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86"/>
  </p:notesMasterIdLst>
  <p:handoutMasterIdLst>
    <p:handoutMasterId r:id="rId87"/>
  </p:handoutMasterIdLst>
  <p:sldIdLst>
    <p:sldId id="256" r:id="rId2"/>
    <p:sldId id="480" r:id="rId3"/>
    <p:sldId id="479" r:id="rId4"/>
    <p:sldId id="482" r:id="rId5"/>
    <p:sldId id="516" r:id="rId6"/>
    <p:sldId id="517" r:id="rId7"/>
    <p:sldId id="511" r:id="rId8"/>
    <p:sldId id="483" r:id="rId9"/>
    <p:sldId id="486" r:id="rId10"/>
    <p:sldId id="481" r:id="rId11"/>
    <p:sldId id="484" r:id="rId12"/>
    <p:sldId id="518" r:id="rId13"/>
    <p:sldId id="487" r:id="rId14"/>
    <p:sldId id="485" r:id="rId15"/>
    <p:sldId id="488" r:id="rId16"/>
    <p:sldId id="489" r:id="rId17"/>
    <p:sldId id="490" r:id="rId18"/>
    <p:sldId id="568" r:id="rId19"/>
    <p:sldId id="491" r:id="rId20"/>
    <p:sldId id="492" r:id="rId21"/>
    <p:sldId id="493" r:id="rId22"/>
    <p:sldId id="494" r:id="rId23"/>
    <p:sldId id="495" r:id="rId24"/>
    <p:sldId id="567" r:id="rId25"/>
    <p:sldId id="496" r:id="rId26"/>
    <p:sldId id="497" r:id="rId27"/>
    <p:sldId id="498" r:id="rId28"/>
    <p:sldId id="500" r:id="rId29"/>
    <p:sldId id="501" r:id="rId30"/>
    <p:sldId id="502" r:id="rId31"/>
    <p:sldId id="503" r:id="rId32"/>
    <p:sldId id="504" r:id="rId33"/>
    <p:sldId id="506" r:id="rId34"/>
    <p:sldId id="505" r:id="rId35"/>
    <p:sldId id="507" r:id="rId36"/>
    <p:sldId id="508" r:id="rId37"/>
    <p:sldId id="557" r:id="rId38"/>
    <p:sldId id="559" r:id="rId39"/>
    <p:sldId id="509" r:id="rId40"/>
    <p:sldId id="560" r:id="rId41"/>
    <p:sldId id="510" r:id="rId42"/>
    <p:sldId id="512" r:id="rId43"/>
    <p:sldId id="514" r:id="rId44"/>
    <p:sldId id="515" r:id="rId45"/>
    <p:sldId id="519" r:id="rId46"/>
    <p:sldId id="520" r:id="rId47"/>
    <p:sldId id="521" r:id="rId48"/>
    <p:sldId id="522" r:id="rId49"/>
    <p:sldId id="524" r:id="rId50"/>
    <p:sldId id="525" r:id="rId51"/>
    <p:sldId id="523" r:id="rId52"/>
    <p:sldId id="526" r:id="rId53"/>
    <p:sldId id="530" r:id="rId54"/>
    <p:sldId id="531" r:id="rId55"/>
    <p:sldId id="532" r:id="rId56"/>
    <p:sldId id="556" r:id="rId57"/>
    <p:sldId id="561" r:id="rId58"/>
    <p:sldId id="534" r:id="rId59"/>
    <p:sldId id="535" r:id="rId60"/>
    <p:sldId id="536" r:id="rId61"/>
    <p:sldId id="537" r:id="rId62"/>
    <p:sldId id="538" r:id="rId63"/>
    <p:sldId id="563" r:id="rId64"/>
    <p:sldId id="539" r:id="rId65"/>
    <p:sldId id="540" r:id="rId66"/>
    <p:sldId id="562" r:id="rId67"/>
    <p:sldId id="541" r:id="rId68"/>
    <p:sldId id="542" r:id="rId69"/>
    <p:sldId id="543" r:id="rId70"/>
    <p:sldId id="544" r:id="rId71"/>
    <p:sldId id="564" r:id="rId72"/>
    <p:sldId id="545" r:id="rId73"/>
    <p:sldId id="546" r:id="rId74"/>
    <p:sldId id="547" r:id="rId75"/>
    <p:sldId id="565" r:id="rId76"/>
    <p:sldId id="548" r:id="rId77"/>
    <p:sldId id="550" r:id="rId78"/>
    <p:sldId id="551" r:id="rId79"/>
    <p:sldId id="552" r:id="rId80"/>
    <p:sldId id="554" r:id="rId81"/>
    <p:sldId id="566" r:id="rId82"/>
    <p:sldId id="553" r:id="rId83"/>
    <p:sldId id="555" r:id="rId84"/>
    <p:sldId id="477" r:id="rId85"/>
  </p:sldIdLst>
  <p:sldSz cx="9144000" cy="6858000" type="screen4x3"/>
  <p:notesSz cx="6888163" cy="100203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FFEABF"/>
    <a:srgbClr val="A6C761"/>
    <a:srgbClr val="578BC9"/>
    <a:srgbClr val="87212C"/>
    <a:srgbClr val="9B212C"/>
    <a:srgbClr val="7D21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445" autoAdjust="0"/>
  </p:normalViewPr>
  <p:slideViewPr>
    <p:cSldViewPr>
      <p:cViewPr varScale="1">
        <p:scale>
          <a:sx n="87" d="100"/>
          <a:sy n="87" d="100"/>
        </p:scale>
        <p:origin x="1698"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796"/>
    </p:cViewPr>
  </p:sorterViewPr>
  <p:notesViewPr>
    <p:cSldViewPr showGuides="1">
      <p:cViewPr varScale="1">
        <p:scale>
          <a:sx n="82" d="100"/>
          <a:sy n="82" d="100"/>
        </p:scale>
        <p:origin x="-3132" y="-96"/>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GB" dirty="0"/>
          </a:p>
        </p:txBody>
      </p:sp>
      <p:sp>
        <p:nvSpPr>
          <p:cNvPr id="3" name="2 Marcador de fecha"/>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46BDBDD6-24E4-48DA-811F-BE554B7FD013}" type="datetimeFigureOut">
              <a:rPr lang="en-GB" smtClean="0"/>
              <a:t>18/10/2018</a:t>
            </a:fld>
            <a:endParaRPr lang="en-GB" dirty="0"/>
          </a:p>
        </p:txBody>
      </p:sp>
      <p:sp>
        <p:nvSpPr>
          <p:cNvPr id="4" name="3 Marcador de pie de página"/>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en-GB" dirty="0"/>
          </a:p>
        </p:txBody>
      </p:sp>
      <p:sp>
        <p:nvSpPr>
          <p:cNvPr id="5" name="4 Marcador de número de diapositiva"/>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79A60321-4E56-4D2C-9F82-FDEE5E9050EE}" type="slidenum">
              <a:rPr lang="en-GB" smtClean="0"/>
              <a:t>‹Nº›</a:t>
            </a:fld>
            <a:endParaRPr lang="en-GB" dirty="0"/>
          </a:p>
        </p:txBody>
      </p:sp>
    </p:spTree>
    <p:extLst>
      <p:ext uri="{BB962C8B-B14F-4D97-AF65-F5344CB8AC3E}">
        <p14:creationId xmlns:p14="http://schemas.microsoft.com/office/powerpoint/2010/main" val="3629121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GB" dirty="0"/>
          </a:p>
        </p:txBody>
      </p:sp>
      <p:sp>
        <p:nvSpPr>
          <p:cNvPr id="3" name="2 Marcador de fecha"/>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41E39C83-C006-4ACA-B435-2854919B34D0}" type="datetimeFigureOut">
              <a:rPr lang="en-GB" smtClean="0"/>
              <a:pPr/>
              <a:t>18/10/2018</a:t>
            </a:fld>
            <a:endParaRPr lang="en-GB" dirty="0"/>
          </a:p>
        </p:txBody>
      </p:sp>
      <p:sp>
        <p:nvSpPr>
          <p:cNvPr id="4" name="3 Marcador de imagen de diapositiva"/>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en-GB" dirty="0"/>
          </a:p>
        </p:txBody>
      </p:sp>
      <p:sp>
        <p:nvSpPr>
          <p:cNvPr id="5" name="4 Marcador de notas"/>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6" name="5 Marcador de pie de página"/>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en-GB" dirty="0"/>
          </a:p>
        </p:txBody>
      </p:sp>
      <p:sp>
        <p:nvSpPr>
          <p:cNvPr id="7" name="6 Marcador de número de diapositiva"/>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1C8A3BAB-630B-4E5F-8FE5-79B329F4CD46}" type="slidenum">
              <a:rPr lang="en-GB" smtClean="0"/>
              <a:pPr/>
              <a:t>‹Nº›</a:t>
            </a:fld>
            <a:endParaRPr lang="en-GB" dirty="0"/>
          </a:p>
        </p:txBody>
      </p:sp>
    </p:spTree>
    <p:extLst>
      <p:ext uri="{BB962C8B-B14F-4D97-AF65-F5344CB8AC3E}">
        <p14:creationId xmlns:p14="http://schemas.microsoft.com/office/powerpoint/2010/main" val="3102306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unix.stackexchange.com/questions/420646/mount-root-as-overlayf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1C8A3BAB-630B-4E5F-8FE5-79B329F4CD46}" type="slidenum">
              <a:rPr lang="en-GB" smtClean="0"/>
              <a:pPr/>
              <a:t>1</a:t>
            </a:fld>
            <a:endParaRPr lang="en-GB" dirty="0"/>
          </a:p>
        </p:txBody>
      </p:sp>
    </p:spTree>
    <p:extLst>
      <p:ext uri="{BB962C8B-B14F-4D97-AF65-F5344CB8AC3E}">
        <p14:creationId xmlns:p14="http://schemas.microsoft.com/office/powerpoint/2010/main" val="603012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81154" indent="-181154" algn="just">
              <a:buFontTx/>
              <a:buChar char="-"/>
            </a:pPr>
            <a:r>
              <a:rPr lang="en-GB" altLang="es-ES" sz="1300"/>
              <a:t>En principio, este comando requiere derechos de administración, con lo que debe usarse conjuntamente con sudo (salvo la excepción que se ve un poco más adelante)</a:t>
            </a:r>
          </a:p>
          <a:p>
            <a:pPr marL="181154" indent="-181154" algn="just">
              <a:buFontTx/>
              <a:buChar char="-"/>
            </a:pPr>
            <a:r>
              <a:rPr lang="en-GB" altLang="es-ES" sz="1300"/>
              <a:t>Este comando es mucho más amplio que lo aquí explicado. Se recomienda dar un vistazo a su página de manual (man mount)</a:t>
            </a:r>
          </a:p>
          <a:p>
            <a:pPr marL="181154" indent="-181154" algn="just">
              <a:buFontTx/>
              <a:buChar char="-"/>
            </a:pPr>
            <a:r>
              <a:rPr lang="en-GB" altLang="es-ES" sz="1300"/>
              <a:t>También se recomienda dar una visual al comando lsblk. Muestra información interesante sobre sistemas de archivos</a:t>
            </a:r>
          </a:p>
          <a:p>
            <a:pPr marL="181154" indent="-181154" algn="just">
              <a:buFontTx/>
              <a:buChar char="-"/>
            </a:pPr>
            <a:endParaRPr lang="en-GB" altLang="es-ES" sz="1300" dirty="0"/>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10</a:t>
            </a:fld>
            <a:endParaRPr lang="en-GB" dirty="0"/>
          </a:p>
        </p:txBody>
      </p:sp>
    </p:spTree>
    <p:extLst>
      <p:ext uri="{BB962C8B-B14F-4D97-AF65-F5344CB8AC3E}">
        <p14:creationId xmlns:p14="http://schemas.microsoft.com/office/powerpoint/2010/main" val="189192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81154" indent="-181154" algn="just">
              <a:buFont typeface="Arial" panose="020B0604020202020204" pitchFamily="34" charset="0"/>
              <a:buChar char="•"/>
            </a:pPr>
            <a:r>
              <a:rPr lang="en-GB" altLang="es-ES" sz="1300"/>
              <a:t>Al igual que mount, requiere derechos de administrador (debe usarse con sudo)</a:t>
            </a:r>
          </a:p>
          <a:p>
            <a:pPr marL="181154" indent="-181154" algn="just">
              <a:buFont typeface="Arial" panose="020B0604020202020204" pitchFamily="34" charset="0"/>
              <a:buChar char="•"/>
            </a:pPr>
            <a:r>
              <a:rPr lang="en-GB" altLang="es-ES" sz="1300"/>
              <a:t>Se puede desmontar o bien a través del punto de montaje o bien a través del archivo de dispositivo, pero lógicamente, uno de los dos hay que especificar</a:t>
            </a:r>
            <a:endParaRPr lang="en-GB" altLang="es-ES" sz="1300" dirty="0"/>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11</a:t>
            </a:fld>
            <a:endParaRPr lang="en-GB" dirty="0"/>
          </a:p>
        </p:txBody>
      </p:sp>
    </p:spTree>
    <p:extLst>
      <p:ext uri="{BB962C8B-B14F-4D97-AF65-F5344CB8AC3E}">
        <p14:creationId xmlns:p14="http://schemas.microsoft.com/office/powerpoint/2010/main" val="95391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endParaRPr lang="en-GB" altLang="es-ES" sz="1300" dirty="0"/>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12</a:t>
            </a:fld>
            <a:endParaRPr lang="en-GB" dirty="0"/>
          </a:p>
        </p:txBody>
      </p:sp>
    </p:spTree>
    <p:extLst>
      <p:ext uri="{BB962C8B-B14F-4D97-AF65-F5344CB8AC3E}">
        <p14:creationId xmlns:p14="http://schemas.microsoft.com/office/powerpoint/2010/main" val="1018448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endParaRPr lang="en-GB" altLang="es-ES" sz="1300" dirty="0"/>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13</a:t>
            </a:fld>
            <a:endParaRPr lang="en-GB" dirty="0"/>
          </a:p>
        </p:txBody>
      </p:sp>
    </p:spTree>
    <p:extLst>
      <p:ext uri="{BB962C8B-B14F-4D97-AF65-F5344CB8AC3E}">
        <p14:creationId xmlns:p14="http://schemas.microsoft.com/office/powerpoint/2010/main" val="711789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41539" indent="-241539">
              <a:buFontTx/>
              <a:buChar char="•"/>
            </a:pPr>
            <a:r>
              <a:rPr lang="es-ES" altLang="es-ES" smtClean="0">
                <a:latin typeface="Arial" panose="020B0604020202020204" pitchFamily="34" charset="0"/>
              </a:rPr>
              <a:t>Los comentarios se incluyen con #.</a:t>
            </a:r>
            <a:r>
              <a:rPr lang="es-ES" altLang="es-ES" baseline="0" smtClean="0">
                <a:latin typeface="Arial" panose="020B0604020202020204" pitchFamily="34" charset="0"/>
              </a:rPr>
              <a:t> Las líneas en blanco se ignoran y los campos se separan por espacios en blanco o tabuladores</a:t>
            </a: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14</a:t>
            </a:fld>
            <a:endParaRPr lang="en-GB" dirty="0"/>
          </a:p>
        </p:txBody>
      </p:sp>
    </p:spTree>
    <p:extLst>
      <p:ext uri="{BB962C8B-B14F-4D97-AF65-F5344CB8AC3E}">
        <p14:creationId xmlns:p14="http://schemas.microsoft.com/office/powerpoint/2010/main" val="446369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41539" indent="-241539">
              <a:buFontTx/>
              <a:buChar char="•"/>
            </a:pPr>
            <a:endParaRPr lang="es-ES" altLang="es-ES" dirty="0" smtClean="0">
              <a:latin typeface="Arial" panose="020B0604020202020204" pitchFamily="34" charset="0"/>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15</a:t>
            </a:fld>
            <a:endParaRPr lang="en-GB" dirty="0"/>
          </a:p>
        </p:txBody>
      </p:sp>
    </p:spTree>
    <p:extLst>
      <p:ext uri="{BB962C8B-B14F-4D97-AF65-F5344CB8AC3E}">
        <p14:creationId xmlns:p14="http://schemas.microsoft.com/office/powerpoint/2010/main" val="2582748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41539" indent="-241539">
              <a:buFontTx/>
              <a:buChar char="•"/>
            </a:pPr>
            <a:r>
              <a:rPr lang="es-ES" altLang="es-ES" smtClean="0">
                <a:latin typeface="Arial" panose="020B0604020202020204" pitchFamily="34" charset="0"/>
              </a:rPr>
              <a:t>Se recomienda</a:t>
            </a:r>
            <a:r>
              <a:rPr lang="es-ES" altLang="es-ES" baseline="0" smtClean="0">
                <a:latin typeface="Arial" panose="020B0604020202020204" pitchFamily="34" charset="0"/>
              </a:rPr>
              <a:t> consultar páginas de manual de fstab y de mount para consultar más opciones disponibles</a:t>
            </a:r>
            <a:endParaRPr lang="es-ES" altLang="es-ES" dirty="0" smtClean="0">
              <a:latin typeface="Arial" panose="020B0604020202020204" pitchFamily="34" charset="0"/>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16</a:t>
            </a:fld>
            <a:endParaRPr lang="en-GB" dirty="0"/>
          </a:p>
        </p:txBody>
      </p:sp>
    </p:spTree>
    <p:extLst>
      <p:ext uri="{BB962C8B-B14F-4D97-AF65-F5344CB8AC3E}">
        <p14:creationId xmlns:p14="http://schemas.microsoft.com/office/powerpoint/2010/main" val="3599728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41539" indent="-241539">
              <a:buFontTx/>
              <a:buChar char="•"/>
            </a:pPr>
            <a:r>
              <a:rPr lang="es-ES" altLang="es-ES" smtClean="0">
                <a:latin typeface="Arial" panose="020B0604020202020204" pitchFamily="34" charset="0"/>
              </a:rPr>
              <a:t>La mayoría de las distribuciones ni siquiera instalan dump, con lo que fs-freq</a:t>
            </a:r>
            <a:r>
              <a:rPr lang="es-ES" altLang="es-ES" baseline="0" smtClean="0">
                <a:latin typeface="Arial" panose="020B0604020202020204" pitchFamily="34" charset="0"/>
              </a:rPr>
              <a:t> suele ser 0</a:t>
            </a:r>
          </a:p>
          <a:p>
            <a:pPr marL="241539" indent="-241539">
              <a:buFontTx/>
              <a:buChar char="•"/>
            </a:pPr>
            <a:endParaRPr lang="es-ES" altLang="es-ES" dirty="0" smtClean="0">
              <a:latin typeface="Arial" panose="020B0604020202020204" pitchFamily="34" charset="0"/>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17</a:t>
            </a:fld>
            <a:endParaRPr lang="en-GB" dirty="0"/>
          </a:p>
        </p:txBody>
      </p:sp>
    </p:spTree>
    <p:extLst>
      <p:ext uri="{BB962C8B-B14F-4D97-AF65-F5344CB8AC3E}">
        <p14:creationId xmlns:p14="http://schemas.microsoft.com/office/powerpoint/2010/main" val="58592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41539" indent="-241539">
              <a:buFontTx/>
              <a:buChar char="•"/>
            </a:pPr>
            <a:r>
              <a:rPr lang="es-ES" altLang="es-ES" smtClean="0">
                <a:latin typeface="Arial" panose="020B0604020202020204" pitchFamily="34" charset="0"/>
              </a:rPr>
              <a:t>Información detallada aquí: https://github.com/systemd/systemd/commit/3519d230c8bafe834b2dac26ace49fcfba139823</a:t>
            </a:r>
          </a:p>
          <a:p>
            <a:pPr marL="241539" indent="-241539">
              <a:buFontTx/>
              <a:buChar char="•"/>
            </a:pPr>
            <a:endParaRPr lang="es-ES" altLang="es-ES" baseline="0" smtClean="0">
              <a:latin typeface="Arial" panose="020B0604020202020204" pitchFamily="34" charset="0"/>
            </a:endParaRPr>
          </a:p>
          <a:p>
            <a:pPr marL="241539" indent="-241539">
              <a:buFontTx/>
              <a:buChar char="•"/>
            </a:pPr>
            <a:endParaRPr lang="es-ES" altLang="es-ES" dirty="0" smtClean="0">
              <a:latin typeface="Arial" panose="020B0604020202020204" pitchFamily="34" charset="0"/>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18</a:t>
            </a:fld>
            <a:endParaRPr lang="en-GB" dirty="0"/>
          </a:p>
        </p:txBody>
      </p:sp>
    </p:spTree>
    <p:extLst>
      <p:ext uri="{BB962C8B-B14F-4D97-AF65-F5344CB8AC3E}">
        <p14:creationId xmlns:p14="http://schemas.microsoft.com/office/powerpoint/2010/main" val="3517204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1C8A3BAB-630B-4E5F-8FE5-79B329F4CD46}" type="slidenum">
              <a:rPr lang="en-GB" smtClean="0"/>
              <a:pPr/>
              <a:t>19</a:t>
            </a:fld>
            <a:endParaRPr lang="en-GB" dirty="0"/>
          </a:p>
        </p:txBody>
      </p:sp>
    </p:spTree>
    <p:extLst>
      <p:ext uri="{BB962C8B-B14F-4D97-AF65-F5344CB8AC3E}">
        <p14:creationId xmlns:p14="http://schemas.microsoft.com/office/powerpoint/2010/main" val="1668263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1C8A3BAB-630B-4E5F-8FE5-79B329F4CD46}" type="slidenum">
              <a:rPr lang="en-GB" smtClean="0"/>
              <a:pPr/>
              <a:t>2</a:t>
            </a:fld>
            <a:endParaRPr lang="en-GB" dirty="0"/>
          </a:p>
        </p:txBody>
      </p:sp>
    </p:spTree>
    <p:extLst>
      <p:ext uri="{BB962C8B-B14F-4D97-AF65-F5344CB8AC3E}">
        <p14:creationId xmlns:p14="http://schemas.microsoft.com/office/powerpoint/2010/main" val="3394159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41539" indent="-241539">
              <a:buFontTx/>
              <a:buChar char="•"/>
            </a:pPr>
            <a:r>
              <a:rPr lang="es-ES" altLang="es-ES" smtClean="0">
                <a:latin typeface="Arial" panose="020B0604020202020204" pitchFamily="34" charset="0"/>
              </a:rPr>
              <a:t>Por supuesto, se pueden superponer tantas</a:t>
            </a:r>
            <a:r>
              <a:rPr lang="es-ES" altLang="es-ES" baseline="0" smtClean="0">
                <a:latin typeface="Arial" panose="020B0604020202020204" pitchFamily="34" charset="0"/>
              </a:rPr>
              <a:t> capas como necesitemos</a:t>
            </a:r>
          </a:p>
          <a:p>
            <a:pPr marL="241539" indent="-241539">
              <a:buFontTx/>
              <a:buChar char="•"/>
            </a:pPr>
            <a:r>
              <a:rPr lang="es-ES" altLang="es-ES" baseline="0" smtClean="0">
                <a:latin typeface="Arial" panose="020B0604020202020204" pitchFamily="34" charset="0"/>
              </a:rPr>
              <a:t>En caso de ambigüedad en el acceso a un archivo, se aplicarán unas reglas que son muy similares (por no decir las mismas) en todos los sistemas </a:t>
            </a:r>
            <a:endParaRPr lang="es-ES" altLang="es-ES" dirty="0" smtClean="0">
              <a:latin typeface="Arial" panose="020B0604020202020204" pitchFamily="34" charset="0"/>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20</a:t>
            </a:fld>
            <a:endParaRPr lang="en-GB" dirty="0"/>
          </a:p>
        </p:txBody>
      </p:sp>
    </p:spTree>
    <p:extLst>
      <p:ext uri="{BB962C8B-B14F-4D97-AF65-F5344CB8AC3E}">
        <p14:creationId xmlns:p14="http://schemas.microsoft.com/office/powerpoint/2010/main" val="2983926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41539" indent="-241539">
              <a:buFontTx/>
              <a:buChar char="•"/>
            </a:pPr>
            <a:r>
              <a:rPr lang="es-ES" altLang="es-ES" smtClean="0">
                <a:latin typeface="Arial" panose="020B0604020202020204" pitchFamily="34" charset="0"/>
              </a:rPr>
              <a:t>Escritura</a:t>
            </a:r>
            <a:r>
              <a:rPr lang="es-ES" altLang="es-ES" baseline="0" smtClean="0">
                <a:latin typeface="Arial" panose="020B0604020202020204" pitchFamily="34" charset="0"/>
              </a:rPr>
              <a:t> en sistemas de archivos de solo lectura: es lo que se utiliza para los “Live System” (cuando usamos un sistema operativo desde un CD sin instalarlo)</a:t>
            </a:r>
          </a:p>
          <a:p>
            <a:pPr marL="241539" indent="-241539">
              <a:buFontTx/>
              <a:buChar char="•"/>
            </a:pPr>
            <a:r>
              <a:rPr lang="es-ES" altLang="es-ES" baseline="0" smtClean="0">
                <a:latin typeface="Arial" panose="020B0604020202020204" pitchFamily="34" charset="0"/>
              </a:rPr>
              <a:t>Aunque es factible utilizar esta tecnología para poder seguir añadiendo información a un sistema de archivos una vez se ha llenado (en realidad, la información no se añade al sistema de archivos lleno, sino a un sistema de archivos superpuesto) no se recomienda esta técnica para ello. Es preferible usar alguna de las que se verán en los siguientes capítulos</a:t>
            </a:r>
          </a:p>
          <a:p>
            <a:pPr marL="241539" indent="-241539">
              <a:buFontTx/>
              <a:buChar char="•"/>
            </a:pPr>
            <a:r>
              <a:rPr lang="es-ES" altLang="es-ES" baseline="0" smtClean="0">
                <a:latin typeface="Arial" panose="020B0604020202020204" pitchFamily="34" charset="0"/>
              </a:rPr>
              <a:t>UnionFS es un sistema más antiguo. Es utilizado por Docker. Existe un subproyecto llamado unionfs-fuse que implementa el sistema de archivos en capas mediante un servicio en espacio de usuario, en lugar de mediante un módulo en el nucleo.</a:t>
            </a:r>
          </a:p>
          <a:p>
            <a:pPr marL="241539" indent="-241539">
              <a:buFontTx/>
              <a:buChar char="•"/>
            </a:pPr>
            <a:r>
              <a:rPr lang="es-ES" altLang="es-ES" baseline="0" smtClean="0">
                <a:latin typeface="Arial" panose="020B0604020202020204" pitchFamily="34" charset="0"/>
              </a:rPr>
              <a:t>aufs  es una reimplementación desde cero con algunas mejoras de UnionFS. No obstante, el autor no consiguió que se incluyese oficialmente en el núcleo de Linux (fue OverlayFS el sistema elegido).</a:t>
            </a:r>
          </a:p>
          <a:p>
            <a:pPr marL="241539" indent="-241539">
              <a:buFontTx/>
              <a:buChar char="•"/>
            </a:pPr>
            <a:r>
              <a:rPr lang="es-ES" altLang="es-ES" baseline="0" smtClean="0">
                <a:latin typeface="Arial" panose="020B0604020202020204" pitchFamily="34" charset="0"/>
              </a:rPr>
              <a:t>Elegiremos OverlayFS porque:</a:t>
            </a:r>
          </a:p>
          <a:p>
            <a:pPr marL="724616" lvl="1" indent="-241539">
              <a:buFontTx/>
              <a:buChar char="•"/>
            </a:pPr>
            <a:r>
              <a:rPr lang="es-ES" altLang="es-ES" baseline="0" smtClean="0">
                <a:latin typeface="Arial" panose="020B0604020202020204" pitchFamily="34" charset="0"/>
              </a:rPr>
              <a:t>No es necesario instalación de ningún tipo de paquete adicional, al estar integrado oficialmente en el núcleo</a:t>
            </a:r>
          </a:p>
          <a:p>
            <a:pPr marL="724616" lvl="1" indent="-241539">
              <a:buFontTx/>
              <a:buChar char="•"/>
            </a:pPr>
            <a:r>
              <a:rPr lang="es-ES" altLang="es-ES" baseline="0" smtClean="0">
                <a:latin typeface="Arial" panose="020B0604020202020204" pitchFamily="34" charset="0"/>
              </a:rPr>
              <a:t>(consecuencia de lo anterior) es posiblemente el sistema más usado</a:t>
            </a:r>
          </a:p>
          <a:p>
            <a:pPr marL="241539" indent="-241539">
              <a:buFontTx/>
              <a:buChar char="•"/>
            </a:pPr>
            <a:endParaRPr lang="es-ES" altLang="es-ES" baseline="0" smtClean="0">
              <a:latin typeface="Arial" panose="020B0604020202020204" pitchFamily="34" charset="0"/>
            </a:endParaRPr>
          </a:p>
          <a:p>
            <a:pPr marL="241539" indent="-241539">
              <a:buFontTx/>
              <a:buChar char="•"/>
            </a:pPr>
            <a:endParaRPr lang="es-ES" altLang="es-ES" dirty="0" smtClean="0">
              <a:latin typeface="Arial" panose="020B0604020202020204" pitchFamily="34" charset="0"/>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21</a:t>
            </a:fld>
            <a:endParaRPr lang="en-GB" dirty="0"/>
          </a:p>
        </p:txBody>
      </p:sp>
    </p:spTree>
    <p:extLst>
      <p:ext uri="{BB962C8B-B14F-4D97-AF65-F5344CB8AC3E}">
        <p14:creationId xmlns:p14="http://schemas.microsoft.com/office/powerpoint/2010/main" val="2830164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mtClean="0"/>
              <a:t>Lectura interesante:</a:t>
            </a:r>
            <a:r>
              <a:rPr lang="es-ES" baseline="0" smtClean="0"/>
              <a:t> http://blog.programster.org/overlayfs</a:t>
            </a:r>
          </a:p>
          <a:p>
            <a:endParaRPr lang="es-ES"/>
          </a:p>
        </p:txBody>
      </p:sp>
      <p:sp>
        <p:nvSpPr>
          <p:cNvPr id="4" name="Marcador de número de diapositiva 3"/>
          <p:cNvSpPr>
            <a:spLocks noGrp="1"/>
          </p:cNvSpPr>
          <p:nvPr>
            <p:ph type="sldNum" sz="quarter" idx="10"/>
          </p:nvPr>
        </p:nvSpPr>
        <p:spPr/>
        <p:txBody>
          <a:bodyPr/>
          <a:lstStyle/>
          <a:p>
            <a:fld id="{1C8A3BAB-630B-4E5F-8FE5-79B329F4CD46}" type="slidenum">
              <a:rPr lang="en-GB" smtClean="0"/>
              <a:pPr/>
              <a:t>22</a:t>
            </a:fld>
            <a:endParaRPr lang="en-GB" dirty="0"/>
          </a:p>
        </p:txBody>
      </p:sp>
    </p:spTree>
    <p:extLst>
      <p:ext uri="{BB962C8B-B14F-4D97-AF65-F5344CB8AC3E}">
        <p14:creationId xmlns:p14="http://schemas.microsoft.com/office/powerpoint/2010/main" val="4077892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mtClean="0"/>
              <a:t>Ejemplo de demostración de funcionamiento:</a:t>
            </a:r>
          </a:p>
          <a:p>
            <a:endParaRPr lang="es-ES" smtClean="0"/>
          </a:p>
          <a:p>
            <a:r>
              <a:rPr lang="es-ES" smtClean="0"/>
              <a:t>#</a:t>
            </a:r>
            <a:r>
              <a:rPr lang="es-ES" baseline="0" smtClean="0"/>
              <a:t> Creamos un par de sistemas de archivos usando archivos como si fueran dispositivos de bloques:</a:t>
            </a:r>
          </a:p>
          <a:p>
            <a:r>
              <a:rPr lang="en-US" smtClean="0"/>
              <a:t>﻿dd if=/dev/zero of=lower-fs.img bs=4096 count=102400 </a:t>
            </a:r>
          </a:p>
          <a:p>
            <a:r>
              <a:rPr lang="en-US" smtClean="0"/>
              <a:t>dd if=/dev/zero of=upper-fs.img bs=4096 count=102400</a:t>
            </a:r>
          </a:p>
          <a:p>
            <a:endParaRPr lang="en-US" baseline="0" smtClean="0"/>
          </a:p>
          <a:p>
            <a:r>
              <a:rPr lang="en-US" baseline="0" smtClean="0"/>
              <a:t>mkfs -t ext4 lower-fs.img</a:t>
            </a:r>
          </a:p>
          <a:p>
            <a:r>
              <a:rPr lang="en-US" baseline="0" smtClean="0"/>
              <a:t>mkfs -t ext4 upper-fs.img</a:t>
            </a:r>
          </a:p>
          <a:p>
            <a:endParaRPr lang="en-US" baseline="0" smtClean="0"/>
          </a:p>
          <a:p>
            <a:r>
              <a:rPr lang="en-US" baseline="0" smtClean="0"/>
              <a:t># Montamos los sistemas de archivos:</a:t>
            </a:r>
          </a:p>
          <a:p>
            <a:r>
              <a:rPr lang="en-US" baseline="0" smtClean="0"/>
              <a:t>mkdir lower</a:t>
            </a:r>
          </a:p>
          <a:p>
            <a:r>
              <a:rPr lang="en-US" baseline="0" smtClean="0"/>
              <a:t>sudo mount lower-fs.img $PWD/lower </a:t>
            </a:r>
          </a:p>
          <a:p>
            <a:endParaRPr lang="es-ES" smtClean="0"/>
          </a:p>
          <a:p>
            <a:r>
              <a:rPr lang="en-US" baseline="0" smtClean="0"/>
              <a:t>mkdir upper</a:t>
            </a:r>
          </a:p>
          <a:p>
            <a:r>
              <a:rPr lang="en-US" baseline="0" smtClean="0"/>
              <a:t>sudo mount upper-fs.img $PWD/upper </a:t>
            </a:r>
          </a:p>
          <a:p>
            <a:endParaRPr lang="en-US" baseline="0" smtClean="0"/>
          </a:p>
          <a:p>
            <a:r>
              <a:rPr lang="en-US" baseline="0" smtClean="0"/>
              <a:t># mount asignará a root como propietario de los directories montados. Se los asignamos manualmente a usuario actuaL</a:t>
            </a:r>
          </a:p>
          <a:p>
            <a:r>
              <a:rPr lang="en-US" baseline="0" smtClean="0"/>
              <a:t>sudo chown $USER:$USER upper lower</a:t>
            </a:r>
          </a:p>
          <a:p>
            <a:endParaRPr lang="en-US" baseline="0" smtClean="0"/>
          </a:p>
          <a:p>
            <a:r>
              <a:rPr lang="en-US" baseline="0" smtClean="0"/>
              <a:t># Creamos los directorios que usaremos como capa superior y como directorio interno de trabajo, respectivamente:</a:t>
            </a:r>
          </a:p>
          <a:p>
            <a:r>
              <a:rPr lang="en-US" baseline="0" smtClean="0"/>
              <a:t>mkdir upper/upper upper/work</a:t>
            </a:r>
          </a:p>
          <a:p>
            <a:endParaRPr lang="en-US" baseline="0" smtClean="0"/>
          </a:p>
          <a:p>
            <a:r>
              <a:rPr lang="en-US" baseline="0" smtClean="0"/>
              <a:t># Aquí podemos crear si lo deseamos algunos archivos en la capa superior (upper/upper) e inferior (lower). No obstante, eso se puede hacer también a posteriori</a:t>
            </a:r>
          </a:p>
          <a:p>
            <a:r>
              <a:rPr lang="en-US" baseline="0" smtClean="0"/>
              <a:t>#...</a:t>
            </a:r>
          </a:p>
          <a:p>
            <a:endParaRPr lang="en-US" baseline="0" smtClean="0"/>
          </a:p>
          <a:p>
            <a:r>
              <a:rPr lang="en-US" baseline="0" smtClean="0"/>
              <a:t># Montamos el overlayfs ¡cuidado con dejar algún espacio en la cadena que pasamos con –o, que lo liamos!</a:t>
            </a:r>
          </a:p>
          <a:p>
            <a:r>
              <a:rPr lang="en-US" baseline="0" smtClean="0"/>
              <a:t>mkdir resultado</a:t>
            </a:r>
          </a:p>
          <a:p>
            <a:r>
              <a:rPr lang="en-US" baseline="0" smtClean="0"/>
              <a:t>sudo mount -t overlay overlay -o lowerdir=$PWD/lower,upperdir=$PWD/upper/upper,workdir=$PWD/upper/workdir $PWD/resultado</a:t>
            </a:r>
          </a:p>
          <a:p>
            <a:endParaRPr lang="en-US" baseline="0" smtClean="0"/>
          </a:p>
          <a:p>
            <a:r>
              <a:rPr lang="en-US" baseline="0" smtClean="0"/>
              <a:t># Ahora se pueden hacer pruebas leyendo y escribiendo y vemos donde quedan los resultados</a:t>
            </a:r>
          </a:p>
          <a:p>
            <a:r>
              <a:rPr lang="en-US" baseline="0" smtClean="0"/>
              <a:t># ...</a:t>
            </a:r>
          </a:p>
          <a:p>
            <a:endParaRPr lang="en-US" baseline="0" smtClean="0"/>
          </a:p>
          <a:p>
            <a:r>
              <a:rPr lang="en-US" baseline="0" smtClean="0"/>
              <a:t>NOTA: </a:t>
            </a:r>
          </a:p>
          <a:p>
            <a:pPr marL="171450" indent="-171450">
              <a:buFont typeface="Arial" panose="020B0604020202020204" pitchFamily="34" charset="0"/>
              <a:buChar char="•"/>
            </a:pPr>
            <a:r>
              <a:rPr lang="en-US" baseline="0" smtClean="0"/>
              <a:t>Si como capa superior se intentara usar directamente $PWD/upper, el commando daría error, orque no permite que el directorio de trabajo (</a:t>
            </a:r>
            <a:r>
              <a:rPr lang="en-US" i="1" baseline="0" smtClean="0"/>
              <a:t>work</a:t>
            </a:r>
            <a:r>
              <a:rPr lang="en-US" baseline="0" smtClean="0"/>
              <a:t>) esté </a:t>
            </a:r>
            <a:r>
              <a:rPr lang="en-US" b="1" baseline="0" smtClean="0"/>
              <a:t>dentro</a:t>
            </a:r>
            <a:r>
              <a:rPr lang="en-US" baseline="0" smtClean="0"/>
              <a:t> de la capa superior. </a:t>
            </a:r>
          </a:p>
          <a:p>
            <a:pPr marL="171450" indent="-171450">
              <a:buFont typeface="Arial" panose="020B0604020202020204" pitchFamily="34" charset="0"/>
              <a:buChar char="•"/>
            </a:pPr>
            <a:r>
              <a:rPr lang="en-US" baseline="0" smtClean="0"/>
              <a:t>Posibles errores que puede dar:</a:t>
            </a:r>
          </a:p>
          <a:p>
            <a:pPr marL="628650" lvl="1" indent="-171450">
              <a:buFont typeface="Arial" panose="020B0604020202020204" pitchFamily="34" charset="0"/>
              <a:buChar char="•"/>
            </a:pPr>
            <a:r>
              <a:rPr lang="en-US" b="1" baseline="0" smtClean="0"/>
              <a:t>El dispositivo especial overlay no existe</a:t>
            </a:r>
            <a:r>
              <a:rPr lang="en-US" baseline="0" smtClean="0"/>
              <a:t>: Mensaje engañoso. Revisar las opciones, puede que simplemente sea un error de deletreo en alguna de ellas o en los valores de algunas de las opciones</a:t>
            </a:r>
          </a:p>
          <a:p>
            <a:pPr marL="628650" lvl="1" indent="-171450">
              <a:buFont typeface="Arial" panose="020B0604020202020204" pitchFamily="34" charset="0"/>
              <a:buChar char="•"/>
            </a:pPr>
            <a:r>
              <a:rPr lang="en-US" sz="1200" b="1" i="0" kern="1200" smtClean="0">
                <a:solidFill>
                  <a:schemeClr val="tx1"/>
                </a:solidFill>
                <a:effectLst/>
                <a:latin typeface="+mn-lt"/>
                <a:ea typeface="+mn-ea"/>
                <a:cs typeface="+mn-cs"/>
              </a:rPr>
              <a:t>Tipo</a:t>
            </a:r>
            <a:r>
              <a:rPr lang="en-US" sz="1200" b="1" i="0" kern="1200" baseline="0" smtClean="0">
                <a:solidFill>
                  <a:schemeClr val="tx1"/>
                </a:solidFill>
                <a:effectLst/>
                <a:latin typeface="+mn-lt"/>
                <a:ea typeface="+mn-ea"/>
                <a:cs typeface="+mn-cs"/>
              </a:rPr>
              <a:t> de Sistema de ficheros incorrecto, opción incorrecta, superbloque incorrecto en overlay, falta la página de códigos o el programa auxiliar, o algún otro error: </a:t>
            </a:r>
            <a:r>
              <a:rPr lang="en-US" sz="1200" b="0" i="0" kern="1200" baseline="0" smtClean="0">
                <a:solidFill>
                  <a:schemeClr val="tx1"/>
                </a:solidFill>
                <a:effectLst/>
                <a:latin typeface="+mn-lt"/>
                <a:ea typeface="+mn-ea"/>
                <a:cs typeface="+mn-cs"/>
              </a:rPr>
              <a:t>Como el propio texto del error indica esto puede significar absolutamente cualquier cosa, pero comprobar que el directorio workdir no está *dentro* de upper, lo cual causa este error.</a:t>
            </a:r>
            <a:r>
              <a:rPr lang="en-US" sz="1200" b="1" i="0" kern="1200" baseline="0" smtClean="0">
                <a:solidFill>
                  <a:schemeClr val="tx1"/>
                </a:solidFill>
                <a:effectLst/>
                <a:latin typeface="+mn-lt"/>
                <a:ea typeface="+mn-ea"/>
                <a:cs typeface="+mn-cs"/>
              </a:rPr>
              <a:t> </a:t>
            </a:r>
            <a:endParaRPr lang="en-US" sz="1200" b="1" i="0" kern="1200" smtClean="0">
              <a:solidFill>
                <a:schemeClr val="tx1"/>
              </a:solidFill>
              <a:effectLst/>
              <a:latin typeface="+mn-lt"/>
              <a:ea typeface="+mn-ea"/>
              <a:cs typeface="+mn-cs"/>
            </a:endParaRPr>
          </a:p>
          <a:p>
            <a:pPr marL="628650" lvl="1" indent="-171450">
              <a:buFont typeface="Arial" panose="020B0604020202020204" pitchFamily="34" charset="0"/>
              <a:buChar char="•"/>
            </a:pPr>
            <a:endParaRPr lang="en-US" baseline="0" smtClean="0"/>
          </a:p>
          <a:p>
            <a:endParaRPr lang="en-US" baseline="0" smtClean="0"/>
          </a:p>
          <a:p>
            <a:endParaRPr lang="es-ES" baseline="0" smtClean="0"/>
          </a:p>
          <a:p>
            <a:endParaRPr lang="es-ES" smtClean="0"/>
          </a:p>
          <a:p>
            <a:endParaRPr lang="es-ES"/>
          </a:p>
        </p:txBody>
      </p:sp>
      <p:sp>
        <p:nvSpPr>
          <p:cNvPr id="4" name="Marcador de número de diapositiva 3"/>
          <p:cNvSpPr>
            <a:spLocks noGrp="1"/>
          </p:cNvSpPr>
          <p:nvPr>
            <p:ph type="sldNum" sz="quarter" idx="10"/>
          </p:nvPr>
        </p:nvSpPr>
        <p:spPr/>
        <p:txBody>
          <a:bodyPr/>
          <a:lstStyle/>
          <a:p>
            <a:fld id="{1C8A3BAB-630B-4E5F-8FE5-79B329F4CD46}" type="slidenum">
              <a:rPr lang="en-GB" smtClean="0"/>
              <a:pPr/>
              <a:t>23</a:t>
            </a:fld>
            <a:endParaRPr lang="en-GB" dirty="0"/>
          </a:p>
        </p:txBody>
      </p:sp>
    </p:spTree>
    <p:extLst>
      <p:ext uri="{BB962C8B-B14F-4D97-AF65-F5344CB8AC3E}">
        <p14:creationId xmlns:p14="http://schemas.microsoft.com/office/powerpoint/2010/main" val="2796108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41539" indent="-241539">
              <a:buFontTx/>
              <a:buChar char="•"/>
            </a:pPr>
            <a:r>
              <a:rPr lang="es-ES" altLang="es-ES" baseline="0" smtClean="0">
                <a:latin typeface="Arial" panose="020B0604020202020204" pitchFamily="34" charset="0"/>
              </a:rPr>
              <a:t>Una aplicación interesante es que la propia raíz del sistema de archivos (/) sea un overlay. El interés por ejemplo puede ser para tener un sistema de sólo lectura con una instalación limpia del sistema, y que todos los cambios se hagan sobre otra capa en otra unidad de lectura y escritura. Esto no se puede hacer directamente desde fstab pues hay que montar en la raíz la capa inferior con el sistema y, en montado en algún lugar, los directorios upper y workdir, y después hay que </a:t>
            </a:r>
            <a:r>
              <a:rPr lang="es-ES" altLang="es-ES" b="1" baseline="0" smtClean="0">
                <a:latin typeface="Arial" panose="020B0604020202020204" pitchFamily="34" charset="0"/>
              </a:rPr>
              <a:t>volver a montar la raíz</a:t>
            </a:r>
            <a:r>
              <a:rPr lang="es-ES" altLang="es-ES" baseline="0" smtClean="0">
                <a:latin typeface="Arial" panose="020B0604020202020204" pitchFamily="34" charset="0"/>
              </a:rPr>
              <a:t> como un overlay. Esto es algo que no se nos permite hacer desde fstab, montar dos veces sobre un mismo directorio. </a:t>
            </a:r>
          </a:p>
          <a:p>
            <a:pPr marL="241539" marR="0" lvl="0" indent="-241539" algn="l" defTabSz="914400" rtl="0" eaLnBrk="1" fontAlgn="auto" latinLnBrk="0" hangingPunct="1">
              <a:lnSpc>
                <a:spcPct val="100000"/>
              </a:lnSpc>
              <a:spcBef>
                <a:spcPts val="0"/>
              </a:spcBef>
              <a:spcAft>
                <a:spcPts val="0"/>
              </a:spcAft>
              <a:buClrTx/>
              <a:buSzTx/>
              <a:buFontTx/>
              <a:buChar char="•"/>
              <a:tabLst/>
              <a:defRPr/>
            </a:pPr>
            <a:r>
              <a:rPr lang="es-ES" altLang="es-ES" baseline="0" smtClean="0">
                <a:latin typeface="Arial" panose="020B0604020202020204" pitchFamily="34" charset="0"/>
              </a:rPr>
              <a:t>La solución existe aunque es un pelín más compleja. Se puede encontrar aquí: </a:t>
            </a:r>
            <a:r>
              <a:rPr lang="es-ES" sz="1200" u="sng" kern="1200" smtClean="0">
                <a:solidFill>
                  <a:schemeClr val="tx1"/>
                </a:solidFill>
                <a:effectLst/>
                <a:latin typeface="+mn-lt"/>
                <a:ea typeface="+mn-ea"/>
                <a:cs typeface="+mn-cs"/>
                <a:hlinkClick r:id="rId3"/>
              </a:rPr>
              <a:t>https://unix.stackexchange.com/questions/420646/mount-root-as-overlayfs</a:t>
            </a:r>
            <a:endParaRPr lang="es-ES" sz="1200" kern="1200" smtClean="0">
              <a:solidFill>
                <a:schemeClr val="tx1"/>
              </a:solidFill>
              <a:effectLst/>
              <a:latin typeface="+mn-lt"/>
              <a:ea typeface="+mn-ea"/>
              <a:cs typeface="+mn-cs"/>
            </a:endParaRPr>
          </a:p>
          <a:p>
            <a:pPr marL="241539" indent="-241539">
              <a:buFontTx/>
              <a:buChar char="•"/>
            </a:pPr>
            <a:r>
              <a:rPr lang="es-ES" altLang="es-ES" baseline="0" smtClean="0">
                <a:latin typeface="Arial" panose="020B0604020202020204" pitchFamily="34" charset="0"/>
              </a:rPr>
              <a:t> </a:t>
            </a: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24</a:t>
            </a:fld>
            <a:endParaRPr lang="en-GB" dirty="0"/>
          </a:p>
        </p:txBody>
      </p:sp>
    </p:spTree>
    <p:extLst>
      <p:ext uri="{BB962C8B-B14F-4D97-AF65-F5344CB8AC3E}">
        <p14:creationId xmlns:p14="http://schemas.microsoft.com/office/powerpoint/2010/main" val="27603016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81154" indent="-181154">
              <a:buFont typeface="Arial" panose="020B0604020202020204" pitchFamily="34" charset="0"/>
              <a:buChar char="•"/>
            </a:pPr>
            <a:r>
              <a:rPr lang="es-ES" smtClean="0"/>
              <a:t>En definitiva: ¡sólo se escribe en la capa upper!</a:t>
            </a:r>
          </a:p>
          <a:p>
            <a:pPr marL="181154" indent="-181154">
              <a:buFont typeface="Arial" panose="020B0604020202020204" pitchFamily="34" charset="0"/>
              <a:buChar char="•"/>
            </a:pPr>
            <a:r>
              <a:rPr lang="es-ES" smtClean="0"/>
              <a:t>Por una serie de cuestiones técnicas, no se puede usar NFS en overlays</a:t>
            </a:r>
            <a:r>
              <a:rPr lang="es-ES" baseline="0" smtClean="0"/>
              <a:t> a menos que el overlay sea de sólo lectura</a:t>
            </a:r>
            <a:endParaRPr lang="es-ES"/>
          </a:p>
        </p:txBody>
      </p:sp>
      <p:sp>
        <p:nvSpPr>
          <p:cNvPr id="4" name="Marcador de número de diapositiva 3"/>
          <p:cNvSpPr>
            <a:spLocks noGrp="1"/>
          </p:cNvSpPr>
          <p:nvPr>
            <p:ph type="sldNum" sz="quarter" idx="10"/>
          </p:nvPr>
        </p:nvSpPr>
        <p:spPr/>
        <p:txBody>
          <a:bodyPr/>
          <a:lstStyle/>
          <a:p>
            <a:fld id="{1C8A3BAB-630B-4E5F-8FE5-79B329F4CD46}" type="slidenum">
              <a:rPr lang="en-GB" smtClean="0"/>
              <a:pPr/>
              <a:t>25</a:t>
            </a:fld>
            <a:endParaRPr lang="en-GB" dirty="0"/>
          </a:p>
        </p:txBody>
      </p:sp>
    </p:spTree>
    <p:extLst>
      <p:ext uri="{BB962C8B-B14F-4D97-AF65-F5344CB8AC3E}">
        <p14:creationId xmlns:p14="http://schemas.microsoft.com/office/powerpoint/2010/main" val="8933624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1C8A3BAB-630B-4E5F-8FE5-79B329F4CD46}" type="slidenum">
              <a:rPr lang="en-GB" smtClean="0"/>
              <a:pPr/>
              <a:t>26</a:t>
            </a:fld>
            <a:endParaRPr lang="en-GB" dirty="0"/>
          </a:p>
        </p:txBody>
      </p:sp>
    </p:spTree>
    <p:extLst>
      <p:ext uri="{BB962C8B-B14F-4D97-AF65-F5344CB8AC3E}">
        <p14:creationId xmlns:p14="http://schemas.microsoft.com/office/powerpoint/2010/main" val="2540203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81154" indent="-181154">
              <a:buFont typeface="Arial" panose="020B0604020202020204" pitchFamily="34" charset="0"/>
              <a:buChar char="•"/>
            </a:pPr>
            <a:r>
              <a:rPr lang="es-ES" smtClean="0"/>
              <a:t>Originalmente desarrollado por Sun Microsystems</a:t>
            </a:r>
            <a:r>
              <a:rPr lang="es-ES" baseline="0" smtClean="0"/>
              <a:t> en 1984</a:t>
            </a:r>
          </a:p>
          <a:p>
            <a:pPr marL="181154" indent="-181154">
              <a:buFont typeface="Arial" panose="020B0604020202020204" pitchFamily="34" charset="0"/>
              <a:buChar char="•"/>
            </a:pPr>
            <a:r>
              <a:rPr lang="es-ES" baseline="0" smtClean="0"/>
              <a:t>La versión que vamos a tratar es NFS2, por simplicidad y por seguir siendo la más utilizada por cuestiones de compatibilidad</a:t>
            </a:r>
          </a:p>
          <a:p>
            <a:pPr marL="181154" indent="-181154">
              <a:buFont typeface="Arial" panose="020B0604020202020204" pitchFamily="34" charset="0"/>
              <a:buChar char="•"/>
            </a:pPr>
            <a:r>
              <a:rPr lang="es-ES" baseline="0" smtClean="0"/>
              <a:t>Nos permite compartir las ramas que deseemos del árbol de directorios del servidor, y estas pueden ser montadas en el árbol de directorios de los clientes</a:t>
            </a:r>
          </a:p>
          <a:p>
            <a:pPr marL="181154" indent="-181154">
              <a:buFont typeface="Arial" panose="020B0604020202020204" pitchFamily="34" charset="0"/>
              <a:buChar char="•"/>
            </a:pPr>
            <a:endParaRPr lang="es-ES"/>
          </a:p>
        </p:txBody>
      </p:sp>
      <p:sp>
        <p:nvSpPr>
          <p:cNvPr id="4" name="Marcador de número de diapositiva 3"/>
          <p:cNvSpPr>
            <a:spLocks noGrp="1"/>
          </p:cNvSpPr>
          <p:nvPr>
            <p:ph type="sldNum" sz="quarter" idx="10"/>
          </p:nvPr>
        </p:nvSpPr>
        <p:spPr/>
        <p:txBody>
          <a:bodyPr/>
          <a:lstStyle/>
          <a:p>
            <a:fld id="{1C8A3BAB-630B-4E5F-8FE5-79B329F4CD46}" type="slidenum">
              <a:rPr lang="en-GB" smtClean="0"/>
              <a:pPr/>
              <a:t>27</a:t>
            </a:fld>
            <a:endParaRPr lang="en-GB" dirty="0"/>
          </a:p>
        </p:txBody>
      </p:sp>
    </p:spTree>
    <p:extLst>
      <p:ext uri="{BB962C8B-B14F-4D97-AF65-F5344CB8AC3E}">
        <p14:creationId xmlns:p14="http://schemas.microsoft.com/office/powerpoint/2010/main" val="1451221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81154" indent="-181154">
              <a:buFont typeface="Arial" panose="020B0604020202020204" pitchFamily="34" charset="0"/>
              <a:buChar char="•"/>
            </a:pPr>
            <a:r>
              <a:rPr lang="es-ES" baseline="0" smtClean="0"/>
              <a:t>Al hacer sudo exportfs –arv incluso los clientes que ya tengan montado el export verán los cambios a partir de ese momento</a:t>
            </a:r>
            <a:endParaRPr lang="es-ES"/>
          </a:p>
        </p:txBody>
      </p:sp>
      <p:sp>
        <p:nvSpPr>
          <p:cNvPr id="4" name="Marcador de número de diapositiva 3"/>
          <p:cNvSpPr>
            <a:spLocks noGrp="1"/>
          </p:cNvSpPr>
          <p:nvPr>
            <p:ph type="sldNum" sz="quarter" idx="10"/>
          </p:nvPr>
        </p:nvSpPr>
        <p:spPr/>
        <p:txBody>
          <a:bodyPr/>
          <a:lstStyle/>
          <a:p>
            <a:fld id="{1C8A3BAB-630B-4E5F-8FE5-79B329F4CD46}" type="slidenum">
              <a:rPr lang="en-GB" smtClean="0"/>
              <a:pPr/>
              <a:t>28</a:t>
            </a:fld>
            <a:endParaRPr lang="en-GB" dirty="0"/>
          </a:p>
        </p:txBody>
      </p:sp>
    </p:spTree>
    <p:extLst>
      <p:ext uri="{BB962C8B-B14F-4D97-AF65-F5344CB8AC3E}">
        <p14:creationId xmlns:p14="http://schemas.microsoft.com/office/powerpoint/2010/main" val="35642548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41539" indent="-241539">
              <a:buFontTx/>
              <a:buChar char="•"/>
            </a:pPr>
            <a:r>
              <a:rPr lang="es-ES" altLang="es-ES" smtClean="0">
                <a:latin typeface="Arial" panose="020B0604020202020204" pitchFamily="34" charset="0"/>
              </a:rPr>
              <a:t>Los comentarios se incluyen con #.</a:t>
            </a:r>
            <a:r>
              <a:rPr lang="es-ES" altLang="es-ES" baseline="0" smtClean="0">
                <a:latin typeface="Arial" panose="020B0604020202020204" pitchFamily="34" charset="0"/>
              </a:rPr>
              <a:t> Las líneas en blanco se ignoran y los elementos se separan por espacios en blanco o tabuladores. Importante: cuidado con los espacios en blanco entre el sujeto y los derechos, y entre los propios derechos. Sueden dar problemas. </a:t>
            </a: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29</a:t>
            </a:fld>
            <a:endParaRPr lang="en-GB" dirty="0"/>
          </a:p>
        </p:txBody>
      </p:sp>
    </p:spTree>
    <p:extLst>
      <p:ext uri="{BB962C8B-B14F-4D97-AF65-F5344CB8AC3E}">
        <p14:creationId xmlns:p14="http://schemas.microsoft.com/office/powerpoint/2010/main" val="2640159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41539" indent="-241539">
              <a:buFontTx/>
              <a:buChar char="•"/>
            </a:pPr>
            <a:r>
              <a:rPr lang="es-ES" altLang="es-ES" smtClean="0">
                <a:latin typeface="Arial" panose="020B0604020202020204" pitchFamily="34" charset="0"/>
              </a:rPr>
              <a:t>Sobre</a:t>
            </a:r>
            <a:r>
              <a:rPr lang="es-ES" altLang="es-ES" baseline="0" smtClean="0">
                <a:latin typeface="Arial" panose="020B0604020202020204" pitchFamily="34" charset="0"/>
              </a:rPr>
              <a:t> el árbol único de directorios podemos montar volúmenes conteniendo otros sistemas de archivos en diferentes soportes, tanto locales (un pendrive, por ejemplo) como remotos (un servidor de archivos NFS, por ejemplo). Una vez montado, seguimos teniendo un único árbol de directorio.</a:t>
            </a:r>
            <a:endParaRPr lang="es-ES" altLang="es-ES" dirty="0" smtClean="0">
              <a:latin typeface="Arial" panose="020B0604020202020204" pitchFamily="34" charset="0"/>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3</a:t>
            </a:fld>
            <a:endParaRPr lang="en-GB" dirty="0"/>
          </a:p>
        </p:txBody>
      </p:sp>
    </p:spTree>
    <p:extLst>
      <p:ext uri="{BB962C8B-B14F-4D97-AF65-F5344CB8AC3E}">
        <p14:creationId xmlns:p14="http://schemas.microsoft.com/office/powerpoint/2010/main" val="16487599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41539" indent="-241539">
              <a:buFontTx/>
              <a:buChar char="•"/>
            </a:pPr>
            <a:endParaRPr lang="es-ES" altLang="es-ES" baseline="0" smtClean="0">
              <a:latin typeface="Arial" panose="020B0604020202020204" pitchFamily="34" charset="0"/>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30</a:t>
            </a:fld>
            <a:endParaRPr lang="en-GB" dirty="0"/>
          </a:p>
        </p:txBody>
      </p:sp>
    </p:spTree>
    <p:extLst>
      <p:ext uri="{BB962C8B-B14F-4D97-AF65-F5344CB8AC3E}">
        <p14:creationId xmlns:p14="http://schemas.microsoft.com/office/powerpoint/2010/main" val="10846095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41539" indent="-241539">
              <a:buFontTx/>
              <a:buChar char="•"/>
            </a:pPr>
            <a:r>
              <a:rPr lang="es-ES" altLang="es-ES" baseline="0" smtClean="0">
                <a:latin typeface="Arial" panose="020B0604020202020204" pitchFamily="34" charset="0"/>
              </a:rPr>
              <a:t>Nótese que las opciones sync y async indican cómo ser usará la reserva *en el servidor*. Cómo la usará el cliente se decide al montar el export en el cliente</a:t>
            </a: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31</a:t>
            </a:fld>
            <a:endParaRPr lang="en-GB" dirty="0"/>
          </a:p>
        </p:txBody>
      </p:sp>
    </p:spTree>
    <p:extLst>
      <p:ext uri="{BB962C8B-B14F-4D97-AF65-F5344CB8AC3E}">
        <p14:creationId xmlns:p14="http://schemas.microsoft.com/office/powerpoint/2010/main" val="8864251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41539" indent="-241539">
              <a:buFontTx/>
              <a:buChar char="•"/>
            </a:pPr>
            <a:r>
              <a:rPr lang="es-ES" altLang="es-ES" baseline="0" smtClean="0">
                <a:latin typeface="Arial" panose="020B0604020202020204" pitchFamily="34" charset="0"/>
              </a:rPr>
              <a:t>OJO AL DATO: UID, que no login. Para conocer el UID y el GID de un usuario lo podemos buscar en /etc/passwd con </a:t>
            </a:r>
            <a:r>
              <a:rPr lang="es-ES" altLang="es-ES" b="1" baseline="0" smtClean="0">
                <a:latin typeface="Arial" panose="020B0604020202020204" pitchFamily="34" charset="0"/>
              </a:rPr>
              <a:t>grep usuario /etc/passwd</a:t>
            </a:r>
          </a:p>
          <a:p>
            <a:pPr marL="241539" indent="-241539">
              <a:buFontTx/>
              <a:buChar char="•"/>
            </a:pPr>
            <a:r>
              <a:rPr lang="es-ES" altLang="es-ES" b="1" baseline="0" smtClean="0">
                <a:latin typeface="Arial" panose="020B0604020202020204" pitchFamily="34" charset="0"/>
              </a:rPr>
              <a:t>Importante tener en cuenta</a:t>
            </a:r>
            <a:r>
              <a:rPr lang="es-ES" altLang="es-ES" baseline="0" smtClean="0">
                <a:latin typeface="Arial" panose="020B0604020202020204" pitchFamily="34" charset="0"/>
              </a:rPr>
              <a:t>: aunque el export sea de lectura y escritura, si en el servidor el usuario final que se utilice para efectuar el acceso, no tiene derecho de escritura (o incluso de lectura) </a:t>
            </a:r>
            <a:r>
              <a:rPr lang="es-ES" altLang="es-ES" b="1" baseline="0" smtClean="0">
                <a:latin typeface="Arial" panose="020B0604020202020204" pitchFamily="34" charset="0"/>
              </a:rPr>
              <a:t>no se podrá acceder</a:t>
            </a:r>
            <a:r>
              <a:rPr lang="es-ES" altLang="es-ES" baseline="0" smtClean="0">
                <a:latin typeface="Arial" panose="020B0604020202020204" pitchFamily="34" charset="0"/>
              </a:rPr>
              <a:t>. Esto es dolor de cabeza habitual en principiantes.</a:t>
            </a: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32</a:t>
            </a:fld>
            <a:endParaRPr lang="en-GB" dirty="0"/>
          </a:p>
        </p:txBody>
      </p:sp>
    </p:spTree>
    <p:extLst>
      <p:ext uri="{BB962C8B-B14F-4D97-AF65-F5344CB8AC3E}">
        <p14:creationId xmlns:p14="http://schemas.microsoft.com/office/powerpoint/2010/main" val="1453606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41539" indent="-241539">
              <a:buFontTx/>
              <a:buChar char="•"/>
            </a:pPr>
            <a:r>
              <a:rPr lang="es-ES" altLang="es-ES" baseline="0" smtClean="0">
                <a:latin typeface="Arial" panose="020B0604020202020204" pitchFamily="34" charset="0"/>
              </a:rPr>
              <a:t>También se puede usar el comodín ALL en la lista de direcciones o hosts</a:t>
            </a: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33</a:t>
            </a:fld>
            <a:endParaRPr lang="en-GB" dirty="0"/>
          </a:p>
        </p:txBody>
      </p:sp>
    </p:spTree>
    <p:extLst>
      <p:ext uri="{BB962C8B-B14F-4D97-AF65-F5344CB8AC3E}">
        <p14:creationId xmlns:p14="http://schemas.microsoft.com/office/powerpoint/2010/main" val="25449922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41539" indent="-241539">
              <a:buFontTx/>
              <a:buChar char="•"/>
            </a:pPr>
            <a:r>
              <a:rPr lang="es-ES" altLang="es-ES" baseline="0" smtClean="0">
                <a:latin typeface="Arial" panose="020B0604020202020204" pitchFamily="34" charset="0"/>
              </a:rPr>
              <a:t>Para desmontar se usa umount, como cualquier otro montaje</a:t>
            </a: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34</a:t>
            </a:fld>
            <a:endParaRPr lang="en-GB" dirty="0"/>
          </a:p>
        </p:txBody>
      </p:sp>
    </p:spTree>
    <p:extLst>
      <p:ext uri="{BB962C8B-B14F-4D97-AF65-F5344CB8AC3E}">
        <p14:creationId xmlns:p14="http://schemas.microsoft.com/office/powerpoint/2010/main" val="5602028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41539" indent="-241539">
              <a:buFontTx/>
              <a:buChar char="•"/>
            </a:pPr>
            <a:r>
              <a:rPr lang="es-ES" altLang="es-ES" baseline="0" smtClean="0">
                <a:latin typeface="Arial" panose="020B0604020202020204" pitchFamily="34" charset="0"/>
              </a:rPr>
              <a:t>Para desmontar se usa umount, como cualquier otro montaje</a:t>
            </a: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35</a:t>
            </a:fld>
            <a:endParaRPr lang="en-GB" dirty="0"/>
          </a:p>
        </p:txBody>
      </p:sp>
    </p:spTree>
    <p:extLst>
      <p:ext uri="{BB962C8B-B14F-4D97-AF65-F5344CB8AC3E}">
        <p14:creationId xmlns:p14="http://schemas.microsoft.com/office/powerpoint/2010/main" val="29040292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1C8A3BAB-630B-4E5F-8FE5-79B329F4CD46}" type="slidenum">
              <a:rPr lang="en-GB" smtClean="0"/>
              <a:pPr/>
              <a:t>36</a:t>
            </a:fld>
            <a:endParaRPr lang="en-GB" dirty="0"/>
          </a:p>
        </p:txBody>
      </p:sp>
    </p:spTree>
    <p:extLst>
      <p:ext uri="{BB962C8B-B14F-4D97-AF65-F5344CB8AC3E}">
        <p14:creationId xmlns:p14="http://schemas.microsoft.com/office/powerpoint/2010/main" val="1880535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1C8A3BAB-630B-4E5F-8FE5-79B329F4CD46}" type="slidenum">
              <a:rPr lang="en-GB" smtClean="0"/>
              <a:pPr/>
              <a:t>37</a:t>
            </a:fld>
            <a:endParaRPr lang="en-GB" dirty="0"/>
          </a:p>
        </p:txBody>
      </p:sp>
    </p:spTree>
    <p:extLst>
      <p:ext uri="{BB962C8B-B14F-4D97-AF65-F5344CB8AC3E}">
        <p14:creationId xmlns:p14="http://schemas.microsoft.com/office/powerpoint/2010/main" val="29633521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1C8A3BAB-630B-4E5F-8FE5-79B329F4CD46}" type="slidenum">
              <a:rPr lang="en-GB" smtClean="0"/>
              <a:pPr/>
              <a:t>38</a:t>
            </a:fld>
            <a:endParaRPr lang="en-GB" dirty="0"/>
          </a:p>
        </p:txBody>
      </p:sp>
    </p:spTree>
    <p:extLst>
      <p:ext uri="{BB962C8B-B14F-4D97-AF65-F5344CB8AC3E}">
        <p14:creationId xmlns:p14="http://schemas.microsoft.com/office/powerpoint/2010/main" val="31207855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41539" indent="-241539">
              <a:buFontTx/>
              <a:buChar char="•"/>
            </a:pPr>
            <a:r>
              <a:rPr lang="es-ES" altLang="es-ES" baseline="0" smtClean="0">
                <a:latin typeface="Arial" panose="020B0604020202020204" pitchFamily="34" charset="0"/>
              </a:rPr>
              <a:t>Aunque se puede instalar en cualquier momento el paquete lvm2, es mucho más recomendable que esté instalado desde la instalación del sistema</a:t>
            </a:r>
          </a:p>
          <a:p>
            <a:pPr marL="241539" indent="-241539">
              <a:buFontTx/>
              <a:buChar char="•"/>
            </a:pPr>
            <a:r>
              <a:rPr lang="es-ES" altLang="es-ES" baseline="0" smtClean="0">
                <a:latin typeface="Arial" panose="020B0604020202020204" pitchFamily="34" charset="0"/>
              </a:rPr>
              <a:t>El devmapper (Device Mapper), además de crear volúmenes lógicos a partir de los dispositivos físicos de bloque, es capaz de realizar un procesamiento intermedio de la información que se transfiere</a:t>
            </a:r>
          </a:p>
          <a:p>
            <a:pPr marL="241539" indent="-241539">
              <a:buFontTx/>
              <a:buChar char="•"/>
            </a:pPr>
            <a:endParaRPr lang="es-ES" altLang="es-ES" baseline="0" smtClean="0">
              <a:latin typeface="Arial" panose="020B0604020202020204" pitchFamily="34" charset="0"/>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39</a:t>
            </a:fld>
            <a:endParaRPr lang="en-GB" dirty="0"/>
          </a:p>
        </p:txBody>
      </p:sp>
    </p:spTree>
    <p:extLst>
      <p:ext uri="{BB962C8B-B14F-4D97-AF65-F5344CB8AC3E}">
        <p14:creationId xmlns:p14="http://schemas.microsoft.com/office/powerpoint/2010/main" val="184125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41539" indent="-241539">
              <a:buFontTx/>
              <a:buChar char="•"/>
            </a:pPr>
            <a:endParaRPr lang="es-ES" altLang="es-ES" dirty="0" smtClean="0">
              <a:latin typeface="Arial" panose="020B0604020202020204" pitchFamily="34" charset="0"/>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4</a:t>
            </a:fld>
            <a:endParaRPr lang="en-GB" dirty="0"/>
          </a:p>
        </p:txBody>
      </p:sp>
    </p:spTree>
    <p:extLst>
      <p:ext uri="{BB962C8B-B14F-4D97-AF65-F5344CB8AC3E}">
        <p14:creationId xmlns:p14="http://schemas.microsoft.com/office/powerpoint/2010/main" val="17241012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41539" indent="-241539">
              <a:buFontTx/>
              <a:buChar char="•"/>
            </a:pPr>
            <a:endParaRPr lang="es-ES" altLang="es-ES" baseline="0" smtClean="0">
              <a:latin typeface="Arial" panose="020B0604020202020204" pitchFamily="34" charset="0"/>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40</a:t>
            </a:fld>
            <a:endParaRPr lang="en-GB" dirty="0"/>
          </a:p>
        </p:txBody>
      </p:sp>
    </p:spTree>
    <p:extLst>
      <p:ext uri="{BB962C8B-B14F-4D97-AF65-F5344CB8AC3E}">
        <p14:creationId xmlns:p14="http://schemas.microsoft.com/office/powerpoint/2010/main" val="37796917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41539" indent="-241539">
              <a:buFontTx/>
              <a:buChar char="•"/>
            </a:pPr>
            <a:endParaRPr lang="es-ES" altLang="es-ES" baseline="0" smtClean="0">
              <a:latin typeface="Arial" panose="020B0604020202020204" pitchFamily="34" charset="0"/>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41</a:t>
            </a:fld>
            <a:endParaRPr lang="en-GB" dirty="0"/>
          </a:p>
        </p:txBody>
      </p:sp>
    </p:spTree>
    <p:extLst>
      <p:ext uri="{BB962C8B-B14F-4D97-AF65-F5344CB8AC3E}">
        <p14:creationId xmlns:p14="http://schemas.microsoft.com/office/powerpoint/2010/main" val="1871822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41539" indent="-241539">
              <a:buFontTx/>
              <a:buChar char="•"/>
            </a:pPr>
            <a:r>
              <a:rPr lang="es-ES" altLang="es-ES" baseline="0" smtClean="0">
                <a:latin typeface="Arial" panose="020B0604020202020204" pitchFamily="34" charset="0"/>
              </a:rPr>
              <a:t>Unidad física: cualquier dispositivo de bloques. Típicamente, una unidad completa o una partición de una unidad.</a:t>
            </a:r>
          </a:p>
          <a:p>
            <a:pPr marL="241539" indent="-241539">
              <a:buFontTx/>
              <a:buChar char="•"/>
            </a:pPr>
            <a:r>
              <a:rPr lang="es-ES" altLang="es-ES" baseline="0" smtClean="0">
                <a:latin typeface="Arial" panose="020B0604020202020204" pitchFamily="34" charset="0"/>
              </a:rPr>
              <a:t>IMPORTANTE: Todos los comandos de LVM requieren derechos de administración (sudo)</a:t>
            </a:r>
          </a:p>
          <a:p>
            <a:pPr marL="241539" indent="-241539">
              <a:buFontTx/>
              <a:buChar char="•"/>
            </a:pPr>
            <a:r>
              <a:rPr lang="es-ES" altLang="es-ES" b="1" baseline="0" smtClean="0">
                <a:latin typeface="Arial" panose="020B0604020202020204" pitchFamily="34" charset="0"/>
              </a:rPr>
              <a:t>pvresize</a:t>
            </a:r>
            <a:r>
              <a:rPr lang="es-ES" altLang="es-ES" baseline="0" smtClean="0">
                <a:latin typeface="Arial" panose="020B0604020202020204" pitchFamily="34" charset="0"/>
              </a:rPr>
              <a:t> es necesario cuando por ejemplo cambiamos el tamaño de la partición que contiene un volumen.</a:t>
            </a: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42</a:t>
            </a:fld>
            <a:endParaRPr lang="en-GB" dirty="0"/>
          </a:p>
        </p:txBody>
      </p:sp>
    </p:spTree>
    <p:extLst>
      <p:ext uri="{BB962C8B-B14F-4D97-AF65-F5344CB8AC3E}">
        <p14:creationId xmlns:p14="http://schemas.microsoft.com/office/powerpoint/2010/main" val="4599497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41539" indent="-241539">
              <a:buFontTx/>
              <a:buChar char="•"/>
            </a:pPr>
            <a:endParaRPr lang="es-ES" altLang="es-ES" baseline="0" smtClean="0">
              <a:latin typeface="Arial" panose="020B0604020202020204" pitchFamily="34" charset="0"/>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43</a:t>
            </a:fld>
            <a:endParaRPr lang="en-GB" dirty="0"/>
          </a:p>
        </p:txBody>
      </p:sp>
    </p:spTree>
    <p:extLst>
      <p:ext uri="{BB962C8B-B14F-4D97-AF65-F5344CB8AC3E}">
        <p14:creationId xmlns:p14="http://schemas.microsoft.com/office/powerpoint/2010/main" val="2184633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41539" indent="-241539" defTabSz="966155">
              <a:buFontTx/>
              <a:buChar char="•"/>
              <a:defRPr/>
            </a:pPr>
            <a:r>
              <a:rPr lang="es-ES" altLang="es-ES" baseline="0" smtClean="0">
                <a:latin typeface="Arial" panose="020B0604020202020204" pitchFamily="34" charset="0"/>
              </a:rPr>
              <a:t>Son los archivos de dispositivo </a:t>
            </a:r>
            <a:r>
              <a:rPr lang="es-ES" altLang="es-ES" sz="1300">
                <a:solidFill>
                  <a:srgbClr val="993300"/>
                </a:solidFill>
              </a:rPr>
              <a:t>/dev/&lt;nombre grupo&gt;/&lt;nombre volumen&gt; los que se usan para montar el dispositivo (o el UUID que se genera para el volumen lógico, en el caso de fstab)</a:t>
            </a:r>
          </a:p>
          <a:p>
            <a:pPr marL="241539" indent="-241539">
              <a:buFontTx/>
              <a:buChar char="•"/>
            </a:pPr>
            <a:endParaRPr lang="es-ES" altLang="es-ES" baseline="0" smtClean="0">
              <a:latin typeface="Arial" panose="020B0604020202020204" pitchFamily="34" charset="0"/>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44</a:t>
            </a:fld>
            <a:endParaRPr lang="en-GB" dirty="0"/>
          </a:p>
        </p:txBody>
      </p:sp>
    </p:spTree>
    <p:extLst>
      <p:ext uri="{BB962C8B-B14F-4D97-AF65-F5344CB8AC3E}">
        <p14:creationId xmlns:p14="http://schemas.microsoft.com/office/powerpoint/2010/main" val="18341823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endParaRPr lang="en-GB" altLang="es-ES" sz="1300" dirty="0"/>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45</a:t>
            </a:fld>
            <a:endParaRPr lang="en-GB" dirty="0"/>
          </a:p>
        </p:txBody>
      </p:sp>
    </p:spTree>
    <p:extLst>
      <p:ext uri="{BB962C8B-B14F-4D97-AF65-F5344CB8AC3E}">
        <p14:creationId xmlns:p14="http://schemas.microsoft.com/office/powerpoint/2010/main" val="3675965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endParaRPr lang="en-GB" altLang="es-ES" sz="1300" dirty="0"/>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46</a:t>
            </a:fld>
            <a:endParaRPr lang="en-GB" dirty="0"/>
          </a:p>
        </p:txBody>
      </p:sp>
    </p:spTree>
    <p:extLst>
      <p:ext uri="{BB962C8B-B14F-4D97-AF65-F5344CB8AC3E}">
        <p14:creationId xmlns:p14="http://schemas.microsoft.com/office/powerpoint/2010/main" val="4401316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81154" indent="-181154" algn="just">
              <a:buFont typeface="Arial" panose="020B0604020202020204" pitchFamily="34" charset="0"/>
              <a:buChar char="•"/>
            </a:pPr>
            <a:r>
              <a:rPr lang="en-GB" altLang="es-ES" sz="1300"/>
              <a:t>El motivo por el que podrían no moverse todos los PE es porque el Sistema cayese durante la operación, o porque se abortara manualmente</a:t>
            </a:r>
          </a:p>
          <a:p>
            <a:pPr algn="just"/>
            <a:endParaRPr lang="en-GB" altLang="es-ES" sz="1300" dirty="0"/>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47</a:t>
            </a:fld>
            <a:endParaRPr lang="en-GB" dirty="0"/>
          </a:p>
        </p:txBody>
      </p:sp>
    </p:spTree>
    <p:extLst>
      <p:ext uri="{BB962C8B-B14F-4D97-AF65-F5344CB8AC3E}">
        <p14:creationId xmlns:p14="http://schemas.microsoft.com/office/powerpoint/2010/main" val="1929538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endParaRPr lang="en-GB" altLang="es-ES" sz="1300" dirty="0"/>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48</a:t>
            </a:fld>
            <a:endParaRPr lang="en-GB" dirty="0"/>
          </a:p>
        </p:txBody>
      </p:sp>
    </p:spTree>
    <p:extLst>
      <p:ext uri="{BB962C8B-B14F-4D97-AF65-F5344CB8AC3E}">
        <p14:creationId xmlns:p14="http://schemas.microsoft.com/office/powerpoint/2010/main" val="32207513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endParaRPr lang="en-GB" altLang="es-ES" sz="1300" dirty="0"/>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49</a:t>
            </a:fld>
            <a:endParaRPr lang="en-GB" dirty="0"/>
          </a:p>
        </p:txBody>
      </p:sp>
    </p:spTree>
    <p:extLst>
      <p:ext uri="{BB962C8B-B14F-4D97-AF65-F5344CB8AC3E}">
        <p14:creationId xmlns:p14="http://schemas.microsoft.com/office/powerpoint/2010/main" val="318805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n-US" smtClean="0"/>
              <a:t> </a:t>
            </a:r>
            <a:endParaRPr lang="en-GB" altLang="es-ES" sz="1300"/>
          </a:p>
          <a:p>
            <a:pPr algn="just"/>
            <a:endParaRPr lang="en-GB" altLang="es-ES" sz="1300" dirty="0"/>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5</a:t>
            </a:fld>
            <a:endParaRPr lang="en-GB" dirty="0"/>
          </a:p>
        </p:txBody>
      </p:sp>
    </p:spTree>
    <p:extLst>
      <p:ext uri="{BB962C8B-B14F-4D97-AF65-F5344CB8AC3E}">
        <p14:creationId xmlns:p14="http://schemas.microsoft.com/office/powerpoint/2010/main" val="7588650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endParaRPr lang="en-GB" altLang="es-ES" sz="1300" dirty="0"/>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50</a:t>
            </a:fld>
            <a:endParaRPr lang="en-GB" dirty="0"/>
          </a:p>
        </p:txBody>
      </p:sp>
    </p:spTree>
    <p:extLst>
      <p:ext uri="{BB962C8B-B14F-4D97-AF65-F5344CB8AC3E}">
        <p14:creationId xmlns:p14="http://schemas.microsoft.com/office/powerpoint/2010/main" val="801948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endParaRPr lang="en-GB" altLang="es-ES" sz="1300" dirty="0"/>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51</a:t>
            </a:fld>
            <a:endParaRPr lang="en-GB" dirty="0"/>
          </a:p>
        </p:txBody>
      </p:sp>
    </p:spTree>
    <p:extLst>
      <p:ext uri="{BB962C8B-B14F-4D97-AF65-F5344CB8AC3E}">
        <p14:creationId xmlns:p14="http://schemas.microsoft.com/office/powerpoint/2010/main" val="12407306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81154" indent="-181154" algn="just">
              <a:buFont typeface="Arial" panose="020B0604020202020204" pitchFamily="34" charset="0"/>
              <a:buChar char="•"/>
            </a:pPr>
            <a:r>
              <a:rPr lang="en-GB" altLang="es-ES" sz="1300"/>
              <a:t>Por defecto, las extensions lógicas tienen el mismo tamaño que las extensions físicas, por lo que en principio da lo mismo hablar de extensiones lógicas o físicas. </a:t>
            </a:r>
          </a:p>
          <a:p>
            <a:pPr marL="181154" indent="-181154" algn="just">
              <a:buFont typeface="Arial" panose="020B0604020202020204" pitchFamily="34" charset="0"/>
              <a:buChar char="•"/>
            </a:pPr>
            <a:r>
              <a:rPr lang="en-GB" altLang="es-ES" sz="1300"/>
              <a:t>A partir de ahora, podemos hacer referencia al volume o bien mediante la notación grupo/nombre o bien mediante el archivo de dispositivo /dev/grupo/nombre </a:t>
            </a:r>
            <a:endParaRPr lang="en-GB" altLang="es-ES" sz="1300" dirty="0"/>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52</a:t>
            </a:fld>
            <a:endParaRPr lang="en-GB" dirty="0"/>
          </a:p>
        </p:txBody>
      </p:sp>
    </p:spTree>
    <p:extLst>
      <p:ext uri="{BB962C8B-B14F-4D97-AF65-F5344CB8AC3E}">
        <p14:creationId xmlns:p14="http://schemas.microsoft.com/office/powerpoint/2010/main" val="34281843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81154" marR="0" lvl="0" indent="-181154" algn="just" defTabSz="966155" rtl="0" eaLnBrk="1" fontAlgn="auto" latinLnBrk="0" hangingPunct="1">
              <a:lnSpc>
                <a:spcPct val="100000"/>
              </a:lnSpc>
              <a:spcBef>
                <a:spcPts val="0"/>
              </a:spcBef>
              <a:spcAft>
                <a:spcPts val="0"/>
              </a:spcAft>
              <a:buClrTx/>
              <a:buSzTx/>
              <a:buFontTx/>
              <a:buChar char="-"/>
              <a:tabLst/>
              <a:defRPr/>
            </a:pPr>
            <a:r>
              <a:rPr lang="en-GB" altLang="es-ES" sz="1300"/>
              <a:t>Si el tamaño no va precedido de “+”, se supone que es un nuevo tamaño absoluto, en lugar de un incremento del tamaño </a:t>
            </a:r>
            <a:r>
              <a:rPr lang="en-GB" altLang="es-ES" sz="1300" smtClean="0"/>
              <a:t>indicado. También</a:t>
            </a:r>
            <a:r>
              <a:rPr lang="en-GB" altLang="es-ES" sz="1300" baseline="0" smtClean="0"/>
              <a:t> se puede usar los prefijos %FREE o %VG en cuyo caso el valor representa respectivamente el porcentaje de espacio libre en el grupo de volúmenes o el porcentaje de espacio total del grupo de volúmenes. Por ejemplo, </a:t>
            </a:r>
            <a:r>
              <a:rPr lang="en-GB" sz="1200" b="1" kern="1200" smtClean="0">
                <a:solidFill>
                  <a:schemeClr val="tx1"/>
                </a:solidFill>
                <a:effectLst/>
                <a:latin typeface="+mn-lt"/>
                <a:ea typeface="+mn-ea"/>
                <a:cs typeface="+mn-cs"/>
              </a:rPr>
              <a:t>sudo lvextend --extents +100%FREE lubuntu-vg/root </a:t>
            </a:r>
            <a:r>
              <a:rPr lang="es-ES_tradnl" sz="1200" b="1" kern="1200" smtClean="0">
                <a:solidFill>
                  <a:schemeClr val="tx1"/>
                </a:solidFill>
                <a:effectLst/>
                <a:latin typeface="+mn-lt"/>
                <a:ea typeface="+mn-ea"/>
                <a:cs typeface="+mn-cs"/>
              </a:rPr>
              <a:t>--resize-fs </a:t>
            </a:r>
            <a:r>
              <a:rPr lang="es-ES_tradnl" sz="1200" b="0" kern="1200" smtClean="0">
                <a:solidFill>
                  <a:schemeClr val="tx1"/>
                </a:solidFill>
                <a:effectLst/>
                <a:latin typeface="+mn-lt"/>
                <a:ea typeface="+mn-ea"/>
                <a:cs typeface="+mn-cs"/>
              </a:rPr>
              <a:t>añade</a:t>
            </a:r>
            <a:r>
              <a:rPr lang="es-ES_tradnl" sz="1200" b="0" kern="1200" baseline="0" smtClean="0">
                <a:solidFill>
                  <a:schemeClr val="tx1"/>
                </a:solidFill>
                <a:effectLst/>
                <a:latin typeface="+mn-lt"/>
                <a:ea typeface="+mn-ea"/>
                <a:cs typeface="+mn-cs"/>
              </a:rPr>
              <a:t> al volumen lógico root de lubuntu-vg todo el espacio que queda sin asignar en el grupo lubuntu-vg.</a:t>
            </a:r>
            <a:endParaRPr lang="es-ES" sz="1200" b="0" kern="1200" smtClean="0">
              <a:solidFill>
                <a:schemeClr val="tx1"/>
              </a:solidFill>
              <a:effectLst/>
              <a:latin typeface="+mn-lt"/>
              <a:ea typeface="+mn-ea"/>
              <a:cs typeface="+mn-cs"/>
            </a:endParaRPr>
          </a:p>
          <a:p>
            <a:pPr marL="181154" indent="-181154" algn="just" defTabSz="966155">
              <a:buFontTx/>
              <a:buChar char="-"/>
              <a:defRPr/>
            </a:pPr>
            <a:endParaRPr lang="en-GB" altLang="es-ES" sz="1300"/>
          </a:p>
          <a:p>
            <a:pPr marL="181154" indent="-181154" algn="just">
              <a:buFontTx/>
              <a:buChar char="-"/>
            </a:pPr>
            <a:r>
              <a:rPr lang="en-GB" altLang="es-ES" sz="1300"/>
              <a:t>El volumen lógico se expresa o bien como “grupo/nombre” o bien como archivo de dispositivo de bloques asociado.</a:t>
            </a:r>
          </a:p>
          <a:p>
            <a:pPr marL="181154" indent="-181154" algn="just">
              <a:buFontTx/>
              <a:buChar char="-"/>
            </a:pPr>
            <a:r>
              <a:rPr lang="en-GB" altLang="es-ES" sz="1300"/>
              <a:t>El tamaño del Sistema de archivos también se puede cambiar manualmente a posteriori usando </a:t>
            </a:r>
            <a:r>
              <a:rPr lang="en-GB" altLang="es-ES" sz="1300" b="1"/>
              <a:t>fsadm</a:t>
            </a:r>
            <a:r>
              <a:rPr lang="en-GB" altLang="es-ES" sz="1300"/>
              <a:t> o </a:t>
            </a:r>
            <a:r>
              <a:rPr lang="en-GB" altLang="es-ES" sz="1300" b="1"/>
              <a:t>resize2fs</a:t>
            </a:r>
          </a:p>
          <a:p>
            <a:pPr marL="181154" indent="-181154" algn="just">
              <a:buFontTx/>
              <a:buChar char="-"/>
            </a:pPr>
            <a:r>
              <a:rPr lang="en-GB" altLang="es-ES" sz="1300"/>
              <a:t>Los sitemas de archivos ext2, ext3, ext4 y ReiserFS permiten cambio de tamaño on-line (mientras está en uso)</a:t>
            </a:r>
            <a:endParaRPr lang="en-GB" altLang="es-ES" sz="1300" dirty="0"/>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53</a:t>
            </a:fld>
            <a:endParaRPr lang="en-GB" dirty="0"/>
          </a:p>
        </p:txBody>
      </p:sp>
    </p:spTree>
    <p:extLst>
      <p:ext uri="{BB962C8B-B14F-4D97-AF65-F5344CB8AC3E}">
        <p14:creationId xmlns:p14="http://schemas.microsoft.com/office/powerpoint/2010/main" val="20138010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81154" indent="-181154" algn="just">
              <a:buFontTx/>
              <a:buChar char="-"/>
            </a:pPr>
            <a:r>
              <a:rPr lang="en-GB" altLang="es-ES" sz="1300"/>
              <a:t>Si el tamaño no va precedido de “-”, se supone que es un nuevo tamaño absoluto, en lugar de una reducción del tamaño indicado</a:t>
            </a:r>
          </a:p>
          <a:p>
            <a:pPr marL="181154" indent="-181154" algn="just">
              <a:buFontTx/>
              <a:buChar char="-"/>
            </a:pPr>
            <a:r>
              <a:rPr lang="en-GB" altLang="es-ES" sz="1300"/>
              <a:t>El volumen lógico se expresa o bien como “grupo/nombre” o bien como archivo de dispositivo de bloques asociado.</a:t>
            </a:r>
          </a:p>
          <a:p>
            <a:pPr marL="181154" indent="-181154" algn="just">
              <a:buFontTx/>
              <a:buChar char="-"/>
            </a:pPr>
            <a:r>
              <a:rPr lang="en-GB" altLang="es-ES" sz="1300"/>
              <a:t>El tamaño del Sistema de archivos también se puede cambiar manualmente a posteriori usando </a:t>
            </a:r>
            <a:r>
              <a:rPr lang="en-GB" altLang="es-ES" sz="1300" b="1"/>
              <a:t>fsadm</a:t>
            </a:r>
            <a:r>
              <a:rPr lang="en-GB" altLang="es-ES" sz="1300"/>
              <a:t> o </a:t>
            </a:r>
            <a:r>
              <a:rPr lang="en-GB" altLang="es-ES" sz="1300" b="1"/>
              <a:t>resize2fs</a:t>
            </a:r>
          </a:p>
          <a:p>
            <a:pPr marL="181154" indent="-181154" algn="just">
              <a:buFontTx/>
              <a:buChar char="-"/>
            </a:pPr>
            <a:r>
              <a:rPr lang="en-GB" altLang="es-ES" sz="1300"/>
              <a:t>El espacio liberado queda a disposición del grupo de volúmenes para su asignación a otros volúmenes</a:t>
            </a:r>
          </a:p>
          <a:p>
            <a:pPr marL="181154" indent="-181154" algn="just">
              <a:buFontTx/>
              <a:buChar char="-"/>
            </a:pPr>
            <a:r>
              <a:rPr lang="en-GB" altLang="es-ES" sz="1300"/>
              <a:t>De entre los sistemas de archivos habituales, sólo ReiserFS permite disminuir su tamaño on-line (mientras está en uso)</a:t>
            </a:r>
            <a:endParaRPr lang="en-GB" altLang="es-ES" sz="1300" dirty="0"/>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54</a:t>
            </a:fld>
            <a:endParaRPr lang="en-GB" dirty="0"/>
          </a:p>
        </p:txBody>
      </p:sp>
    </p:spTree>
    <p:extLst>
      <p:ext uri="{BB962C8B-B14F-4D97-AF65-F5344CB8AC3E}">
        <p14:creationId xmlns:p14="http://schemas.microsoft.com/office/powerpoint/2010/main" val="28371105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endParaRPr lang="en-GB" altLang="es-ES" sz="1300" dirty="0"/>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55</a:t>
            </a:fld>
            <a:endParaRPr lang="en-GB" dirty="0"/>
          </a:p>
        </p:txBody>
      </p:sp>
    </p:spTree>
    <p:extLst>
      <p:ext uri="{BB962C8B-B14F-4D97-AF65-F5344CB8AC3E}">
        <p14:creationId xmlns:p14="http://schemas.microsoft.com/office/powerpoint/2010/main" val="16544969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endParaRPr lang="en-GB" altLang="es-ES" sz="1300" dirty="0"/>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56</a:t>
            </a:fld>
            <a:endParaRPr lang="en-GB" dirty="0"/>
          </a:p>
        </p:txBody>
      </p:sp>
    </p:spTree>
    <p:extLst>
      <p:ext uri="{BB962C8B-B14F-4D97-AF65-F5344CB8AC3E}">
        <p14:creationId xmlns:p14="http://schemas.microsoft.com/office/powerpoint/2010/main" val="21031702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1C8A3BAB-630B-4E5F-8FE5-79B329F4CD46}" type="slidenum">
              <a:rPr lang="en-GB" smtClean="0"/>
              <a:pPr/>
              <a:t>57</a:t>
            </a:fld>
            <a:endParaRPr lang="en-GB" dirty="0"/>
          </a:p>
        </p:txBody>
      </p:sp>
    </p:spTree>
    <p:extLst>
      <p:ext uri="{BB962C8B-B14F-4D97-AF65-F5344CB8AC3E}">
        <p14:creationId xmlns:p14="http://schemas.microsoft.com/office/powerpoint/2010/main" val="25373329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41539" indent="-241539">
              <a:buFontTx/>
              <a:buChar char="•"/>
            </a:pPr>
            <a:endParaRPr lang="es-ES" altLang="es-ES" baseline="0" smtClean="0">
              <a:latin typeface="Arial" panose="020B0604020202020204" pitchFamily="34" charset="0"/>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58</a:t>
            </a:fld>
            <a:endParaRPr lang="en-GB" dirty="0"/>
          </a:p>
        </p:txBody>
      </p:sp>
    </p:spTree>
    <p:extLst>
      <p:ext uri="{BB962C8B-B14F-4D97-AF65-F5344CB8AC3E}">
        <p14:creationId xmlns:p14="http://schemas.microsoft.com/office/powerpoint/2010/main" val="14522994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41539" indent="-241539">
              <a:buFontTx/>
              <a:buChar char="•"/>
            </a:pPr>
            <a:r>
              <a:rPr lang="es-ES" altLang="es-ES" baseline="0" smtClean="0">
                <a:latin typeface="Arial" panose="020B0604020202020204" pitchFamily="34" charset="0"/>
              </a:rPr>
              <a:t>Mediante comando df comprobamos que, en efecto, el sistema de archivos que está montado en /home/jperez/mnt, está muy justito... Está al 96% </a:t>
            </a:r>
          </a:p>
          <a:p>
            <a:pPr marL="241539" indent="-241539">
              <a:buFontTx/>
              <a:buChar char="•"/>
            </a:pPr>
            <a:r>
              <a:rPr lang="es-ES" altLang="es-ES" baseline="0" smtClean="0">
                <a:latin typeface="Arial" panose="020B0604020202020204" pitchFamily="34" charset="0"/>
              </a:rPr>
              <a:t>Mediante comando lsblk comprobamos que en efecto, nuestra nueva y flamante unidad tiene una partición que ocupa todo el tamaño de la unidad, en este caso</a:t>
            </a:r>
          </a:p>
          <a:p>
            <a:pPr marL="241539" indent="-241539">
              <a:buFontTx/>
              <a:buChar char="•"/>
            </a:pPr>
            <a:r>
              <a:rPr lang="es-ES" altLang="es-ES" baseline="0" smtClean="0">
                <a:latin typeface="Arial" panose="020B0604020202020204" pitchFamily="34" charset="0"/>
              </a:rPr>
              <a:t>Creamos volumen lógico sobre nuestra unidad física...</a:t>
            </a:r>
          </a:p>
          <a:p>
            <a:pPr marL="241539" indent="-241539">
              <a:buFontTx/>
              <a:buChar char="•"/>
            </a:pPr>
            <a:r>
              <a:rPr lang="es-ES" altLang="es-ES" baseline="0" smtClean="0">
                <a:latin typeface="Arial" panose="020B0604020202020204" pitchFamily="34" charset="0"/>
              </a:rPr>
              <a:t>Lo añadimos al grupo user-vg, al que pertenece la unidad lógica que hay que ampliar. El grupo de volúmenes es una especie de almacén de espacio... Con esto reponemos un poco nuestro almacén</a:t>
            </a:r>
          </a:p>
          <a:p>
            <a:pPr marL="241539" indent="-241539">
              <a:buFontTx/>
              <a:buChar char="•"/>
            </a:pPr>
            <a:r>
              <a:rPr lang="es-ES" altLang="es-ES" baseline="0" smtClean="0">
                <a:latin typeface="Arial" panose="020B0604020202020204" pitchFamily="34" charset="0"/>
              </a:rPr>
              <a:t>Mediante el comando lvscan comprobamos que, en efecto, ahora mismo el volumen lógido /dev/userv-vg/data tiene algo menos de 10GB...</a:t>
            </a:r>
          </a:p>
          <a:p>
            <a:pPr marL="241539" indent="-241539">
              <a:buFontTx/>
              <a:buChar char="•"/>
            </a:pPr>
            <a:r>
              <a:rPr lang="es-ES" altLang="es-ES" baseline="0" smtClean="0">
                <a:latin typeface="Arial" panose="020B0604020202020204" pitchFamily="34" charset="0"/>
              </a:rPr>
              <a:t>... Así que lo extendemos añadiéndole otros 10GB más... Se nos avisa de que se van a hacer cambios en el sistema de archivo en caliente...</a:t>
            </a:r>
          </a:p>
          <a:p>
            <a:pPr marL="241539" indent="-241539">
              <a:buFontTx/>
              <a:buChar char="•"/>
            </a:pPr>
            <a:r>
              <a:rPr lang="es-ES" altLang="es-ES" baseline="0" smtClean="0">
                <a:latin typeface="Arial" panose="020B0604020202020204" pitchFamily="34" charset="0"/>
              </a:rPr>
              <a:t>Y de nuevo, mediante el comando lvscan, comprobamos que el volumen lógico /dev/userv-vg/data tiene ahora casi 20GB...</a:t>
            </a:r>
          </a:p>
          <a:p>
            <a:pPr marL="241539" indent="-241539">
              <a:buFontTx/>
              <a:buChar char="•"/>
            </a:pPr>
            <a:r>
              <a:rPr lang="es-ES" altLang="es-ES" baseline="0" smtClean="0">
                <a:latin typeface="Arial" panose="020B0604020202020204" pitchFamily="34" charset="0"/>
              </a:rPr>
              <a:t>... Con lo que el sistema de archivos está ahora al 48% </a:t>
            </a:r>
            <a:r>
              <a:rPr lang="es-ES" altLang="es-ES" baseline="0" smtClean="0">
                <a:latin typeface="Arial" panose="020B0604020202020204" pitchFamily="34" charset="0"/>
                <a:sym typeface="Wingdings" panose="05000000000000000000" pitchFamily="2" charset="2"/>
              </a:rPr>
              <a:t></a:t>
            </a:r>
            <a:endParaRPr lang="es-ES" altLang="es-ES" baseline="0" smtClean="0">
              <a:latin typeface="Arial" panose="020B0604020202020204" pitchFamily="34" charset="0"/>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59</a:t>
            </a:fld>
            <a:endParaRPr lang="en-GB" dirty="0"/>
          </a:p>
        </p:txBody>
      </p:sp>
    </p:spTree>
    <p:extLst>
      <p:ext uri="{BB962C8B-B14F-4D97-AF65-F5344CB8AC3E}">
        <p14:creationId xmlns:p14="http://schemas.microsoft.com/office/powerpoint/2010/main" val="1736865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n-US" smtClean="0"/>
              <a:t> </a:t>
            </a:r>
            <a:endParaRPr lang="en-GB" altLang="es-ES" sz="1300"/>
          </a:p>
          <a:p>
            <a:pPr algn="just"/>
            <a:endParaRPr lang="en-GB" altLang="es-ES" sz="1300" dirty="0"/>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6</a:t>
            </a:fld>
            <a:endParaRPr lang="en-GB" dirty="0"/>
          </a:p>
        </p:txBody>
      </p:sp>
    </p:spTree>
    <p:extLst>
      <p:ext uri="{BB962C8B-B14F-4D97-AF65-F5344CB8AC3E}">
        <p14:creationId xmlns:p14="http://schemas.microsoft.com/office/powerpoint/2010/main" val="3454875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41539" indent="-241539">
              <a:buFontTx/>
              <a:buChar char="•"/>
            </a:pPr>
            <a:endParaRPr lang="es-ES" altLang="es-ES" baseline="0" smtClean="0">
              <a:latin typeface="Arial" panose="020B0604020202020204" pitchFamily="34" charset="0"/>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60</a:t>
            </a:fld>
            <a:endParaRPr lang="en-GB" dirty="0"/>
          </a:p>
        </p:txBody>
      </p:sp>
    </p:spTree>
    <p:extLst>
      <p:ext uri="{BB962C8B-B14F-4D97-AF65-F5344CB8AC3E}">
        <p14:creationId xmlns:p14="http://schemas.microsoft.com/office/powerpoint/2010/main" val="42806011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41539" indent="-241539">
              <a:buFontTx/>
              <a:buChar char="•"/>
            </a:pPr>
            <a:r>
              <a:rPr lang="es-ES" altLang="es-ES" baseline="0" smtClean="0">
                <a:latin typeface="Arial" panose="020B0604020202020204" pitchFamily="34" charset="0"/>
              </a:rPr>
              <a:t>Mediante el comando lvscan comprobamos que tenemos en enfecto un volumen lógico “data” en el grupo user-vg de 20GB. Según nos dicen, ahí sobra espacio...</a:t>
            </a:r>
          </a:p>
          <a:p>
            <a:pPr marL="241539" indent="-241539">
              <a:buFontTx/>
              <a:buChar char="•"/>
            </a:pPr>
            <a:r>
              <a:rPr lang="es-ES" altLang="es-ES" baseline="0" smtClean="0">
                <a:latin typeface="Arial" panose="020B0604020202020204" pitchFamily="34" charset="0"/>
              </a:rPr>
              <a:t>Mediante el comando pvscan, vemos que el volumen user-vg tiene dos volúmenes físicos, y que el volumen /dev/sdc1 está ocupado al 100%</a:t>
            </a:r>
          </a:p>
          <a:p>
            <a:pPr marL="241539" indent="-241539">
              <a:buFontTx/>
              <a:buChar char="•"/>
            </a:pPr>
            <a:r>
              <a:rPr lang="es-ES" altLang="es-ES" baseline="0" smtClean="0">
                <a:latin typeface="Arial" panose="020B0604020202020204" pitchFamily="34" charset="0"/>
              </a:rPr>
              <a:t>Vamos a reducir el volumen lógico “data” en 15G. Esto liberará esta cantidad de espacio en el grupo user-vg. Usamos el comando lvreduce para ello. Nótese que el sistema de archivos usado (ext4) no permite contracción en caliente, motivo por el que este comando pide confirmación para desmontar el volumen.</a:t>
            </a:r>
          </a:p>
          <a:p>
            <a:pPr marL="241539" indent="-241539">
              <a:buFontTx/>
              <a:buChar char="•"/>
            </a:pPr>
            <a:r>
              <a:rPr lang="es-ES" altLang="es-ES" baseline="0" smtClean="0">
                <a:latin typeface="Arial" panose="020B0604020202020204" pitchFamily="34" charset="0"/>
              </a:rPr>
              <a:t>Una vez reducido el volumen, hacemos de nuevo pvscan. Vemos que ahora el segundo volumen físico, /dev/sdd1, no tiene ningún extent asignado... Lo podríamos liberar entonces, pero decíamos que preferíamos retirar el otro, /dev/sdc1. Por tanto...</a:t>
            </a:r>
          </a:p>
          <a:p>
            <a:pPr marL="241539" indent="-241539">
              <a:buFontTx/>
              <a:buChar char="•"/>
            </a:pPr>
            <a:r>
              <a:rPr lang="es-ES" altLang="es-ES" baseline="0" smtClean="0">
                <a:latin typeface="Arial" panose="020B0604020202020204" pitchFamily="34" charset="0"/>
              </a:rPr>
              <a:t>Movemos haciendo uso del comando pvmove todos los extents ocupados de /dev/sdc1 a otros volúmenes físicos del grupo (sólo está /dev/sdd1, con lo que está claro que será a este volumen al que se moverá la información</a:t>
            </a:r>
          </a:p>
          <a:p>
            <a:pPr marL="241539" indent="-241539">
              <a:buFontTx/>
              <a:buChar char="•"/>
            </a:pPr>
            <a:endParaRPr lang="es-ES" altLang="es-ES" baseline="0" smtClean="0">
              <a:latin typeface="Arial" panose="020B0604020202020204" pitchFamily="34" charset="0"/>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61</a:t>
            </a:fld>
            <a:endParaRPr lang="en-GB" dirty="0"/>
          </a:p>
        </p:txBody>
      </p:sp>
    </p:spTree>
    <p:extLst>
      <p:ext uri="{BB962C8B-B14F-4D97-AF65-F5344CB8AC3E}">
        <p14:creationId xmlns:p14="http://schemas.microsoft.com/office/powerpoint/2010/main" val="41376094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41539" indent="-241539">
              <a:buFontTx/>
              <a:buChar char="•"/>
            </a:pPr>
            <a:r>
              <a:rPr lang="es-ES" altLang="es-ES" baseline="0" smtClean="0">
                <a:latin typeface="Arial" panose="020B0604020202020204" pitchFamily="34" charset="0"/>
              </a:rPr>
              <a:t>Mediante el comando lvscan comprobamos</a:t>
            </a: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62</a:t>
            </a:fld>
            <a:endParaRPr lang="en-GB" dirty="0"/>
          </a:p>
        </p:txBody>
      </p:sp>
    </p:spTree>
    <p:extLst>
      <p:ext uri="{BB962C8B-B14F-4D97-AF65-F5344CB8AC3E}">
        <p14:creationId xmlns:p14="http://schemas.microsoft.com/office/powerpoint/2010/main" val="54559214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1C8A3BAB-630B-4E5F-8FE5-79B329F4CD46}" type="slidenum">
              <a:rPr lang="en-GB" smtClean="0"/>
              <a:pPr/>
              <a:t>63</a:t>
            </a:fld>
            <a:endParaRPr lang="en-GB" dirty="0"/>
          </a:p>
        </p:txBody>
      </p:sp>
    </p:spTree>
    <p:extLst>
      <p:ext uri="{BB962C8B-B14F-4D97-AF65-F5344CB8AC3E}">
        <p14:creationId xmlns:p14="http://schemas.microsoft.com/office/powerpoint/2010/main" val="9307440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41539" indent="-241539">
              <a:buFontTx/>
              <a:buChar char="•"/>
            </a:pPr>
            <a:endParaRPr lang="es-ES" altLang="es-ES" baseline="0" smtClean="0">
              <a:latin typeface="Arial" panose="020B0604020202020204" pitchFamily="34" charset="0"/>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64</a:t>
            </a:fld>
            <a:endParaRPr lang="en-GB" dirty="0"/>
          </a:p>
        </p:txBody>
      </p:sp>
    </p:spTree>
    <p:extLst>
      <p:ext uri="{BB962C8B-B14F-4D97-AF65-F5344CB8AC3E}">
        <p14:creationId xmlns:p14="http://schemas.microsoft.com/office/powerpoint/2010/main" val="135081399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41539" indent="-241539">
              <a:buFontTx/>
              <a:buChar char="•"/>
            </a:pPr>
            <a:endParaRPr lang="es-ES" altLang="es-ES" baseline="0" smtClean="0">
              <a:latin typeface="Arial" panose="020B0604020202020204" pitchFamily="34" charset="0"/>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65</a:t>
            </a:fld>
            <a:endParaRPr lang="en-GB" dirty="0"/>
          </a:p>
        </p:txBody>
      </p:sp>
    </p:spTree>
    <p:extLst>
      <p:ext uri="{BB962C8B-B14F-4D97-AF65-F5344CB8AC3E}">
        <p14:creationId xmlns:p14="http://schemas.microsoft.com/office/powerpoint/2010/main" val="33873650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1C8A3BAB-630B-4E5F-8FE5-79B329F4CD46}" type="slidenum">
              <a:rPr lang="en-GB" smtClean="0"/>
              <a:pPr/>
              <a:t>66</a:t>
            </a:fld>
            <a:endParaRPr lang="en-GB" dirty="0"/>
          </a:p>
        </p:txBody>
      </p:sp>
    </p:spTree>
    <p:extLst>
      <p:ext uri="{BB962C8B-B14F-4D97-AF65-F5344CB8AC3E}">
        <p14:creationId xmlns:p14="http://schemas.microsoft.com/office/powerpoint/2010/main" val="26189761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41539" indent="-241539">
              <a:buFontTx/>
              <a:buChar char="•"/>
            </a:pPr>
            <a:r>
              <a:rPr lang="es-ES" altLang="es-ES" baseline="0" smtClean="0">
                <a:latin typeface="Arial" panose="020B0604020202020204" pitchFamily="34" charset="0"/>
              </a:rPr>
              <a:t>Los  volúmenes CacheDataLV y CacheMetadaLV se combinan en lo que se llama una Cache Pool</a:t>
            </a: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67</a:t>
            </a:fld>
            <a:endParaRPr lang="en-GB" dirty="0"/>
          </a:p>
        </p:txBody>
      </p:sp>
    </p:spTree>
    <p:extLst>
      <p:ext uri="{BB962C8B-B14F-4D97-AF65-F5344CB8AC3E}">
        <p14:creationId xmlns:p14="http://schemas.microsoft.com/office/powerpoint/2010/main" val="423876480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41539" indent="-241539">
              <a:buFontTx/>
              <a:buChar char="•"/>
            </a:pPr>
            <a:endParaRPr lang="es-ES" altLang="es-ES" baseline="0" smtClean="0">
              <a:latin typeface="Arial" panose="020B0604020202020204" pitchFamily="34" charset="0"/>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68</a:t>
            </a:fld>
            <a:endParaRPr lang="en-GB" dirty="0"/>
          </a:p>
        </p:txBody>
      </p:sp>
    </p:spTree>
    <p:extLst>
      <p:ext uri="{BB962C8B-B14F-4D97-AF65-F5344CB8AC3E}">
        <p14:creationId xmlns:p14="http://schemas.microsoft.com/office/powerpoint/2010/main" val="422500975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41539" indent="-241539">
              <a:buFontTx/>
              <a:buChar char="•"/>
            </a:pPr>
            <a:r>
              <a:rPr lang="es-ES" altLang="es-ES" baseline="0" smtClean="0">
                <a:latin typeface="Arial" panose="020B0604020202020204" pitchFamily="34" charset="0"/>
              </a:rPr>
              <a:t>Lo que realmente se hace en el punto 6 es:</a:t>
            </a:r>
          </a:p>
          <a:p>
            <a:pPr marL="724616" lvl="1" indent="-241539">
              <a:buFont typeface="+mj-lt"/>
              <a:buAutoNum type="arabicPeriod"/>
            </a:pPr>
            <a:r>
              <a:rPr lang="es-ES" altLang="es-ES" baseline="0" smtClean="0">
                <a:latin typeface="Arial" panose="020B0604020202020204" pitchFamily="34" charset="0"/>
              </a:rPr>
              <a:t>Se crea una CachePool, que toma el nombre (en nuestro caso) CacheDataLV</a:t>
            </a:r>
          </a:p>
          <a:p>
            <a:pPr marL="724616" lvl="1" indent="-241539">
              <a:buFont typeface="+mj-lt"/>
              <a:buAutoNum type="arabicPeriod"/>
            </a:pPr>
            <a:r>
              <a:rPr lang="es-ES" altLang="es-ES" baseline="0" smtClean="0">
                <a:latin typeface="Arial" panose="020B0604020202020204" pitchFamily="34" charset="0"/>
              </a:rPr>
              <a:t>El volumen original CacheDataLV se renombra como CacheDataLV_cdata y se oculta</a:t>
            </a:r>
          </a:p>
          <a:p>
            <a:pPr marL="724616" lvl="1" indent="-241539">
              <a:buFont typeface="+mj-lt"/>
              <a:buAutoNum type="arabicPeriod"/>
            </a:pPr>
            <a:r>
              <a:rPr lang="es-ES" altLang="es-ES" baseline="0" smtClean="0">
                <a:latin typeface="Arial" panose="020B0604020202020204" pitchFamily="34" charset="0"/>
              </a:rPr>
              <a:t>El volumen original CacheMetaDataLV se renombre como CacheDataLV_cmeta y se oculta</a:t>
            </a:r>
          </a:p>
          <a:p>
            <a:pPr marL="724616" lvl="1" indent="-241539">
              <a:buFont typeface="+mj-lt"/>
              <a:buAutoNum type="arabicPeriod"/>
            </a:pPr>
            <a:endParaRPr lang="es-ES" altLang="es-ES" baseline="0" smtClean="0">
              <a:latin typeface="Arial" panose="020B0604020202020204" pitchFamily="34" charset="0"/>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69</a:t>
            </a:fld>
            <a:endParaRPr lang="en-GB" dirty="0"/>
          </a:p>
        </p:txBody>
      </p:sp>
    </p:spTree>
    <p:extLst>
      <p:ext uri="{BB962C8B-B14F-4D97-AF65-F5344CB8AC3E}">
        <p14:creationId xmlns:p14="http://schemas.microsoft.com/office/powerpoint/2010/main" val="3743681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41539" indent="-241539">
              <a:buFontTx/>
              <a:buChar char="•"/>
            </a:pPr>
            <a:r>
              <a:rPr lang="es-ES" altLang="es-ES" baseline="0" smtClean="0">
                <a:latin typeface="Arial" panose="020B0604020202020204" pitchFamily="34" charset="0"/>
              </a:rPr>
              <a:t>fdisk –l no necesita derechos de administración</a:t>
            </a: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7</a:t>
            </a:fld>
            <a:endParaRPr lang="en-GB" dirty="0"/>
          </a:p>
        </p:txBody>
      </p:sp>
    </p:spTree>
    <p:extLst>
      <p:ext uri="{BB962C8B-B14F-4D97-AF65-F5344CB8AC3E}">
        <p14:creationId xmlns:p14="http://schemas.microsoft.com/office/powerpoint/2010/main" val="37867654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altLang="es-ES" baseline="0" smtClean="0">
                <a:latin typeface="Arial" panose="020B0604020202020204" pitchFamily="34" charset="0"/>
              </a:rPr>
              <a:t>Lo que hemos hecho en el punto 7 es:</a:t>
            </a:r>
          </a:p>
          <a:p>
            <a:pPr marL="241539" indent="-241539">
              <a:buFont typeface="+mj-lt"/>
              <a:buAutoNum type="arabicPeriod"/>
            </a:pPr>
            <a:r>
              <a:rPr lang="en-US" altLang="es-ES" baseline="0" smtClean="0">
                <a:latin typeface="Arial" panose="020B0604020202020204" pitchFamily="34" charset="0"/>
              </a:rPr>
              <a:t>El volume OriginLV se ha renombrado como OriginLV_corig y se ha ocultado</a:t>
            </a:r>
          </a:p>
          <a:p>
            <a:pPr marL="241539" indent="-241539">
              <a:buFont typeface="+mj-lt"/>
              <a:buAutoNum type="arabicPeriod"/>
            </a:pPr>
            <a:r>
              <a:rPr lang="en-US" altLang="es-ES" baseline="0" smtClean="0">
                <a:latin typeface="Arial" panose="020B0604020202020204" pitchFamily="34" charset="0"/>
              </a:rPr>
              <a:t>Se ha creado un Nuevo volumeno con el nombre OriginLV que lo ha sustituido</a:t>
            </a:r>
          </a:p>
          <a:p>
            <a:pPr marL="241539" indent="-241539">
              <a:buFont typeface="+mj-lt"/>
              <a:buAutoNum type="arabicPeriod"/>
            </a:pPr>
            <a:endParaRPr lang="en-US" altLang="es-ES" baseline="0" smtClean="0">
              <a:latin typeface="Arial" panose="020B0604020202020204" pitchFamily="34" charset="0"/>
            </a:endParaRPr>
          </a:p>
          <a:p>
            <a:r>
              <a:rPr lang="en-US" altLang="es-ES" baseline="0" smtClean="0">
                <a:latin typeface="Arial" panose="020B0604020202020204" pitchFamily="34" charset="0"/>
              </a:rPr>
              <a:t>Para más información: </a:t>
            </a:r>
            <a:r>
              <a:rPr lang="en-US" altLang="es-ES" b="1" baseline="0" smtClean="0">
                <a:latin typeface="Arial" panose="020B0604020202020204" pitchFamily="34" charset="0"/>
              </a:rPr>
              <a:t>man 7 lvmcache</a:t>
            </a:r>
            <a:endParaRPr lang="es-ES" altLang="es-ES" b="1" baseline="0" smtClean="0">
              <a:latin typeface="Arial" panose="020B0604020202020204" pitchFamily="34" charset="0"/>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70</a:t>
            </a:fld>
            <a:endParaRPr lang="en-GB" dirty="0"/>
          </a:p>
        </p:txBody>
      </p:sp>
    </p:spTree>
    <p:extLst>
      <p:ext uri="{BB962C8B-B14F-4D97-AF65-F5344CB8AC3E}">
        <p14:creationId xmlns:p14="http://schemas.microsoft.com/office/powerpoint/2010/main" val="199024998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1C8A3BAB-630B-4E5F-8FE5-79B329F4CD46}" type="slidenum">
              <a:rPr lang="en-GB" smtClean="0"/>
              <a:pPr/>
              <a:t>71</a:t>
            </a:fld>
            <a:endParaRPr lang="en-GB" dirty="0"/>
          </a:p>
        </p:txBody>
      </p:sp>
    </p:spTree>
    <p:extLst>
      <p:ext uri="{BB962C8B-B14F-4D97-AF65-F5344CB8AC3E}">
        <p14:creationId xmlns:p14="http://schemas.microsoft.com/office/powerpoint/2010/main" val="335725536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41539" indent="-241539">
              <a:buFontTx/>
              <a:buChar char="•"/>
            </a:pPr>
            <a:r>
              <a:rPr lang="es-ES" altLang="es-ES" baseline="0" smtClean="0">
                <a:latin typeface="Arial" panose="020B0604020202020204" pitchFamily="34" charset="0"/>
              </a:rPr>
              <a:t>Una instantánea no es una copia de seguridad porque la información no se replica en ningún momento. No obstante, puede usarse para, una vez “congelado” el sistema de archivos, hacer copia de seguridad de la instantánea</a:t>
            </a: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72</a:t>
            </a:fld>
            <a:endParaRPr lang="en-GB" dirty="0"/>
          </a:p>
        </p:txBody>
      </p:sp>
    </p:spTree>
    <p:extLst>
      <p:ext uri="{BB962C8B-B14F-4D97-AF65-F5344CB8AC3E}">
        <p14:creationId xmlns:p14="http://schemas.microsoft.com/office/powerpoint/2010/main" val="79537854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41539" indent="-241539">
              <a:buFontTx/>
              <a:buChar char="•"/>
            </a:pPr>
            <a:endParaRPr lang="es-ES" altLang="es-ES" baseline="0" smtClean="0">
              <a:latin typeface="Arial" panose="020B0604020202020204" pitchFamily="34" charset="0"/>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73</a:t>
            </a:fld>
            <a:endParaRPr lang="en-GB" dirty="0"/>
          </a:p>
        </p:txBody>
      </p:sp>
    </p:spTree>
    <p:extLst>
      <p:ext uri="{BB962C8B-B14F-4D97-AF65-F5344CB8AC3E}">
        <p14:creationId xmlns:p14="http://schemas.microsoft.com/office/powerpoint/2010/main" val="125694852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41539" indent="-241539">
              <a:buFontTx/>
              <a:buChar char="•"/>
            </a:pPr>
            <a:endParaRPr lang="es-ES" altLang="es-ES" baseline="0" smtClean="0">
              <a:latin typeface="Arial" panose="020B0604020202020204" pitchFamily="34" charset="0"/>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74</a:t>
            </a:fld>
            <a:endParaRPr lang="en-GB" dirty="0"/>
          </a:p>
        </p:txBody>
      </p:sp>
    </p:spTree>
    <p:extLst>
      <p:ext uri="{BB962C8B-B14F-4D97-AF65-F5344CB8AC3E}">
        <p14:creationId xmlns:p14="http://schemas.microsoft.com/office/powerpoint/2010/main" val="119736274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1C8A3BAB-630B-4E5F-8FE5-79B329F4CD46}" type="slidenum">
              <a:rPr lang="en-GB" smtClean="0"/>
              <a:pPr/>
              <a:t>75</a:t>
            </a:fld>
            <a:endParaRPr lang="en-GB" dirty="0"/>
          </a:p>
        </p:txBody>
      </p:sp>
    </p:spTree>
    <p:extLst>
      <p:ext uri="{BB962C8B-B14F-4D97-AF65-F5344CB8AC3E}">
        <p14:creationId xmlns:p14="http://schemas.microsoft.com/office/powerpoint/2010/main" val="29476645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41539" indent="-241539">
              <a:buFontTx/>
              <a:buChar char="•"/>
            </a:pPr>
            <a:r>
              <a:rPr lang="es-ES" altLang="es-ES" baseline="0" smtClean="0">
                <a:latin typeface="Arial" panose="020B0604020202020204" pitchFamily="34" charset="0"/>
              </a:rPr>
              <a:t>Ejemplos de RAID hardware: https://www.hpe.com/us/en/product-catalog/storage/disk-storage.hits-12.html</a:t>
            </a:r>
          </a:p>
          <a:p>
            <a:pPr marL="241539" indent="-241539">
              <a:buFontTx/>
              <a:buChar char="•"/>
            </a:pPr>
            <a:r>
              <a:rPr lang="es-ES" altLang="es-ES" baseline="0" smtClean="0">
                <a:latin typeface="Arial" panose="020B0604020202020204" pitchFamily="34" charset="0"/>
              </a:rPr>
              <a:t>A partir de la versión 2.6.38-rc1 del núcleo de Linux el device mapper hace uso del soporte MD del núcleo de Linux, proporcionando a LVM la posibilidad de hacer uso de RAID</a:t>
            </a:r>
          </a:p>
          <a:p>
            <a:pPr marL="241539" indent="-241539">
              <a:buFontTx/>
              <a:buChar char="•"/>
            </a:pPr>
            <a:r>
              <a:rPr lang="es-ES" altLang="es-ES" baseline="0" smtClean="0">
                <a:latin typeface="Arial" panose="020B0604020202020204" pitchFamily="34" charset="0"/>
              </a:rPr>
              <a:t>LVM puede integrarse sin problemas con volúmenes RAID creados mediante mdadm, pero usaremos un enfoque LVM  puro por la mayor flexibilidad que ofrece. En nuestra opinión terminará convirtiéndose en el estándar.</a:t>
            </a:r>
          </a:p>
          <a:p>
            <a:pPr marL="241539" indent="-241539">
              <a:buFontTx/>
              <a:buChar char="•"/>
            </a:pPr>
            <a:r>
              <a:rPr lang="es-ES" altLang="es-ES" baseline="0" smtClean="0">
                <a:latin typeface="Arial" panose="020B0604020202020204" pitchFamily="34" charset="0"/>
              </a:rPr>
              <a:t>Para ampliar información: </a:t>
            </a:r>
          </a:p>
          <a:p>
            <a:pPr marL="724616" lvl="1" indent="-241539">
              <a:buFontTx/>
              <a:buChar char="•"/>
            </a:pPr>
            <a:r>
              <a:rPr lang="es-ES" altLang="es-ES" b="1" baseline="0" smtClean="0">
                <a:latin typeface="Arial" panose="020B0604020202020204" pitchFamily="34" charset="0"/>
              </a:rPr>
              <a:t>man 7 lvmraid</a:t>
            </a:r>
          </a:p>
          <a:p>
            <a:pPr marL="724616" lvl="1" indent="-241539">
              <a:buFontTx/>
              <a:buChar char="•"/>
            </a:pPr>
            <a:r>
              <a:rPr lang="es-ES" altLang="es-ES" b="1" baseline="0" smtClean="0">
                <a:latin typeface="Arial" panose="020B0604020202020204" pitchFamily="34" charset="0"/>
              </a:rPr>
              <a:t>man mdadm</a:t>
            </a: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76</a:t>
            </a:fld>
            <a:endParaRPr lang="en-GB" dirty="0"/>
          </a:p>
        </p:txBody>
      </p:sp>
    </p:spTree>
    <p:extLst>
      <p:ext uri="{BB962C8B-B14F-4D97-AF65-F5344CB8AC3E}">
        <p14:creationId xmlns:p14="http://schemas.microsoft.com/office/powerpoint/2010/main" val="48818682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41539" indent="-241539">
              <a:buFontTx/>
              <a:buChar char="•"/>
            </a:pPr>
            <a:endParaRPr lang="es-ES" altLang="es-ES" baseline="0" smtClean="0">
              <a:latin typeface="Arial" panose="020B0604020202020204" pitchFamily="34" charset="0"/>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77</a:t>
            </a:fld>
            <a:endParaRPr lang="en-GB" dirty="0"/>
          </a:p>
        </p:txBody>
      </p:sp>
    </p:spTree>
    <p:extLst>
      <p:ext uri="{BB962C8B-B14F-4D97-AF65-F5344CB8AC3E}">
        <p14:creationId xmlns:p14="http://schemas.microsoft.com/office/powerpoint/2010/main" val="154918672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41539" indent="-241539">
              <a:buFontTx/>
              <a:buChar char="•"/>
            </a:pPr>
            <a:r>
              <a:rPr lang="es-ES" altLang="es-ES" baseline="0" smtClean="0">
                <a:latin typeface="Arial" panose="020B0604020202020204" pitchFamily="34" charset="0"/>
              </a:rPr>
              <a:t>Estos parámetros son opcionales en comando </a:t>
            </a:r>
            <a:r>
              <a:rPr lang="es-ES" altLang="es-ES" b="1" baseline="0" smtClean="0">
                <a:latin typeface="Arial" panose="020B0604020202020204" pitchFamily="34" charset="0"/>
              </a:rPr>
              <a:t>lvcreate</a:t>
            </a:r>
            <a:r>
              <a:rPr lang="es-ES" altLang="es-ES" baseline="0" smtClean="0">
                <a:latin typeface="Arial" panose="020B0604020202020204" pitchFamily="34" charset="0"/>
              </a:rPr>
              <a:t>. Si no se especifica </a:t>
            </a:r>
            <a:r>
              <a:rPr lang="es-ES" altLang="es-ES" b="1" baseline="0" smtClean="0">
                <a:latin typeface="Arial" panose="020B0604020202020204" pitchFamily="34" charset="0"/>
              </a:rPr>
              <a:t>--stripesize</a:t>
            </a:r>
            <a:r>
              <a:rPr lang="es-ES" altLang="es-ES" baseline="0" smtClean="0">
                <a:latin typeface="Arial" panose="020B0604020202020204" pitchFamily="34" charset="0"/>
              </a:rPr>
              <a:t> se usa tamaño por defecto, y si no se usa </a:t>
            </a:r>
            <a:r>
              <a:rPr lang="es-ES" altLang="es-ES" b="1" baseline="0" smtClean="0">
                <a:latin typeface="Arial" panose="020B0604020202020204" pitchFamily="34" charset="0"/>
              </a:rPr>
              <a:t>--stripes</a:t>
            </a:r>
            <a:r>
              <a:rPr lang="es-ES" altLang="es-ES" baseline="0" smtClean="0">
                <a:latin typeface="Arial" panose="020B0604020202020204" pitchFamily="34" charset="0"/>
              </a:rPr>
              <a:t> o </a:t>
            </a:r>
            <a:r>
              <a:rPr lang="es-ES" altLang="es-ES" b="1" baseline="0" smtClean="0">
                <a:latin typeface="Arial" panose="020B0604020202020204" pitchFamily="34" charset="0"/>
              </a:rPr>
              <a:t>--mirrors</a:t>
            </a:r>
            <a:r>
              <a:rPr lang="es-ES" altLang="es-ES" baseline="0" smtClean="0">
                <a:latin typeface="Arial" panose="020B0604020202020204" pitchFamily="34" charset="0"/>
              </a:rPr>
              <a:t>, en principio se determina a través del número de volúmenes y del tamaño</a:t>
            </a: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78</a:t>
            </a:fld>
            <a:endParaRPr lang="en-GB" dirty="0"/>
          </a:p>
        </p:txBody>
      </p:sp>
    </p:spTree>
    <p:extLst>
      <p:ext uri="{BB962C8B-B14F-4D97-AF65-F5344CB8AC3E}">
        <p14:creationId xmlns:p14="http://schemas.microsoft.com/office/powerpoint/2010/main" val="192159153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81154" indent="-181154">
              <a:buFontTx/>
              <a:buChar char="-"/>
            </a:pPr>
            <a:r>
              <a:rPr lang="es-ES" altLang="es-ES" baseline="0" smtClean="0">
                <a:latin typeface="Arial" panose="020B0604020202020204" pitchFamily="34" charset="0"/>
              </a:rPr>
              <a:t>Si no se especifica un volumen lógico RAID-VL, se mostrará la información para todos los volúmenes lógicos. La salida puede ser un poco confusa ya que el campo “sync_percent” no procede en volúmenes lógicos que no sean RAID</a:t>
            </a:r>
          </a:p>
          <a:p>
            <a:pPr marL="181154" indent="-181154">
              <a:buFontTx/>
              <a:buChar char="-"/>
            </a:pPr>
            <a:r>
              <a:rPr lang="es-ES" altLang="es-ES" baseline="0" smtClean="0">
                <a:latin typeface="Arial" panose="020B0604020202020204" pitchFamily="34" charset="0"/>
              </a:rPr>
              <a:t>Si a un RAID1 le añadimos por ejemplo un volumen físico adicional, ese volumen debe contener una copia del contenido de la información en los demás volúmenes. En este caso, la sincronización consistiría en la realización de esta copia</a:t>
            </a:r>
          </a:p>
          <a:p>
            <a:pPr marL="181154" indent="-181154">
              <a:buFontTx/>
              <a:buChar char="-"/>
            </a:pPr>
            <a:r>
              <a:rPr lang="es-ES" altLang="es-ES" baseline="0" smtClean="0">
                <a:latin typeface="Arial" panose="020B0604020202020204" pitchFamily="34" charset="0"/>
              </a:rPr>
              <a:t>Atento con los espacios en blanco, la cadena “name,sync_percent” es un único parámetro, con lo que ahí no debe haber ningún espacio en blanco</a:t>
            </a:r>
          </a:p>
          <a:p>
            <a:pPr marL="181154" indent="-181154">
              <a:buFontTx/>
              <a:buChar char="-"/>
            </a:pPr>
            <a:endParaRPr lang="es-ES" altLang="es-ES" baseline="0" smtClean="0">
              <a:latin typeface="Arial" panose="020B0604020202020204" pitchFamily="34" charset="0"/>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79</a:t>
            </a:fld>
            <a:endParaRPr lang="en-GB" dirty="0"/>
          </a:p>
        </p:txBody>
      </p:sp>
    </p:spTree>
    <p:extLst>
      <p:ext uri="{BB962C8B-B14F-4D97-AF65-F5344CB8AC3E}">
        <p14:creationId xmlns:p14="http://schemas.microsoft.com/office/powerpoint/2010/main" val="467381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81154" indent="-181154" algn="just">
              <a:buFont typeface="Arial" panose="020B0604020202020204" pitchFamily="34" charset="0"/>
              <a:buChar char="•"/>
            </a:pPr>
            <a:r>
              <a:rPr lang="en-GB" altLang="es-ES" sz="1300"/>
              <a:t>dd= disk dump</a:t>
            </a:r>
          </a:p>
          <a:p>
            <a:pPr marL="181154" indent="-181154" algn="just">
              <a:buFont typeface="Arial" panose="020B0604020202020204" pitchFamily="34" charset="0"/>
              <a:buChar char="•"/>
            </a:pPr>
            <a:r>
              <a:rPr lang="en-GB" altLang="es-ES" sz="1300"/>
              <a:t>Si se omite el tamaño de bloque, se usa 512 por defecto</a:t>
            </a:r>
          </a:p>
          <a:p>
            <a:pPr marL="181154" indent="-181154" algn="just">
              <a:buFont typeface="Arial" panose="020B0604020202020204" pitchFamily="34" charset="0"/>
              <a:buChar char="•"/>
            </a:pPr>
            <a:r>
              <a:rPr lang="en-GB" altLang="es-ES" sz="1300"/>
              <a:t>La opción bs tiene preferencia sobre ibs y obs</a:t>
            </a:r>
          </a:p>
          <a:p>
            <a:pPr marL="181154" indent="-181154" algn="just">
              <a:buFont typeface="Arial" panose="020B0604020202020204" pitchFamily="34" charset="0"/>
              <a:buChar char="•"/>
            </a:pPr>
            <a:endParaRPr lang="en-GB" altLang="es-ES" sz="1300"/>
          </a:p>
          <a:p>
            <a:pPr algn="just"/>
            <a:r>
              <a:rPr lang="en-GB" altLang="es-ES" sz="1300"/>
              <a:t>Un ejemplo curioso de aplicación: si queremos crear un archivo vacío con un número determinado de bloques a cero, podemos hacer:</a:t>
            </a:r>
          </a:p>
          <a:p>
            <a:pPr algn="just"/>
            <a:r>
              <a:rPr lang="en-US" smtClean="0"/>
              <a:t>﻿dd if=/dev/zero of=archivo-vacio.img bs=4096 count=1024</a:t>
            </a:r>
          </a:p>
          <a:p>
            <a:pPr algn="just"/>
            <a:r>
              <a:rPr lang="en-US" smtClean="0"/>
              <a:t> </a:t>
            </a:r>
            <a:endParaRPr lang="en-GB" altLang="es-ES" sz="1300"/>
          </a:p>
          <a:p>
            <a:pPr algn="just"/>
            <a:endParaRPr lang="en-GB" altLang="es-ES" sz="1300" dirty="0"/>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8</a:t>
            </a:fld>
            <a:endParaRPr lang="en-GB" dirty="0"/>
          </a:p>
        </p:txBody>
      </p:sp>
    </p:spTree>
    <p:extLst>
      <p:ext uri="{BB962C8B-B14F-4D97-AF65-F5344CB8AC3E}">
        <p14:creationId xmlns:p14="http://schemas.microsoft.com/office/powerpoint/2010/main" val="117920802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41539" indent="-241539">
              <a:buFontTx/>
              <a:buChar char="•"/>
            </a:pPr>
            <a:r>
              <a:rPr lang="es-ES" altLang="es-ES" baseline="0" smtClean="0">
                <a:latin typeface="Arial" panose="020B0604020202020204" pitchFamily="34" charset="0"/>
              </a:rPr>
              <a:t>Si lv_health_status no muestra nada sobre un volumen, es que no hay de qué preocuparse</a:t>
            </a:r>
            <a:endParaRPr lang="es-ES" altLang="es-ES" sz="1600" baseline="0" smtClean="0">
              <a:solidFill>
                <a:srgbClr val="993300"/>
              </a:solidFill>
              <a:latin typeface="+mn-lt"/>
            </a:endParaRPr>
          </a:p>
          <a:p>
            <a:pPr marL="241539" indent="-241539">
              <a:buFontTx/>
              <a:buChar char="•"/>
            </a:pPr>
            <a:r>
              <a:rPr lang="es-ES" altLang="es-ES" sz="2400" smtClean="0">
                <a:solidFill>
                  <a:srgbClr val="993300"/>
                </a:solidFill>
              </a:rPr>
              <a:t>Si tras un rearranque alguna de las unidades físicas que provisionan</a:t>
            </a:r>
            <a:r>
              <a:rPr lang="es-ES" altLang="es-ES" sz="2400" baseline="0" smtClean="0">
                <a:solidFill>
                  <a:srgbClr val="993300"/>
                </a:solidFill>
              </a:rPr>
              <a:t> espacio a un volumen lógico RAID han desaparecido, es muy posible que el volumen lógico RAID se marque como no activo. Será necesario activarlo para poder usarlo (si el nivel RAID usado lo permite)</a:t>
            </a:r>
          </a:p>
          <a:p>
            <a:pPr marL="241539" indent="-241539">
              <a:buFontTx/>
              <a:buChar char="•"/>
            </a:pPr>
            <a:endParaRPr lang="es-ES" altLang="es-ES" sz="2400" smtClean="0">
              <a:solidFill>
                <a:srgbClr val="993300"/>
              </a:solidFill>
            </a:endParaRPr>
          </a:p>
          <a:p>
            <a:pPr marL="241539" indent="-241539">
              <a:buFontTx/>
              <a:buChar char="•"/>
            </a:pPr>
            <a:endParaRPr lang="es-ES" altLang="es-ES" baseline="0" smtClean="0">
              <a:latin typeface="Arial" panose="020B0604020202020204" pitchFamily="34" charset="0"/>
            </a:endParaRPr>
          </a:p>
          <a:p>
            <a:pPr marL="241539" indent="-241539">
              <a:buFontTx/>
              <a:buChar char="•"/>
            </a:pPr>
            <a:endParaRPr lang="es-ES" altLang="es-ES" baseline="0" smtClean="0">
              <a:latin typeface="Arial" panose="020B0604020202020204" pitchFamily="34" charset="0"/>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80</a:t>
            </a:fld>
            <a:endParaRPr lang="en-GB" dirty="0"/>
          </a:p>
        </p:txBody>
      </p:sp>
    </p:spTree>
    <p:extLst>
      <p:ext uri="{BB962C8B-B14F-4D97-AF65-F5344CB8AC3E}">
        <p14:creationId xmlns:p14="http://schemas.microsoft.com/office/powerpoint/2010/main" val="427533445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Tx/>
              <a:buNone/>
            </a:pPr>
            <a:endParaRPr lang="es-ES" altLang="es-ES" baseline="0" smtClean="0">
              <a:latin typeface="Arial" panose="020B0604020202020204" pitchFamily="34" charset="0"/>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81</a:t>
            </a:fld>
            <a:endParaRPr lang="en-GB" dirty="0"/>
          </a:p>
        </p:txBody>
      </p:sp>
    </p:spTree>
    <p:extLst>
      <p:ext uri="{BB962C8B-B14F-4D97-AF65-F5344CB8AC3E}">
        <p14:creationId xmlns:p14="http://schemas.microsoft.com/office/powerpoint/2010/main" val="192740217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41539" indent="-241539">
              <a:buFontTx/>
              <a:buChar char="•"/>
            </a:pPr>
            <a:endParaRPr lang="es-ES" altLang="es-ES" baseline="0" smtClean="0">
              <a:latin typeface="Arial" panose="020B0604020202020204" pitchFamily="34" charset="0"/>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82</a:t>
            </a:fld>
            <a:endParaRPr lang="en-GB" dirty="0"/>
          </a:p>
        </p:txBody>
      </p:sp>
    </p:spTree>
    <p:extLst>
      <p:ext uri="{BB962C8B-B14F-4D97-AF65-F5344CB8AC3E}">
        <p14:creationId xmlns:p14="http://schemas.microsoft.com/office/powerpoint/2010/main" val="194183173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41539" indent="-241539">
              <a:buFontTx/>
              <a:buChar char="•"/>
            </a:pPr>
            <a:r>
              <a:rPr lang="es-ES" altLang="es-ES" baseline="0" smtClean="0">
                <a:latin typeface="Arial" panose="020B0604020202020204" pitchFamily="34" charset="0"/>
              </a:rPr>
              <a:t>Tras hacer un </a:t>
            </a:r>
            <a:r>
              <a:rPr lang="es-ES" altLang="es-ES" b="1" baseline="0" smtClean="0">
                <a:latin typeface="Arial" panose="020B0604020202020204" pitchFamily="34" charset="0"/>
              </a:rPr>
              <a:t>lvconvert --repair </a:t>
            </a:r>
            <a:r>
              <a:rPr lang="es-ES" altLang="es-ES" baseline="0" smtClean="0">
                <a:latin typeface="Arial" panose="020B0604020202020204" pitchFamily="34" charset="0"/>
              </a:rPr>
              <a:t>es buena idea quitar del grupo los PV desaparecidos haciendo un </a:t>
            </a:r>
            <a:r>
              <a:rPr lang="es-ES" altLang="es-ES" b="1" baseline="0" smtClean="0">
                <a:latin typeface="Arial" panose="020B0604020202020204" pitchFamily="34" charset="0"/>
              </a:rPr>
              <a:t>vgreduce --removemissing &lt;nombre del grupo&gt;</a:t>
            </a:r>
          </a:p>
          <a:p>
            <a:pPr marL="241539" indent="-241539">
              <a:buFontTx/>
              <a:buChar char="•"/>
            </a:pPr>
            <a:r>
              <a:rPr lang="es-ES" altLang="es-ES" baseline="0" smtClean="0">
                <a:latin typeface="Arial" panose="020B0604020202020204" pitchFamily="34" charset="0"/>
              </a:rPr>
              <a:t>Para más información, consultar </a:t>
            </a:r>
            <a:r>
              <a:rPr lang="es-ES" altLang="es-ES" b="1" baseline="0" smtClean="0">
                <a:latin typeface="Arial" panose="020B0604020202020204" pitchFamily="34" charset="0"/>
              </a:rPr>
              <a:t>man 7 lvmraid</a:t>
            </a: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83</a:t>
            </a:fld>
            <a:endParaRPr lang="en-GB" dirty="0"/>
          </a:p>
        </p:txBody>
      </p:sp>
    </p:spTree>
    <p:extLst>
      <p:ext uri="{BB962C8B-B14F-4D97-AF65-F5344CB8AC3E}">
        <p14:creationId xmlns:p14="http://schemas.microsoft.com/office/powerpoint/2010/main" val="18008431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1C8A3BAB-630B-4E5F-8FE5-79B329F4CD46}" type="slidenum">
              <a:rPr lang="en-GB" smtClean="0"/>
              <a:pPr/>
              <a:t>84</a:t>
            </a:fld>
            <a:endParaRPr lang="en-GB" dirty="0"/>
          </a:p>
        </p:txBody>
      </p:sp>
    </p:spTree>
    <p:extLst>
      <p:ext uri="{BB962C8B-B14F-4D97-AF65-F5344CB8AC3E}">
        <p14:creationId xmlns:p14="http://schemas.microsoft.com/office/powerpoint/2010/main" val="724384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81154" indent="-181154" algn="just">
              <a:buFont typeface="Arial" panose="020B0604020202020204" pitchFamily="34" charset="0"/>
              <a:buChar char="•"/>
            </a:pPr>
            <a:r>
              <a:rPr lang="en-GB" altLang="es-ES" sz="1300"/>
              <a:t>mkfs es actualmente un front end para las distintas aplicaciones que crean los distintos tipos de sistemas de archivos: mkfs.ext2, mkfs.ext3, mkfs.ext4, mkfs.fat, etc. De hecho, se recomienda el uso de estas herramientas en lugar del front end, que puede dejar de estar disponible en nuevas distribuciones</a:t>
            </a:r>
          </a:p>
          <a:p>
            <a:pPr marL="181154" indent="-181154" algn="just">
              <a:buFont typeface="Arial" panose="020B0604020202020204" pitchFamily="34" charset="0"/>
              <a:buChar char="•"/>
            </a:pPr>
            <a:r>
              <a:rPr lang="en-GB" altLang="es-ES" sz="1300"/>
              <a:t>Si no se especifica el sistema de archivos a crear, normalmente el sistema por defecto es ext2</a:t>
            </a:r>
          </a:p>
          <a:p>
            <a:pPr marL="181154" indent="-181154" algn="just">
              <a:buFont typeface="Arial" panose="020B0604020202020204" pitchFamily="34" charset="0"/>
              <a:buChar char="•"/>
            </a:pPr>
            <a:r>
              <a:rPr lang="en-GB" altLang="es-ES" sz="1300"/>
              <a:t>Los sistemas de archivos disponsibles serán aquellos que cuyo administrador de archivos estén instalados en el núcleo como parte del VFS. Consultar la documentación de la distribución a tales efectos.</a:t>
            </a:r>
          </a:p>
          <a:p>
            <a:pPr marL="181154" indent="-181154" algn="just">
              <a:buFont typeface="Arial" panose="020B0604020202020204" pitchFamily="34" charset="0"/>
              <a:buChar char="•"/>
            </a:pPr>
            <a:r>
              <a:rPr lang="en-GB" altLang="es-ES" sz="1300"/>
              <a:t>Los distintos sistemas de archivos pueden usar o incluso requerir distintas opciones. Consultar la páquina de ayuda correspondiente a cada sistema de archivos (man mkfs.ext4, etc.)</a:t>
            </a:r>
          </a:p>
          <a:p>
            <a:pPr marL="181154" indent="-181154" algn="just">
              <a:buFont typeface="Arial" panose="020B0604020202020204" pitchFamily="34" charset="0"/>
              <a:buChar char="•"/>
            </a:pPr>
            <a:endParaRPr lang="en-GB" altLang="es-ES" sz="1300"/>
          </a:p>
          <a:p>
            <a:pPr algn="just"/>
            <a:r>
              <a:rPr lang="en-GB" altLang="es-ES" sz="1300"/>
              <a:t>Una curiosidad: se puede crear un sistema de archivos no solo sobre un archivo especial de dispositivo, sino también sobre un archive regular con tamaño suficiente. Por ejemplo, podemos hacer...</a:t>
            </a:r>
          </a:p>
          <a:p>
            <a:pPr algn="just" defTabSz="966155">
              <a:defRPr/>
            </a:pPr>
            <a:r>
              <a:rPr lang="en-US" smtClean="0"/>
              <a:t>﻿dd if=/dev/zero of=volumen.img bs=4096 count=1024</a:t>
            </a:r>
          </a:p>
          <a:p>
            <a:pPr algn="just" defTabSz="966155">
              <a:defRPr/>
            </a:pPr>
            <a:r>
              <a:rPr lang="en-US" smtClean="0"/>
              <a:t>mkfs</a:t>
            </a:r>
            <a:r>
              <a:rPr lang="en-US" baseline="0" smtClean="0"/>
              <a:t> volumen.img</a:t>
            </a:r>
          </a:p>
          <a:p>
            <a:pPr algn="just" defTabSz="966155">
              <a:defRPr/>
            </a:pPr>
            <a:endParaRPr lang="en-US" baseline="0" smtClean="0"/>
          </a:p>
          <a:p>
            <a:pPr algn="just" defTabSz="966155">
              <a:defRPr/>
            </a:pPr>
            <a:r>
              <a:rPr lang="en-US" baseline="0" smtClean="0"/>
              <a:t>Esto creará un sistema de archivos del tipo por defecto (normalmente, ext2) sobre el archivo volumen.img</a:t>
            </a:r>
          </a:p>
          <a:p>
            <a:pPr algn="just" defTabSz="966155">
              <a:defRPr/>
            </a:pPr>
            <a:endParaRPr lang="en-US" smtClean="0"/>
          </a:p>
          <a:p>
            <a:pPr algn="just"/>
            <a:endParaRPr lang="en-GB" altLang="es-ES" sz="1300" dirty="0"/>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9</a:t>
            </a:fld>
            <a:endParaRPr lang="en-GB" dirty="0"/>
          </a:p>
        </p:txBody>
      </p:sp>
    </p:spTree>
    <p:extLst>
      <p:ext uri="{BB962C8B-B14F-4D97-AF65-F5344CB8AC3E}">
        <p14:creationId xmlns:p14="http://schemas.microsoft.com/office/powerpoint/2010/main" val="21682045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spTree>
      <p:nvGrpSpPr>
        <p:cNvPr id="1" name=""/>
        <p:cNvGrpSpPr/>
        <p:nvPr/>
      </p:nvGrpSpPr>
      <p:grpSpPr>
        <a:xfrm>
          <a:off x="0" y="0"/>
          <a:ext cx="0" cy="0"/>
          <a:chOff x="0" y="0"/>
          <a:chExt cx="0" cy="0"/>
        </a:xfrm>
      </p:grpSpPr>
      <p:pic>
        <p:nvPicPr>
          <p:cNvPr id="11" name="Picture 2" descr="fondo_titul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38" y="-12699"/>
            <a:ext cx="9188451"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hasCustomPrompt="1"/>
          </p:nvPr>
        </p:nvSpPr>
        <p:spPr>
          <a:xfrm>
            <a:off x="3347864" y="2130425"/>
            <a:ext cx="5400600" cy="1874639"/>
          </a:xfrm>
        </p:spPr>
        <p:txBody>
          <a:bodyPr lIns="36000" tIns="36000" rIns="36000" bIns="36000"/>
          <a:lstStyle>
            <a:lvl1pPr algn="ctr">
              <a:defRPr>
                <a:solidFill>
                  <a:srgbClr val="993300"/>
                </a:solidFill>
              </a:defRPr>
            </a:lvl1pPr>
          </a:lstStyle>
          <a:p>
            <a:r>
              <a:rPr lang="en-GB" noProof="0" dirty="0" smtClean="0">
                <a:effectLst/>
              </a:rPr>
              <a:t>«</a:t>
            </a:r>
            <a:r>
              <a:rPr lang="en-GB" noProof="0" dirty="0" smtClean="0"/>
              <a:t>Title</a:t>
            </a:r>
            <a:r>
              <a:rPr lang="en-GB" noProof="0" dirty="0" smtClean="0">
                <a:effectLst/>
              </a:rPr>
              <a:t>»</a:t>
            </a:r>
            <a:endParaRPr lang="en-GB" noProof="0" dirty="0"/>
          </a:p>
        </p:txBody>
      </p:sp>
      <p:sp>
        <p:nvSpPr>
          <p:cNvPr id="3" name="2 Subtítulo"/>
          <p:cNvSpPr>
            <a:spLocks noGrp="1"/>
          </p:cNvSpPr>
          <p:nvPr>
            <p:ph type="subTitle" idx="1" hasCustomPrompt="1"/>
          </p:nvPr>
        </p:nvSpPr>
        <p:spPr>
          <a:xfrm>
            <a:off x="3347864" y="4365104"/>
            <a:ext cx="5400600" cy="1536576"/>
          </a:xfrm>
        </p:spPr>
        <p:txBody>
          <a:bodyPr lIns="36000" tIns="36000" rIns="36000" bIns="36000" anchor="ctr" anchorCtr="0"/>
          <a:lstStyle>
            <a:lvl1pPr marL="0" indent="0" algn="ctr">
              <a:buNone/>
              <a:defRPr>
                <a:solidFill>
                  <a:srgbClr val="9933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effectLst/>
              </a:rPr>
              <a:t>«</a:t>
            </a:r>
            <a:r>
              <a:rPr lang="en-GB" noProof="0" dirty="0" smtClean="0"/>
              <a:t>Subtitle</a:t>
            </a:r>
            <a:r>
              <a:rPr lang="en-GB" noProof="0" dirty="0" smtClean="0">
                <a:effectLst/>
              </a:rPr>
              <a:t>»</a:t>
            </a:r>
            <a:endParaRPr lang="en-GB" noProof="0" dirty="0"/>
          </a:p>
        </p:txBody>
      </p:sp>
    </p:spTree>
    <p:extLst>
      <p:ext uri="{BB962C8B-B14F-4D97-AF65-F5344CB8AC3E}">
        <p14:creationId xmlns:p14="http://schemas.microsoft.com/office/powerpoint/2010/main" val="8886539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uble image (With captions)">
    <p:spTree>
      <p:nvGrpSpPr>
        <p:cNvPr id="1" name=""/>
        <p:cNvGrpSpPr/>
        <p:nvPr/>
      </p:nvGrpSpPr>
      <p:grpSpPr>
        <a:xfrm>
          <a:off x="0" y="0"/>
          <a:ext cx="0" cy="0"/>
          <a:chOff x="0" y="0"/>
          <a:chExt cx="0" cy="0"/>
        </a:xfrm>
      </p:grpSpPr>
      <p:sp>
        <p:nvSpPr>
          <p:cNvPr id="2" name="1 Título"/>
          <p:cNvSpPr>
            <a:spLocks noGrp="1"/>
          </p:cNvSpPr>
          <p:nvPr>
            <p:ph type="title" hasCustomPrompt="1"/>
          </p:nvPr>
        </p:nvSpPr>
        <p:spPr/>
        <p:txBody>
          <a:bodyPr/>
          <a:lstStyle>
            <a:lvl1pPr algn="l">
              <a:defRPr/>
            </a:lvl1pPr>
          </a:lstStyle>
          <a:p>
            <a:r>
              <a:rPr lang="en-GB" noProof="0" dirty="0" smtClean="0">
                <a:effectLst/>
              </a:rPr>
              <a:t>«Title»</a:t>
            </a:r>
            <a:endParaRPr lang="en-GB" noProof="0"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
        <p:nvSpPr>
          <p:cNvPr id="6" name="5 Marcador de posición de imagen"/>
          <p:cNvSpPr>
            <a:spLocks noGrp="1"/>
          </p:cNvSpPr>
          <p:nvPr>
            <p:ph type="pic" sz="quarter" idx="13" hasCustomPrompt="1"/>
          </p:nvPr>
        </p:nvSpPr>
        <p:spPr>
          <a:xfrm>
            <a:off x="468313" y="1268413"/>
            <a:ext cx="3959225" cy="4320827"/>
          </a:xfrm>
        </p:spPr>
        <p:txBody>
          <a:bodyPr anchor="ctr" anchorCtr="1"/>
          <a:lstStyle>
            <a:lvl1pPr marL="0" indent="0">
              <a:buNone/>
              <a:defRPr/>
            </a:lvl1pPr>
          </a:lstStyle>
          <a:p>
            <a:r>
              <a:rPr lang="en-GB" noProof="0" dirty="0" smtClean="0">
                <a:effectLst/>
              </a:rPr>
              <a:t>«Image»</a:t>
            </a:r>
            <a:endParaRPr lang="en-GB" noProof="0" dirty="0"/>
          </a:p>
        </p:txBody>
      </p:sp>
      <p:sp>
        <p:nvSpPr>
          <p:cNvPr id="8" name="5 Marcador de posición de imagen"/>
          <p:cNvSpPr>
            <a:spLocks noGrp="1"/>
          </p:cNvSpPr>
          <p:nvPr>
            <p:ph type="pic" sz="quarter" idx="14" hasCustomPrompt="1"/>
          </p:nvPr>
        </p:nvSpPr>
        <p:spPr>
          <a:xfrm>
            <a:off x="4716016" y="1268760"/>
            <a:ext cx="3959225" cy="4320480"/>
          </a:xfrm>
        </p:spPr>
        <p:txBody>
          <a:bodyPr anchor="ctr" anchorCtr="1"/>
          <a:lstStyle>
            <a:lvl1pPr marL="0" indent="0">
              <a:buNone/>
              <a:defRPr/>
            </a:lvl1pPr>
          </a:lstStyle>
          <a:p>
            <a:r>
              <a:rPr lang="en-GB" noProof="0" dirty="0" smtClean="0">
                <a:effectLst/>
              </a:rPr>
              <a:t>«Image»</a:t>
            </a:r>
            <a:endParaRPr lang="en-GB" noProof="0" dirty="0"/>
          </a:p>
        </p:txBody>
      </p:sp>
      <p:sp>
        <p:nvSpPr>
          <p:cNvPr id="5" name="4 Marcador de contenido"/>
          <p:cNvSpPr>
            <a:spLocks noGrp="1"/>
          </p:cNvSpPr>
          <p:nvPr>
            <p:ph sz="quarter" idx="15" hasCustomPrompt="1"/>
          </p:nvPr>
        </p:nvSpPr>
        <p:spPr>
          <a:xfrm>
            <a:off x="467545" y="5723860"/>
            <a:ext cx="3960440" cy="585460"/>
          </a:xfrm>
          <a:solidFill>
            <a:schemeClr val="accent6">
              <a:lumMod val="20000"/>
              <a:lumOff val="80000"/>
            </a:schemeClr>
          </a:solidFill>
          <a:ln w="38100">
            <a:solidFill>
              <a:srgbClr val="993300"/>
            </a:solidFill>
          </a:ln>
        </p:spPr>
        <p:txBody>
          <a:bodyPr anchor="ctr" anchorCtr="0">
            <a:normAutofit/>
          </a:bodyPr>
          <a:lstStyle>
            <a:lvl1pPr marL="0" indent="0" algn="ctr">
              <a:buNone/>
              <a:defRPr sz="2800"/>
            </a:lvl1pPr>
          </a:lstStyle>
          <a:p>
            <a:pPr lvl="0"/>
            <a:r>
              <a:rPr lang="en-GB" noProof="0" dirty="0" smtClean="0">
                <a:effectLst/>
              </a:rPr>
              <a:t>«</a:t>
            </a:r>
            <a:r>
              <a:rPr lang="en-GB" dirty="0" smtClean="0"/>
              <a:t>Caption</a:t>
            </a:r>
            <a:r>
              <a:rPr lang="en-GB" noProof="0" dirty="0" smtClean="0">
                <a:effectLst/>
              </a:rPr>
              <a:t>»</a:t>
            </a:r>
            <a:endParaRPr lang="en-GB" dirty="0"/>
          </a:p>
        </p:txBody>
      </p:sp>
      <p:sp>
        <p:nvSpPr>
          <p:cNvPr id="10" name="4 Marcador de contenido"/>
          <p:cNvSpPr>
            <a:spLocks noGrp="1"/>
          </p:cNvSpPr>
          <p:nvPr>
            <p:ph sz="quarter" idx="16" hasCustomPrompt="1"/>
          </p:nvPr>
        </p:nvSpPr>
        <p:spPr>
          <a:xfrm>
            <a:off x="4716016" y="5724630"/>
            <a:ext cx="3960440" cy="585460"/>
          </a:xfrm>
          <a:solidFill>
            <a:schemeClr val="accent6">
              <a:lumMod val="20000"/>
              <a:lumOff val="80000"/>
            </a:schemeClr>
          </a:solidFill>
          <a:ln w="38100">
            <a:solidFill>
              <a:srgbClr val="993300"/>
            </a:solidFill>
          </a:ln>
        </p:spPr>
        <p:txBody>
          <a:bodyPr anchor="ctr" anchorCtr="0">
            <a:normAutofit/>
          </a:bodyPr>
          <a:lstStyle>
            <a:lvl1pPr marL="0" indent="0" algn="ctr">
              <a:buNone/>
              <a:defRPr sz="2800"/>
            </a:lvl1pPr>
          </a:lstStyle>
          <a:p>
            <a:pPr lvl="0"/>
            <a:r>
              <a:rPr lang="en-GB" noProof="0" dirty="0" smtClean="0">
                <a:effectLst/>
              </a:rPr>
              <a:t>«</a:t>
            </a:r>
            <a:r>
              <a:rPr lang="en-GB" dirty="0" smtClean="0"/>
              <a:t>Caption</a:t>
            </a:r>
            <a:r>
              <a:rPr lang="en-GB" noProof="0" dirty="0" smtClean="0">
                <a:effectLst/>
              </a:rPr>
              <a:t>»</a:t>
            </a:r>
            <a:endParaRPr lang="en-GB" dirty="0"/>
          </a:p>
        </p:txBody>
      </p:sp>
    </p:spTree>
    <p:extLst>
      <p:ext uri="{BB962C8B-B14F-4D97-AF65-F5344CB8AC3E}">
        <p14:creationId xmlns:p14="http://schemas.microsoft.com/office/powerpoint/2010/main" val="285340426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programme (With captions)">
    <p:spTree>
      <p:nvGrpSpPr>
        <p:cNvPr id="1" name=""/>
        <p:cNvGrpSpPr/>
        <p:nvPr/>
      </p:nvGrpSpPr>
      <p:grpSpPr>
        <a:xfrm>
          <a:off x="0" y="0"/>
          <a:ext cx="0" cy="0"/>
          <a:chOff x="0" y="0"/>
          <a:chExt cx="0" cy="0"/>
        </a:xfrm>
      </p:grpSpPr>
      <p:sp>
        <p:nvSpPr>
          <p:cNvPr id="2" name="1 Título"/>
          <p:cNvSpPr>
            <a:spLocks noGrp="1"/>
          </p:cNvSpPr>
          <p:nvPr>
            <p:ph type="title" hasCustomPrompt="1"/>
          </p:nvPr>
        </p:nvSpPr>
        <p:spPr/>
        <p:txBody>
          <a:bodyPr/>
          <a:lstStyle>
            <a:lvl1pPr algn="l">
              <a:defRPr/>
            </a:lvl1pPr>
          </a:lstStyle>
          <a:p>
            <a:r>
              <a:rPr lang="en-GB" noProof="0" dirty="0" smtClean="0">
                <a:effectLst/>
              </a:rPr>
              <a:t>«Title»</a:t>
            </a:r>
            <a:endParaRPr lang="en-GB" noProof="0"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
        <p:nvSpPr>
          <p:cNvPr id="6" name="5 Marcador de posición de imagen"/>
          <p:cNvSpPr>
            <a:spLocks noGrp="1"/>
          </p:cNvSpPr>
          <p:nvPr>
            <p:ph type="pic" sz="quarter" idx="13" hasCustomPrompt="1"/>
          </p:nvPr>
        </p:nvSpPr>
        <p:spPr>
          <a:xfrm>
            <a:off x="468313" y="1268413"/>
            <a:ext cx="3959225" cy="4320827"/>
          </a:xfrm>
        </p:spPr>
        <p:txBody>
          <a:bodyPr anchor="ctr" anchorCtr="1"/>
          <a:lstStyle>
            <a:lvl1pPr marL="0" indent="0">
              <a:buNone/>
              <a:defRPr/>
            </a:lvl1pPr>
          </a:lstStyle>
          <a:p>
            <a:r>
              <a:rPr lang="en-GB" noProof="0" dirty="0" smtClean="0">
                <a:effectLst/>
              </a:rPr>
              <a:t>«Image»</a:t>
            </a:r>
            <a:endParaRPr lang="en-GB" noProof="0" dirty="0"/>
          </a:p>
        </p:txBody>
      </p:sp>
      <p:sp>
        <p:nvSpPr>
          <p:cNvPr id="5" name="4 Marcador de contenido"/>
          <p:cNvSpPr>
            <a:spLocks noGrp="1"/>
          </p:cNvSpPr>
          <p:nvPr>
            <p:ph sz="quarter" idx="15" hasCustomPrompt="1"/>
          </p:nvPr>
        </p:nvSpPr>
        <p:spPr>
          <a:xfrm>
            <a:off x="467545" y="5723860"/>
            <a:ext cx="3960440" cy="585460"/>
          </a:xfrm>
          <a:solidFill>
            <a:schemeClr val="accent6">
              <a:lumMod val="20000"/>
              <a:lumOff val="80000"/>
            </a:schemeClr>
          </a:solidFill>
          <a:ln w="38100">
            <a:solidFill>
              <a:srgbClr val="993300"/>
            </a:solidFill>
          </a:ln>
        </p:spPr>
        <p:txBody>
          <a:bodyPr anchor="ctr" anchorCtr="0">
            <a:normAutofit/>
          </a:bodyPr>
          <a:lstStyle>
            <a:lvl1pPr marL="0" indent="0" algn="ctr">
              <a:buNone/>
              <a:defRPr sz="2800"/>
            </a:lvl1pPr>
          </a:lstStyle>
          <a:p>
            <a:pPr lvl="0"/>
            <a:r>
              <a:rPr lang="en-GB" noProof="0" dirty="0" smtClean="0">
                <a:effectLst/>
              </a:rPr>
              <a:t>«</a:t>
            </a:r>
            <a:r>
              <a:rPr lang="en-GB" dirty="0" smtClean="0"/>
              <a:t>Caption</a:t>
            </a:r>
            <a:r>
              <a:rPr lang="en-GB" noProof="0" dirty="0" smtClean="0">
                <a:effectLst/>
              </a:rPr>
              <a:t>»</a:t>
            </a:r>
            <a:endParaRPr lang="en-GB" dirty="0"/>
          </a:p>
        </p:txBody>
      </p:sp>
      <p:sp>
        <p:nvSpPr>
          <p:cNvPr id="10" name="4 Marcador de contenido"/>
          <p:cNvSpPr>
            <a:spLocks noGrp="1"/>
          </p:cNvSpPr>
          <p:nvPr>
            <p:ph sz="quarter" idx="16" hasCustomPrompt="1"/>
          </p:nvPr>
        </p:nvSpPr>
        <p:spPr>
          <a:xfrm>
            <a:off x="4716016" y="5724630"/>
            <a:ext cx="3960440" cy="585460"/>
          </a:xfrm>
          <a:solidFill>
            <a:schemeClr val="accent6">
              <a:lumMod val="20000"/>
              <a:lumOff val="80000"/>
            </a:schemeClr>
          </a:solidFill>
          <a:ln w="38100">
            <a:solidFill>
              <a:srgbClr val="993300"/>
            </a:solidFill>
          </a:ln>
        </p:spPr>
        <p:txBody>
          <a:bodyPr anchor="ctr" anchorCtr="0">
            <a:normAutofit/>
          </a:bodyPr>
          <a:lstStyle>
            <a:lvl1pPr marL="0" indent="0" algn="ctr">
              <a:buNone/>
              <a:defRPr sz="2800"/>
            </a:lvl1pPr>
          </a:lstStyle>
          <a:p>
            <a:pPr lvl="0"/>
            <a:r>
              <a:rPr lang="en-GB" noProof="0" dirty="0" smtClean="0">
                <a:effectLst/>
              </a:rPr>
              <a:t>«</a:t>
            </a:r>
            <a:r>
              <a:rPr lang="en-GB" dirty="0" smtClean="0"/>
              <a:t>Caption</a:t>
            </a:r>
            <a:r>
              <a:rPr lang="en-GB" noProof="0" dirty="0" smtClean="0">
                <a:effectLst/>
              </a:rPr>
              <a:t>»</a:t>
            </a:r>
            <a:endParaRPr lang="en-GB" dirty="0"/>
          </a:p>
        </p:txBody>
      </p:sp>
      <p:sp>
        <p:nvSpPr>
          <p:cNvPr id="9" name="5 Marcador de texto"/>
          <p:cNvSpPr>
            <a:spLocks noGrp="1"/>
          </p:cNvSpPr>
          <p:nvPr>
            <p:ph type="body" sz="quarter" idx="17"/>
          </p:nvPr>
        </p:nvSpPr>
        <p:spPr>
          <a:xfrm>
            <a:off x="4716016" y="1268413"/>
            <a:ext cx="3959672" cy="4320827"/>
          </a:xfrm>
          <a:solidFill>
            <a:schemeClr val="accent6">
              <a:lumMod val="20000"/>
              <a:lumOff val="80000"/>
            </a:schemeClr>
          </a:solidFill>
          <a:ln w="38100">
            <a:solidFill>
              <a:srgbClr val="993300"/>
            </a:solidFill>
          </a:ln>
        </p:spPr>
        <p:txBody>
          <a:bodyPr wrap="none" lIns="90000" tIns="90000" rIns="90000" bIns="90000" anchor="ctr" anchorCtr="0">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800">
                <a:latin typeface="Consolas" pitchFamily="49" charset="0"/>
                <a:cs typeface="Consolas" pitchFamily="49"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noProof="1" smtClean="0"/>
              <a:t>Haga clic para modificar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noProof="1" smtClean="0"/>
              <a:t>el estilo de texto del patrón</a:t>
            </a:r>
          </a:p>
        </p:txBody>
      </p:sp>
    </p:spTree>
    <p:extLst>
      <p:ext uri="{BB962C8B-B14F-4D97-AF65-F5344CB8AC3E}">
        <p14:creationId xmlns:p14="http://schemas.microsoft.com/office/powerpoint/2010/main" val="376035184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iple image (With captions)">
    <p:spTree>
      <p:nvGrpSpPr>
        <p:cNvPr id="1" name=""/>
        <p:cNvGrpSpPr/>
        <p:nvPr/>
      </p:nvGrpSpPr>
      <p:grpSpPr>
        <a:xfrm>
          <a:off x="0" y="0"/>
          <a:ext cx="0" cy="0"/>
          <a:chOff x="0" y="0"/>
          <a:chExt cx="0" cy="0"/>
        </a:xfrm>
      </p:grpSpPr>
      <p:sp>
        <p:nvSpPr>
          <p:cNvPr id="2" name="1 Título"/>
          <p:cNvSpPr>
            <a:spLocks noGrp="1"/>
          </p:cNvSpPr>
          <p:nvPr>
            <p:ph type="title" hasCustomPrompt="1"/>
          </p:nvPr>
        </p:nvSpPr>
        <p:spPr/>
        <p:txBody>
          <a:bodyPr/>
          <a:lstStyle>
            <a:lvl1pPr algn="l">
              <a:defRPr/>
            </a:lvl1pPr>
          </a:lstStyle>
          <a:p>
            <a:r>
              <a:rPr lang="en-GB" noProof="0" dirty="0" smtClean="0">
                <a:effectLst/>
              </a:rPr>
              <a:t>«Title»</a:t>
            </a:r>
            <a:endParaRPr lang="en-GB" noProof="0"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
        <p:nvSpPr>
          <p:cNvPr id="5" name="4 Marcador de contenido"/>
          <p:cNvSpPr>
            <a:spLocks noGrp="1"/>
          </p:cNvSpPr>
          <p:nvPr>
            <p:ph sz="quarter" idx="15" hasCustomPrompt="1"/>
          </p:nvPr>
        </p:nvSpPr>
        <p:spPr>
          <a:xfrm>
            <a:off x="467544" y="3140968"/>
            <a:ext cx="3960440" cy="585460"/>
          </a:xfrm>
          <a:solidFill>
            <a:schemeClr val="accent6">
              <a:lumMod val="20000"/>
              <a:lumOff val="80000"/>
            </a:schemeClr>
          </a:solidFill>
          <a:ln w="38100">
            <a:solidFill>
              <a:srgbClr val="993300"/>
            </a:solidFill>
          </a:ln>
        </p:spPr>
        <p:txBody>
          <a:bodyPr anchor="ctr" anchorCtr="0">
            <a:normAutofit/>
          </a:bodyPr>
          <a:lstStyle>
            <a:lvl1pPr marL="0" indent="0" algn="ctr">
              <a:buNone/>
              <a:defRPr sz="2800"/>
            </a:lvl1pPr>
          </a:lstStyle>
          <a:p>
            <a:pPr lvl="0"/>
            <a:r>
              <a:rPr lang="en-GB" noProof="0" dirty="0" smtClean="0">
                <a:effectLst/>
              </a:rPr>
              <a:t>«</a:t>
            </a:r>
            <a:r>
              <a:rPr lang="en-GB" dirty="0" smtClean="0"/>
              <a:t>Caption</a:t>
            </a:r>
            <a:r>
              <a:rPr lang="en-GB" noProof="0" dirty="0" smtClean="0">
                <a:effectLst/>
              </a:rPr>
              <a:t>»</a:t>
            </a:r>
            <a:endParaRPr lang="en-GB" dirty="0"/>
          </a:p>
        </p:txBody>
      </p:sp>
      <p:sp>
        <p:nvSpPr>
          <p:cNvPr id="10" name="4 Marcador de contenido"/>
          <p:cNvSpPr>
            <a:spLocks noGrp="1"/>
          </p:cNvSpPr>
          <p:nvPr>
            <p:ph sz="quarter" idx="16" hasCustomPrompt="1"/>
          </p:nvPr>
        </p:nvSpPr>
        <p:spPr>
          <a:xfrm>
            <a:off x="4716016" y="3140968"/>
            <a:ext cx="3960440" cy="585460"/>
          </a:xfrm>
          <a:solidFill>
            <a:schemeClr val="accent6">
              <a:lumMod val="20000"/>
              <a:lumOff val="80000"/>
            </a:schemeClr>
          </a:solidFill>
          <a:ln w="38100">
            <a:solidFill>
              <a:srgbClr val="993300"/>
            </a:solidFill>
          </a:ln>
        </p:spPr>
        <p:txBody>
          <a:bodyPr anchor="ctr" anchorCtr="0">
            <a:normAutofit/>
          </a:bodyPr>
          <a:lstStyle>
            <a:lvl1pPr marL="0" indent="0" algn="ctr">
              <a:buNone/>
              <a:defRPr sz="2800"/>
            </a:lvl1pPr>
          </a:lstStyle>
          <a:p>
            <a:pPr lvl="0"/>
            <a:r>
              <a:rPr lang="en-GB" noProof="0" dirty="0" smtClean="0">
                <a:effectLst/>
              </a:rPr>
              <a:t>«</a:t>
            </a:r>
            <a:r>
              <a:rPr lang="en-GB" dirty="0" smtClean="0"/>
              <a:t>Caption</a:t>
            </a:r>
            <a:r>
              <a:rPr lang="en-GB" noProof="0" dirty="0" smtClean="0">
                <a:effectLst/>
              </a:rPr>
              <a:t>»</a:t>
            </a:r>
            <a:endParaRPr lang="en-GB" dirty="0"/>
          </a:p>
        </p:txBody>
      </p:sp>
      <p:sp>
        <p:nvSpPr>
          <p:cNvPr id="9" name="5 Marcador de posición de imagen"/>
          <p:cNvSpPr>
            <a:spLocks noGrp="1"/>
          </p:cNvSpPr>
          <p:nvPr>
            <p:ph type="pic" sz="quarter" idx="13" hasCustomPrompt="1"/>
          </p:nvPr>
        </p:nvSpPr>
        <p:spPr>
          <a:xfrm>
            <a:off x="468313" y="1268413"/>
            <a:ext cx="3959225" cy="1800547"/>
          </a:xfrm>
        </p:spPr>
        <p:txBody>
          <a:bodyPr anchor="ctr" anchorCtr="1"/>
          <a:lstStyle>
            <a:lvl1pPr marL="0" indent="0">
              <a:buNone/>
              <a:defRPr/>
            </a:lvl1pPr>
          </a:lstStyle>
          <a:p>
            <a:r>
              <a:rPr lang="en-GB" noProof="0" dirty="0" smtClean="0">
                <a:effectLst/>
              </a:rPr>
              <a:t>«Image»</a:t>
            </a:r>
            <a:endParaRPr lang="en-GB" noProof="0" dirty="0"/>
          </a:p>
        </p:txBody>
      </p:sp>
      <p:sp>
        <p:nvSpPr>
          <p:cNvPr id="11" name="5 Marcador de posición de imagen"/>
          <p:cNvSpPr>
            <a:spLocks noGrp="1"/>
          </p:cNvSpPr>
          <p:nvPr>
            <p:ph type="pic" sz="quarter" idx="14" hasCustomPrompt="1"/>
          </p:nvPr>
        </p:nvSpPr>
        <p:spPr>
          <a:xfrm>
            <a:off x="4716016" y="1268760"/>
            <a:ext cx="3959225" cy="1800200"/>
          </a:xfrm>
        </p:spPr>
        <p:txBody>
          <a:bodyPr anchor="ctr" anchorCtr="1"/>
          <a:lstStyle>
            <a:lvl1pPr marL="0" indent="0">
              <a:buNone/>
              <a:defRPr/>
            </a:lvl1pPr>
          </a:lstStyle>
          <a:p>
            <a:r>
              <a:rPr lang="en-GB" noProof="0" dirty="0" smtClean="0">
                <a:effectLst/>
              </a:rPr>
              <a:t>«Image»</a:t>
            </a:r>
            <a:endParaRPr lang="en-GB" noProof="0" dirty="0"/>
          </a:p>
        </p:txBody>
      </p:sp>
      <p:sp>
        <p:nvSpPr>
          <p:cNvPr id="13" name="4 Marcador de contenido"/>
          <p:cNvSpPr>
            <a:spLocks noGrp="1"/>
          </p:cNvSpPr>
          <p:nvPr>
            <p:ph sz="quarter" idx="18" hasCustomPrompt="1"/>
          </p:nvPr>
        </p:nvSpPr>
        <p:spPr>
          <a:xfrm>
            <a:off x="2591780" y="5805264"/>
            <a:ext cx="3960440" cy="585460"/>
          </a:xfrm>
          <a:solidFill>
            <a:schemeClr val="accent6">
              <a:lumMod val="20000"/>
              <a:lumOff val="80000"/>
            </a:schemeClr>
          </a:solidFill>
          <a:ln w="38100">
            <a:solidFill>
              <a:srgbClr val="993300"/>
            </a:solidFill>
          </a:ln>
        </p:spPr>
        <p:txBody>
          <a:bodyPr anchor="ctr" anchorCtr="0">
            <a:normAutofit/>
          </a:bodyPr>
          <a:lstStyle>
            <a:lvl1pPr marL="0" indent="0" algn="ctr">
              <a:buNone/>
              <a:defRPr sz="2800"/>
            </a:lvl1pPr>
          </a:lstStyle>
          <a:p>
            <a:pPr lvl="0"/>
            <a:r>
              <a:rPr lang="en-GB" noProof="0" dirty="0" smtClean="0">
                <a:effectLst/>
              </a:rPr>
              <a:t>«</a:t>
            </a:r>
            <a:r>
              <a:rPr lang="en-GB" dirty="0" smtClean="0"/>
              <a:t>Caption</a:t>
            </a:r>
            <a:r>
              <a:rPr lang="en-GB" noProof="0" dirty="0" smtClean="0">
                <a:effectLst/>
              </a:rPr>
              <a:t>»</a:t>
            </a:r>
            <a:endParaRPr lang="en-GB" dirty="0"/>
          </a:p>
        </p:txBody>
      </p:sp>
      <p:sp>
        <p:nvSpPr>
          <p:cNvPr id="14" name="5 Marcador de posición de imagen"/>
          <p:cNvSpPr>
            <a:spLocks noGrp="1"/>
          </p:cNvSpPr>
          <p:nvPr>
            <p:ph type="pic" sz="quarter" idx="19" hasCustomPrompt="1"/>
          </p:nvPr>
        </p:nvSpPr>
        <p:spPr>
          <a:xfrm>
            <a:off x="2592387" y="3789040"/>
            <a:ext cx="3959225" cy="1944216"/>
          </a:xfrm>
        </p:spPr>
        <p:txBody>
          <a:bodyPr anchor="ctr" anchorCtr="1"/>
          <a:lstStyle>
            <a:lvl1pPr marL="0" indent="0">
              <a:buNone/>
              <a:defRPr/>
            </a:lvl1pPr>
          </a:lstStyle>
          <a:p>
            <a:r>
              <a:rPr lang="en-GB" noProof="0" dirty="0" smtClean="0">
                <a:effectLst/>
              </a:rPr>
              <a:t>«Image»</a:t>
            </a:r>
            <a:endParaRPr lang="en-GB" noProof="0" dirty="0"/>
          </a:p>
        </p:txBody>
      </p:sp>
    </p:spTree>
    <p:extLst>
      <p:ext uri="{BB962C8B-B14F-4D97-AF65-F5344CB8AC3E}">
        <p14:creationId xmlns:p14="http://schemas.microsoft.com/office/powerpoint/2010/main" val="395870349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gramme">
    <p:spTree>
      <p:nvGrpSpPr>
        <p:cNvPr id="1" name=""/>
        <p:cNvGrpSpPr/>
        <p:nvPr/>
      </p:nvGrpSpPr>
      <p:grpSpPr>
        <a:xfrm>
          <a:off x="0" y="0"/>
          <a:ext cx="0" cy="0"/>
          <a:chOff x="0" y="0"/>
          <a:chExt cx="0" cy="0"/>
        </a:xfrm>
      </p:grpSpPr>
      <p:sp>
        <p:nvSpPr>
          <p:cNvPr id="2" name="1 Título"/>
          <p:cNvSpPr>
            <a:spLocks noGrp="1"/>
          </p:cNvSpPr>
          <p:nvPr>
            <p:ph type="title" hasCustomPrompt="1"/>
          </p:nvPr>
        </p:nvSpPr>
        <p:spPr/>
        <p:txBody>
          <a:bodyPr/>
          <a:lstStyle>
            <a:lvl1pPr>
              <a:defRPr/>
            </a:lvl1pPr>
          </a:lstStyle>
          <a:p>
            <a:r>
              <a:rPr lang="en-GB" noProof="0" smtClean="0">
                <a:effectLst/>
              </a:rPr>
              <a:t>«Title»</a:t>
            </a:r>
            <a:endParaRPr lang="en-GB" noProof="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
        <p:nvSpPr>
          <p:cNvPr id="6" name="5 Marcador de texto"/>
          <p:cNvSpPr>
            <a:spLocks noGrp="1"/>
          </p:cNvSpPr>
          <p:nvPr>
            <p:ph type="body" sz="quarter" idx="13"/>
          </p:nvPr>
        </p:nvSpPr>
        <p:spPr>
          <a:xfrm>
            <a:off x="468313" y="1268413"/>
            <a:ext cx="8207375" cy="5040312"/>
          </a:xfrm>
          <a:solidFill>
            <a:schemeClr val="accent6">
              <a:lumMod val="20000"/>
              <a:lumOff val="80000"/>
            </a:schemeClr>
          </a:solidFill>
          <a:ln w="38100">
            <a:solidFill>
              <a:srgbClr val="993300"/>
            </a:solidFill>
          </a:ln>
        </p:spPr>
        <p:txBody>
          <a:bodyPr wrap="none" lIns="90000" tIns="90000" rIns="90000" bIns="90000" anchor="ctr" anchorCtr="0">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800">
                <a:latin typeface="Consolas" pitchFamily="49" charset="0"/>
                <a:cs typeface="Consolas" pitchFamily="49"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noProof="1" smtClean="0"/>
              <a:t>Haga clic para modificar el estilo de texto del patrón</a:t>
            </a:r>
          </a:p>
        </p:txBody>
      </p:sp>
    </p:spTree>
    <p:extLst>
      <p:ext uri="{BB962C8B-B14F-4D97-AF65-F5344CB8AC3E}">
        <p14:creationId xmlns:p14="http://schemas.microsoft.com/office/powerpoint/2010/main" val="25298842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and programme (columns)">
    <p:spTree>
      <p:nvGrpSpPr>
        <p:cNvPr id="1" name=""/>
        <p:cNvGrpSpPr/>
        <p:nvPr/>
      </p:nvGrpSpPr>
      <p:grpSpPr>
        <a:xfrm>
          <a:off x="0" y="0"/>
          <a:ext cx="0" cy="0"/>
          <a:chOff x="0" y="0"/>
          <a:chExt cx="0" cy="0"/>
        </a:xfrm>
      </p:grpSpPr>
      <p:sp>
        <p:nvSpPr>
          <p:cNvPr id="2" name="1 Título"/>
          <p:cNvSpPr>
            <a:spLocks noGrp="1"/>
          </p:cNvSpPr>
          <p:nvPr>
            <p:ph type="title" hasCustomPrompt="1"/>
          </p:nvPr>
        </p:nvSpPr>
        <p:spPr/>
        <p:txBody>
          <a:bodyPr/>
          <a:lstStyle>
            <a:lvl1pPr>
              <a:defRPr/>
            </a:lvl1pPr>
          </a:lstStyle>
          <a:p>
            <a:r>
              <a:rPr lang="en-GB" noProof="0" smtClean="0">
                <a:effectLst/>
              </a:rPr>
              <a:t>«Title»</a:t>
            </a:r>
            <a:endParaRPr lang="en-GB" noProof="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
        <p:nvSpPr>
          <p:cNvPr id="6" name="5 Marcador de texto"/>
          <p:cNvSpPr>
            <a:spLocks noGrp="1"/>
          </p:cNvSpPr>
          <p:nvPr>
            <p:ph type="body" sz="quarter" idx="13"/>
          </p:nvPr>
        </p:nvSpPr>
        <p:spPr>
          <a:xfrm>
            <a:off x="4716016" y="1268413"/>
            <a:ext cx="3959672" cy="5040312"/>
          </a:xfrm>
          <a:solidFill>
            <a:schemeClr val="accent6">
              <a:lumMod val="20000"/>
              <a:lumOff val="80000"/>
            </a:schemeClr>
          </a:solidFill>
          <a:ln w="38100">
            <a:solidFill>
              <a:srgbClr val="993300"/>
            </a:solidFill>
          </a:ln>
        </p:spPr>
        <p:txBody>
          <a:bodyPr wrap="none" lIns="90000" tIns="90000" rIns="90000" bIns="90000" anchor="ctr" anchorCtr="0">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800">
                <a:latin typeface="Consolas" pitchFamily="49" charset="0"/>
                <a:cs typeface="Consolas" pitchFamily="49"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noProof="1" smtClean="0"/>
              <a:t>Haga clic para modificar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noProof="1" smtClean="0"/>
              <a:t>el estilo de texto del patrón</a:t>
            </a:r>
          </a:p>
        </p:txBody>
      </p:sp>
      <p:sp>
        <p:nvSpPr>
          <p:cNvPr id="7" name="5 Marcador de posición de imagen"/>
          <p:cNvSpPr>
            <a:spLocks noGrp="1"/>
          </p:cNvSpPr>
          <p:nvPr>
            <p:ph type="pic" sz="quarter" idx="14" hasCustomPrompt="1"/>
          </p:nvPr>
        </p:nvSpPr>
        <p:spPr>
          <a:xfrm>
            <a:off x="468313" y="1268413"/>
            <a:ext cx="3959225" cy="5040312"/>
          </a:xfrm>
        </p:spPr>
        <p:txBody>
          <a:bodyPr anchor="ctr" anchorCtr="1"/>
          <a:lstStyle>
            <a:lvl1pPr marL="0" indent="0">
              <a:buNone/>
              <a:defRPr/>
            </a:lvl1pPr>
          </a:lstStyle>
          <a:p>
            <a:r>
              <a:rPr lang="en-GB" noProof="0" dirty="0" smtClean="0">
                <a:effectLst/>
              </a:rPr>
              <a:t>«Image»</a:t>
            </a:r>
            <a:endParaRPr lang="en-GB" noProof="0" dirty="0"/>
          </a:p>
        </p:txBody>
      </p:sp>
    </p:spTree>
    <p:extLst>
      <p:ext uri="{BB962C8B-B14F-4D97-AF65-F5344CB8AC3E}">
        <p14:creationId xmlns:p14="http://schemas.microsoft.com/office/powerpoint/2010/main" val="280084440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ogramme and text">
    <p:spTree>
      <p:nvGrpSpPr>
        <p:cNvPr id="1" name=""/>
        <p:cNvGrpSpPr/>
        <p:nvPr/>
      </p:nvGrpSpPr>
      <p:grpSpPr>
        <a:xfrm>
          <a:off x="0" y="0"/>
          <a:ext cx="0" cy="0"/>
          <a:chOff x="0" y="0"/>
          <a:chExt cx="0" cy="0"/>
        </a:xfrm>
      </p:grpSpPr>
      <p:sp>
        <p:nvSpPr>
          <p:cNvPr id="2" name="1 Título"/>
          <p:cNvSpPr>
            <a:spLocks noGrp="1"/>
          </p:cNvSpPr>
          <p:nvPr>
            <p:ph type="title" hasCustomPrompt="1"/>
          </p:nvPr>
        </p:nvSpPr>
        <p:spPr/>
        <p:txBody>
          <a:bodyPr/>
          <a:lstStyle>
            <a:lvl1pPr>
              <a:defRPr/>
            </a:lvl1pPr>
          </a:lstStyle>
          <a:p>
            <a:r>
              <a:rPr lang="en-GB" noProof="0" smtClean="0">
                <a:effectLst/>
              </a:rPr>
              <a:t>«Title»</a:t>
            </a:r>
            <a:endParaRPr lang="en-GB" noProof="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
        <p:nvSpPr>
          <p:cNvPr id="7" name="6 Marcador de texto"/>
          <p:cNvSpPr>
            <a:spLocks noGrp="1"/>
          </p:cNvSpPr>
          <p:nvPr>
            <p:ph type="body" sz="quarter" idx="14" hasCustomPrompt="1"/>
          </p:nvPr>
        </p:nvSpPr>
        <p:spPr>
          <a:xfrm>
            <a:off x="971550" y="4869160"/>
            <a:ext cx="7200900" cy="1439565"/>
          </a:xfrm>
        </p:spPr>
        <p:txBody>
          <a:bodyPr anchor="ctr" anchorCtr="1"/>
          <a:lstStyle>
            <a:lvl1pPr marL="0" indent="0" algn="ctr">
              <a:buNone/>
              <a:defRPr/>
            </a:lvl1pPr>
          </a:lstStyle>
          <a:p>
            <a:pPr lvl="0"/>
            <a:r>
              <a:rPr lang="en-GB" noProof="0" smtClean="0">
                <a:effectLst/>
              </a:rPr>
              <a:t>«Text»</a:t>
            </a:r>
            <a:endParaRPr lang="en-GB" noProof="0"/>
          </a:p>
        </p:txBody>
      </p:sp>
      <p:sp>
        <p:nvSpPr>
          <p:cNvPr id="8" name="5 Marcador de texto"/>
          <p:cNvSpPr>
            <a:spLocks noGrp="1"/>
          </p:cNvSpPr>
          <p:nvPr>
            <p:ph type="body" sz="quarter" idx="15"/>
          </p:nvPr>
        </p:nvSpPr>
        <p:spPr>
          <a:xfrm>
            <a:off x="1691680" y="1268413"/>
            <a:ext cx="5760640" cy="3456731"/>
          </a:xfrm>
          <a:solidFill>
            <a:schemeClr val="accent6">
              <a:lumMod val="20000"/>
              <a:lumOff val="80000"/>
            </a:schemeClr>
          </a:solidFill>
          <a:ln w="38100">
            <a:solidFill>
              <a:srgbClr val="993300"/>
            </a:solidFill>
          </a:ln>
        </p:spPr>
        <p:txBody>
          <a:bodyPr wrap="none" lIns="90000" tIns="90000" rIns="90000" bIns="90000" anchor="ctr" anchorCtr="0">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800">
                <a:latin typeface="Consolas" pitchFamily="49" charset="0"/>
                <a:cs typeface="Consolas" pitchFamily="49"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noProof="1" smtClean="0"/>
              <a:t>Haga clic para modificar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noProof="1" smtClean="0"/>
              <a:t>el estilo de texto del patrón</a:t>
            </a:r>
          </a:p>
        </p:txBody>
      </p:sp>
    </p:spTree>
    <p:extLst>
      <p:ext uri="{BB962C8B-B14F-4D97-AF65-F5344CB8AC3E}">
        <p14:creationId xmlns:p14="http://schemas.microsoft.com/office/powerpoint/2010/main" val="120425953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Empty">
    <p:spTree>
      <p:nvGrpSpPr>
        <p:cNvPr id="1" name=""/>
        <p:cNvGrpSpPr/>
        <p:nvPr/>
      </p:nvGrpSpPr>
      <p:grpSpPr>
        <a:xfrm>
          <a:off x="0" y="0"/>
          <a:ext cx="0" cy="0"/>
          <a:chOff x="0" y="0"/>
          <a:chExt cx="0" cy="0"/>
        </a:xfrm>
      </p:grpSpPr>
      <p:sp>
        <p:nvSpPr>
          <p:cNvPr id="2" name="1 Título"/>
          <p:cNvSpPr>
            <a:spLocks noGrp="1"/>
          </p:cNvSpPr>
          <p:nvPr>
            <p:ph type="title" hasCustomPrompt="1"/>
          </p:nvPr>
        </p:nvSpPr>
        <p:spPr/>
        <p:txBody>
          <a:bodyPr/>
          <a:lstStyle>
            <a:lvl1pPr>
              <a:defRPr/>
            </a:lvl1pPr>
          </a:lstStyle>
          <a:p>
            <a:r>
              <a:rPr lang="en-GB" noProof="0" smtClean="0">
                <a:effectLst/>
              </a:rPr>
              <a:t>«Title»</a:t>
            </a:r>
            <a:endParaRPr lang="en-GB" noProof="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extLst>
      <p:ext uri="{BB962C8B-B14F-4D97-AF65-F5344CB8AC3E}">
        <p14:creationId xmlns:p14="http://schemas.microsoft.com/office/powerpoint/2010/main" val="12000268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Roadmap">
    <p:spTree>
      <p:nvGrpSpPr>
        <p:cNvPr id="1" name=""/>
        <p:cNvGrpSpPr/>
        <p:nvPr/>
      </p:nvGrpSpPr>
      <p:grpSpPr>
        <a:xfrm>
          <a:off x="0" y="0"/>
          <a:ext cx="0" cy="0"/>
          <a:chOff x="0" y="0"/>
          <a:chExt cx="0" cy="0"/>
        </a:xfrm>
      </p:grpSpPr>
      <p:pic>
        <p:nvPicPr>
          <p:cNvPr id="11" name="Picture 2" descr="fondo_titul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38" y="-12699"/>
            <a:ext cx="9188451"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hasCustomPrompt="1"/>
          </p:nvPr>
        </p:nvSpPr>
        <p:spPr>
          <a:xfrm>
            <a:off x="3347864" y="2130425"/>
            <a:ext cx="5400600" cy="578495"/>
          </a:xfrm>
        </p:spPr>
        <p:txBody>
          <a:bodyPr lIns="36000" tIns="36000" rIns="36000" bIns="36000"/>
          <a:lstStyle>
            <a:lvl1pPr algn="ctr">
              <a:defRPr b="1">
                <a:solidFill>
                  <a:srgbClr val="9B212C"/>
                </a:solidFill>
              </a:defRPr>
            </a:lvl1pPr>
          </a:lstStyle>
          <a:p>
            <a:r>
              <a:rPr lang="en-GB" noProof="0" dirty="0" smtClean="0">
                <a:effectLst/>
              </a:rPr>
              <a:t>«</a:t>
            </a:r>
            <a:r>
              <a:rPr lang="en-GB" noProof="0" dirty="0" smtClean="0"/>
              <a:t>Title</a:t>
            </a:r>
            <a:r>
              <a:rPr lang="en-GB" noProof="0" dirty="0" smtClean="0">
                <a:effectLst/>
              </a:rPr>
              <a:t>»</a:t>
            </a:r>
            <a:endParaRPr lang="es-ES" dirty="0"/>
          </a:p>
        </p:txBody>
      </p:sp>
      <p:sp>
        <p:nvSpPr>
          <p:cNvPr id="3" name="2 Subtítulo"/>
          <p:cNvSpPr>
            <a:spLocks noGrp="1"/>
          </p:cNvSpPr>
          <p:nvPr>
            <p:ph type="subTitle" idx="1" hasCustomPrompt="1"/>
          </p:nvPr>
        </p:nvSpPr>
        <p:spPr>
          <a:xfrm>
            <a:off x="3347864" y="2924944"/>
            <a:ext cx="5400600" cy="2976736"/>
          </a:xfrm>
        </p:spPr>
        <p:txBody>
          <a:bodyPr lIns="36000" tIns="36000" rIns="36000" bIns="36000" anchor="ctr" anchorCtr="0"/>
          <a:lstStyle>
            <a:lvl1pPr marL="0" indent="0" algn="ctr">
              <a:buNone/>
              <a:defRPr>
                <a:solidFill>
                  <a:srgbClr val="9B212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effectLst/>
              </a:rPr>
              <a:t>«</a:t>
            </a:r>
            <a:r>
              <a:rPr lang="en-GB" noProof="0" dirty="0" smtClean="0"/>
              <a:t>Subtitle</a:t>
            </a:r>
            <a:r>
              <a:rPr lang="en-GB" noProof="0" dirty="0" smtClean="0">
                <a:effectLst/>
              </a:rPr>
              <a:t>»</a:t>
            </a:r>
            <a:endParaRPr lang="en-GB" noProof="0" dirty="0"/>
          </a:p>
        </p:txBody>
      </p:sp>
    </p:spTree>
    <p:extLst>
      <p:ext uri="{BB962C8B-B14F-4D97-AF65-F5344CB8AC3E}">
        <p14:creationId xmlns:p14="http://schemas.microsoft.com/office/powerpoint/2010/main" val="40054434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11" name="Picture 2" descr="fondo_titul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38" y="-12699"/>
            <a:ext cx="9188451"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hasCustomPrompt="1"/>
          </p:nvPr>
        </p:nvSpPr>
        <p:spPr>
          <a:xfrm>
            <a:off x="3347864" y="2130425"/>
            <a:ext cx="5400600" cy="578495"/>
          </a:xfrm>
        </p:spPr>
        <p:txBody>
          <a:bodyPr lIns="36000" tIns="36000" rIns="36000" bIns="36000"/>
          <a:lstStyle>
            <a:lvl1pPr algn="ctr">
              <a:defRPr>
                <a:solidFill>
                  <a:srgbClr val="9B212C"/>
                </a:solidFill>
              </a:defRPr>
            </a:lvl1pPr>
          </a:lstStyle>
          <a:p>
            <a:r>
              <a:rPr lang="en-GB" noProof="0" smtClean="0">
                <a:effectLst/>
              </a:rPr>
              <a:t>«</a:t>
            </a:r>
            <a:r>
              <a:rPr lang="en-GB" noProof="0" smtClean="0"/>
              <a:t>Thanks</a:t>
            </a:r>
            <a:r>
              <a:rPr lang="en-GB" noProof="0" smtClean="0">
                <a:effectLst/>
              </a:rPr>
              <a:t>»</a:t>
            </a:r>
            <a:endParaRPr lang="en-GB" noProof="0"/>
          </a:p>
        </p:txBody>
      </p:sp>
      <p:sp>
        <p:nvSpPr>
          <p:cNvPr id="17" name="2 Subtítulo"/>
          <p:cNvSpPr>
            <a:spLocks noGrp="1"/>
          </p:cNvSpPr>
          <p:nvPr>
            <p:ph type="subTitle" idx="1" hasCustomPrompt="1"/>
          </p:nvPr>
        </p:nvSpPr>
        <p:spPr>
          <a:xfrm>
            <a:off x="3347864" y="2924944"/>
            <a:ext cx="5400600" cy="2976736"/>
          </a:xfrm>
        </p:spPr>
        <p:txBody>
          <a:bodyPr lIns="36000" tIns="36000" rIns="36000" bIns="36000" anchor="ctr" anchorCtr="0"/>
          <a:lstStyle>
            <a:lvl1pPr marL="0" indent="0" algn="ctr">
              <a:buNone/>
              <a:defRPr>
                <a:solidFill>
                  <a:srgbClr val="9B212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effectLst/>
              </a:rPr>
              <a:t>«</a:t>
            </a:r>
            <a:r>
              <a:rPr lang="en-GB" noProof="0" dirty="0" smtClean="0"/>
              <a:t>Subtitle</a:t>
            </a:r>
            <a:r>
              <a:rPr lang="en-GB" noProof="0" dirty="0" smtClean="0">
                <a:effectLst/>
              </a:rPr>
              <a:t>»</a:t>
            </a:r>
            <a:endParaRPr lang="en-GB" noProof="0" dirty="0"/>
          </a:p>
        </p:txBody>
      </p:sp>
    </p:spTree>
    <p:extLst>
      <p:ext uri="{BB962C8B-B14F-4D97-AF65-F5344CB8AC3E}">
        <p14:creationId xmlns:p14="http://schemas.microsoft.com/office/powerpoint/2010/main" val="8317191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1 Título"/>
          <p:cNvSpPr>
            <a:spLocks noGrp="1"/>
          </p:cNvSpPr>
          <p:nvPr>
            <p:ph type="title" hasCustomPrompt="1"/>
          </p:nvPr>
        </p:nvSpPr>
        <p:spPr/>
        <p:txBody>
          <a:bodyPr/>
          <a:lstStyle>
            <a:lvl1pPr>
              <a:defRPr/>
            </a:lvl1pPr>
          </a:lstStyle>
          <a:p>
            <a:r>
              <a:rPr lang="en-GB" noProof="0" smtClean="0">
                <a:effectLst/>
              </a:rPr>
              <a:t>«</a:t>
            </a:r>
            <a:r>
              <a:rPr lang="en-GB" noProof="0" smtClean="0"/>
              <a:t>Title</a:t>
            </a:r>
            <a:r>
              <a:rPr lang="en-GB" noProof="0" smtClean="0">
                <a:effectLst/>
              </a:rPr>
              <a:t>»</a:t>
            </a:r>
            <a:endParaRPr lang="en-GB" noProof="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
        <p:nvSpPr>
          <p:cNvPr id="4" name="3 Marcador de posición de imagen"/>
          <p:cNvSpPr>
            <a:spLocks noGrp="1"/>
          </p:cNvSpPr>
          <p:nvPr>
            <p:ph type="pic" sz="quarter" idx="13" hasCustomPrompt="1"/>
          </p:nvPr>
        </p:nvSpPr>
        <p:spPr>
          <a:xfrm>
            <a:off x="1238734" y="1790760"/>
            <a:ext cx="6634854" cy="4014504"/>
          </a:xfrm>
        </p:spPr>
        <p:txBody>
          <a:bodyPr anchor="ctr" anchorCtr="1"/>
          <a:lstStyle>
            <a:lvl1pPr marL="0" indent="0" algn="ctr">
              <a:buNone/>
              <a:defRPr/>
            </a:lvl1pPr>
          </a:lstStyle>
          <a:p>
            <a:r>
              <a:rPr lang="en-GB" noProof="0" dirty="0" smtClean="0">
                <a:effectLst/>
              </a:rPr>
              <a:t>«Image»</a:t>
            </a:r>
            <a:endParaRPr lang="en-GB" noProof="0" dirty="0"/>
          </a:p>
        </p:txBody>
      </p:sp>
    </p:spTree>
    <p:extLst>
      <p:ext uri="{BB962C8B-B14F-4D97-AF65-F5344CB8AC3E}">
        <p14:creationId xmlns:p14="http://schemas.microsoft.com/office/powerpoint/2010/main" val="29087257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1 Título"/>
          <p:cNvSpPr>
            <a:spLocks noGrp="1"/>
          </p:cNvSpPr>
          <p:nvPr>
            <p:ph type="title" hasCustomPrompt="1"/>
          </p:nvPr>
        </p:nvSpPr>
        <p:spPr/>
        <p:txBody>
          <a:bodyPr/>
          <a:lstStyle>
            <a:lvl1pPr>
              <a:defRPr/>
            </a:lvl1pPr>
          </a:lstStyle>
          <a:p>
            <a:r>
              <a:rPr lang="en-GB" noProof="0" smtClean="0">
                <a:effectLst/>
              </a:rPr>
              <a:t>«Title»</a:t>
            </a:r>
            <a:endParaRPr lang="en-GB" noProof="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
        <p:nvSpPr>
          <p:cNvPr id="4" name="3 Marcador de posición de imagen"/>
          <p:cNvSpPr>
            <a:spLocks noGrp="1"/>
          </p:cNvSpPr>
          <p:nvPr>
            <p:ph type="pic" sz="quarter" idx="13" hasCustomPrompt="1"/>
          </p:nvPr>
        </p:nvSpPr>
        <p:spPr>
          <a:xfrm>
            <a:off x="1685114" y="1263134"/>
            <a:ext cx="5742094" cy="3474328"/>
          </a:xfrm>
        </p:spPr>
        <p:txBody>
          <a:bodyPr anchor="ctr" anchorCtr="1"/>
          <a:lstStyle>
            <a:lvl1pPr marL="0" indent="0" algn="ctr">
              <a:buNone/>
              <a:defRPr/>
            </a:lvl1pPr>
          </a:lstStyle>
          <a:p>
            <a:r>
              <a:rPr lang="en-GB" noProof="0" dirty="0" smtClean="0">
                <a:effectLst/>
              </a:rPr>
              <a:t>«Image»</a:t>
            </a:r>
            <a:endParaRPr lang="en-GB" noProof="0" dirty="0"/>
          </a:p>
        </p:txBody>
      </p:sp>
      <p:sp>
        <p:nvSpPr>
          <p:cNvPr id="7" name="6 Marcador de texto"/>
          <p:cNvSpPr>
            <a:spLocks noGrp="1"/>
          </p:cNvSpPr>
          <p:nvPr>
            <p:ph type="body" sz="quarter" idx="14" hasCustomPrompt="1"/>
          </p:nvPr>
        </p:nvSpPr>
        <p:spPr>
          <a:xfrm>
            <a:off x="971550" y="4869160"/>
            <a:ext cx="7200900" cy="1439565"/>
          </a:xfrm>
        </p:spPr>
        <p:txBody>
          <a:bodyPr anchor="ctr" anchorCtr="1"/>
          <a:lstStyle>
            <a:lvl1pPr marL="0" indent="0" algn="ctr">
              <a:buNone/>
              <a:defRPr/>
            </a:lvl1pPr>
          </a:lstStyle>
          <a:p>
            <a:pPr lvl="0"/>
            <a:r>
              <a:rPr lang="en-GB" noProof="0" smtClean="0">
                <a:effectLst/>
              </a:rPr>
              <a:t>«Text»</a:t>
            </a:r>
            <a:endParaRPr lang="en-GB" noProof="0"/>
          </a:p>
        </p:txBody>
      </p:sp>
    </p:spTree>
    <p:extLst>
      <p:ext uri="{BB962C8B-B14F-4D97-AF65-F5344CB8AC3E}">
        <p14:creationId xmlns:p14="http://schemas.microsoft.com/office/powerpoint/2010/main" val="3898924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nd enumeration">
    <p:spTree>
      <p:nvGrpSpPr>
        <p:cNvPr id="1" name=""/>
        <p:cNvGrpSpPr/>
        <p:nvPr/>
      </p:nvGrpSpPr>
      <p:grpSpPr>
        <a:xfrm>
          <a:off x="0" y="0"/>
          <a:ext cx="0" cy="0"/>
          <a:chOff x="0" y="0"/>
          <a:chExt cx="0" cy="0"/>
        </a:xfrm>
      </p:grpSpPr>
      <p:sp>
        <p:nvSpPr>
          <p:cNvPr id="2" name="1 Título"/>
          <p:cNvSpPr>
            <a:spLocks noGrp="1"/>
          </p:cNvSpPr>
          <p:nvPr>
            <p:ph type="title" hasCustomPrompt="1"/>
          </p:nvPr>
        </p:nvSpPr>
        <p:spPr/>
        <p:txBody>
          <a:bodyPr/>
          <a:lstStyle>
            <a:lvl1pPr algn="l">
              <a:defRPr/>
            </a:lvl1pPr>
          </a:lstStyle>
          <a:p>
            <a:r>
              <a:rPr lang="en-GB" noProof="0" smtClean="0">
                <a:effectLst/>
              </a:rPr>
              <a:t>«Title»</a:t>
            </a:r>
            <a:endParaRPr lang="en-GB" noProof="0"/>
          </a:p>
        </p:txBody>
      </p:sp>
      <p:sp>
        <p:nvSpPr>
          <p:cNvPr id="4" name="3 Marcador de contenido"/>
          <p:cNvSpPr>
            <a:spLocks noGrp="1"/>
          </p:cNvSpPr>
          <p:nvPr>
            <p:ph sz="half" idx="2" hasCustomPrompt="1"/>
          </p:nvPr>
        </p:nvSpPr>
        <p:spPr>
          <a:xfrm>
            <a:off x="4716016" y="1268760"/>
            <a:ext cx="3960000" cy="5040560"/>
          </a:xfrm>
        </p:spPr>
        <p:txBody>
          <a:bodyPr anchor="ctr" anchorCtr="0"/>
          <a:lstStyle>
            <a:lvl1pPr>
              <a:defRPr sz="2800"/>
            </a:lvl1pPr>
            <a:lvl2pPr>
              <a:defRPr sz="24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smtClean="0"/>
              <a:t>First level</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
        <p:nvSpPr>
          <p:cNvPr id="6" name="5 Marcador de posición de imagen"/>
          <p:cNvSpPr>
            <a:spLocks noGrp="1"/>
          </p:cNvSpPr>
          <p:nvPr>
            <p:ph type="pic" sz="quarter" idx="13" hasCustomPrompt="1"/>
          </p:nvPr>
        </p:nvSpPr>
        <p:spPr>
          <a:xfrm>
            <a:off x="468313" y="1268413"/>
            <a:ext cx="3959225" cy="5040312"/>
          </a:xfrm>
        </p:spPr>
        <p:txBody>
          <a:bodyPr anchor="ctr" anchorCtr="1"/>
          <a:lstStyle>
            <a:lvl1pPr marL="0" indent="0">
              <a:buNone/>
              <a:defRPr/>
            </a:lvl1pPr>
          </a:lstStyle>
          <a:p>
            <a:r>
              <a:rPr lang="en-GB" noProof="0" dirty="0" smtClean="0">
                <a:effectLst/>
              </a:rPr>
              <a:t>«Image»</a:t>
            </a:r>
            <a:endParaRPr lang="en-GB" noProof="0" dirty="0"/>
          </a:p>
        </p:txBody>
      </p:sp>
    </p:spTree>
    <p:extLst>
      <p:ext uri="{BB962C8B-B14F-4D97-AF65-F5344CB8AC3E}">
        <p14:creationId xmlns:p14="http://schemas.microsoft.com/office/powerpoint/2010/main" val="490897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Enumeration">
    <p:spTree>
      <p:nvGrpSpPr>
        <p:cNvPr id="1" name=""/>
        <p:cNvGrpSpPr/>
        <p:nvPr/>
      </p:nvGrpSpPr>
      <p:grpSpPr>
        <a:xfrm>
          <a:off x="0" y="0"/>
          <a:ext cx="0" cy="0"/>
          <a:chOff x="0" y="0"/>
          <a:chExt cx="0" cy="0"/>
        </a:xfrm>
      </p:grpSpPr>
      <p:sp>
        <p:nvSpPr>
          <p:cNvPr id="2" name="1 Título"/>
          <p:cNvSpPr>
            <a:spLocks noGrp="1"/>
          </p:cNvSpPr>
          <p:nvPr>
            <p:ph type="title" hasCustomPrompt="1"/>
          </p:nvPr>
        </p:nvSpPr>
        <p:spPr/>
        <p:txBody>
          <a:bodyPr/>
          <a:lstStyle>
            <a:lvl1pPr algn="l">
              <a:defRPr/>
            </a:lvl1pPr>
          </a:lstStyle>
          <a:p>
            <a:r>
              <a:rPr lang="en-GB" noProof="0" smtClean="0">
                <a:effectLst/>
              </a:rPr>
              <a:t>«Title»</a:t>
            </a:r>
            <a:endParaRPr lang="en-GB" noProof="0"/>
          </a:p>
        </p:txBody>
      </p:sp>
      <p:sp>
        <p:nvSpPr>
          <p:cNvPr id="3" name="2 Marcador de contenido"/>
          <p:cNvSpPr>
            <a:spLocks noGrp="1"/>
          </p:cNvSpPr>
          <p:nvPr>
            <p:ph idx="1" hasCustomPrompt="1"/>
          </p:nvPr>
        </p:nvSpPr>
        <p:spPr>
          <a:xfrm>
            <a:off x="457200" y="1268760"/>
            <a:ext cx="8229600" cy="5040560"/>
          </a:xfrm>
        </p:spPr>
        <p:txBody>
          <a:bodyPr anchor="ctr" anchorCtr="0"/>
          <a:lstStyle>
            <a:lvl1pPr>
              <a:defRPr/>
            </a:lvl1pPr>
            <a:lvl2pPr>
              <a:defRPr/>
            </a:lvl2pPr>
            <a:lvl3pPr>
              <a:defRPr baseline="0"/>
            </a:lvl3pPr>
            <a:lvl4pPr>
              <a:defRPr/>
            </a:lvl4pPr>
            <a:lvl5pPr>
              <a:defRPr/>
            </a:lvl5pPr>
          </a:lstStyle>
          <a:p>
            <a:pPr lvl="0"/>
            <a:r>
              <a:rPr lang="en-GB" noProof="0" smtClean="0"/>
              <a:t>First level</a:t>
            </a:r>
          </a:p>
          <a:p>
            <a:pPr lvl="1"/>
            <a:r>
              <a:rPr lang="en-GB" noProof="0" smtClean="0"/>
              <a:t>Second level</a:t>
            </a:r>
          </a:p>
          <a:p>
            <a:pPr lvl="2"/>
            <a:r>
              <a:rPr lang="en-GB" noProof="0" smtClean="0"/>
              <a:t>Third level</a:t>
            </a:r>
          </a:p>
          <a:p>
            <a:pPr lvl="3"/>
            <a:r>
              <a:rPr lang="en-GB" noProof="0" smtClean="0"/>
              <a:t>Fouth level</a:t>
            </a:r>
          </a:p>
          <a:p>
            <a:pPr lvl="4"/>
            <a:r>
              <a:rPr lang="en-GB" noProof="0" smtClean="0"/>
              <a:t>Fifth level</a:t>
            </a:r>
            <a:endParaRPr lang="en-GB" noProof="0"/>
          </a:p>
        </p:txBody>
      </p:sp>
      <p:sp>
        <p:nvSpPr>
          <p:cNvPr id="6" name="5 Marcador de número de diapositiva"/>
          <p:cNvSpPr>
            <a:spLocks noGrp="1"/>
          </p:cNvSpPr>
          <p:nvPr>
            <p:ph type="sldNum" sz="quarter" idx="12"/>
          </p:nvPr>
        </p:nvSpPr>
        <p:spPr>
          <a:xfrm>
            <a:off x="6553200" y="6442610"/>
            <a:ext cx="2133600" cy="365125"/>
          </a:xfrm>
        </p:spPr>
        <p:txBody>
          <a:bodyPr/>
          <a:lstStyle/>
          <a:p>
            <a:fld id="{132FADFE-3B8F-471C-ABF0-DBC7717ECBBC}" type="slidenum">
              <a:rPr lang="es-ES" smtClean="0"/>
              <a:pPr/>
              <a:t>‹Nº›</a:t>
            </a:fld>
            <a:endParaRPr lang="es-ES" dirty="0"/>
          </a:p>
        </p:txBody>
      </p:sp>
    </p:spTree>
    <p:extLst>
      <p:ext uri="{BB962C8B-B14F-4D97-AF65-F5344CB8AC3E}">
        <p14:creationId xmlns:p14="http://schemas.microsoft.com/office/powerpoint/2010/main" val="1792832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ouble enumeration">
    <p:spTree>
      <p:nvGrpSpPr>
        <p:cNvPr id="1" name=""/>
        <p:cNvGrpSpPr/>
        <p:nvPr/>
      </p:nvGrpSpPr>
      <p:grpSpPr>
        <a:xfrm>
          <a:off x="0" y="0"/>
          <a:ext cx="0" cy="0"/>
          <a:chOff x="0" y="0"/>
          <a:chExt cx="0" cy="0"/>
        </a:xfrm>
      </p:grpSpPr>
      <p:sp>
        <p:nvSpPr>
          <p:cNvPr id="2" name="1 Título"/>
          <p:cNvSpPr>
            <a:spLocks noGrp="1"/>
          </p:cNvSpPr>
          <p:nvPr>
            <p:ph type="title" hasCustomPrompt="1"/>
          </p:nvPr>
        </p:nvSpPr>
        <p:spPr/>
        <p:txBody>
          <a:bodyPr/>
          <a:lstStyle>
            <a:lvl1pPr algn="l">
              <a:defRPr/>
            </a:lvl1pPr>
          </a:lstStyle>
          <a:p>
            <a:r>
              <a:rPr lang="en-GB" noProof="0" dirty="0" smtClean="0">
                <a:effectLst/>
              </a:rPr>
              <a:t>«Title»</a:t>
            </a:r>
            <a:endParaRPr lang="en-GB" noProof="0" dirty="0"/>
          </a:p>
        </p:txBody>
      </p:sp>
      <p:sp>
        <p:nvSpPr>
          <p:cNvPr id="3" name="2 Marcador de contenido"/>
          <p:cNvSpPr>
            <a:spLocks noGrp="1"/>
          </p:cNvSpPr>
          <p:nvPr>
            <p:ph sz="half" idx="1" hasCustomPrompt="1"/>
          </p:nvPr>
        </p:nvSpPr>
        <p:spPr>
          <a:xfrm>
            <a:off x="457200" y="1268760"/>
            <a:ext cx="4038600" cy="5040560"/>
          </a:xfrm>
        </p:spPr>
        <p:txBody>
          <a:bodyPr anchor="ctr" anchorCtr="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smtClean="0"/>
              <a:t>First level</a:t>
            </a:r>
          </a:p>
          <a:p>
            <a:pPr lvl="1"/>
            <a:r>
              <a:rPr lang="en-GB" noProof="0" smtClean="0"/>
              <a:t>Second level</a:t>
            </a:r>
          </a:p>
          <a:p>
            <a:pPr lvl="2"/>
            <a:r>
              <a:rPr lang="en-GB" noProof="0" smtClean="0"/>
              <a:t>Third level</a:t>
            </a:r>
          </a:p>
          <a:p>
            <a:pPr lvl="3"/>
            <a:r>
              <a:rPr lang="en-GB" noProof="0" smtClean="0"/>
              <a:t>Fouth level</a:t>
            </a:r>
          </a:p>
          <a:p>
            <a:pPr lvl="4"/>
            <a:r>
              <a:rPr lang="en-GB" noProof="0" smtClean="0"/>
              <a:t>Fifth level</a:t>
            </a:r>
            <a:endParaRPr lang="en-GB" noProof="0"/>
          </a:p>
        </p:txBody>
      </p:sp>
      <p:sp>
        <p:nvSpPr>
          <p:cNvPr id="4" name="3 Marcador de contenido"/>
          <p:cNvSpPr>
            <a:spLocks noGrp="1"/>
          </p:cNvSpPr>
          <p:nvPr>
            <p:ph sz="half" idx="2" hasCustomPrompt="1"/>
          </p:nvPr>
        </p:nvSpPr>
        <p:spPr>
          <a:xfrm>
            <a:off x="4648200" y="1268760"/>
            <a:ext cx="4038600" cy="5040560"/>
          </a:xfrm>
        </p:spPr>
        <p:txBody>
          <a:bodyPr anchor="ctr" anchorCtr="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smtClean="0"/>
              <a:t>First level</a:t>
            </a:r>
          </a:p>
          <a:p>
            <a:pPr lvl="1"/>
            <a:r>
              <a:rPr lang="en-GB" noProof="0" smtClean="0"/>
              <a:t>Second level</a:t>
            </a:r>
          </a:p>
          <a:p>
            <a:pPr lvl="2"/>
            <a:r>
              <a:rPr lang="en-GB" noProof="0" smtClean="0"/>
              <a:t>Third level</a:t>
            </a:r>
          </a:p>
          <a:p>
            <a:pPr lvl="3"/>
            <a:r>
              <a:rPr lang="en-GB" noProof="0" smtClean="0"/>
              <a:t>Fouth level</a:t>
            </a:r>
          </a:p>
          <a:p>
            <a:pPr lvl="4"/>
            <a:r>
              <a:rPr lang="en-GB" noProof="0" smtClean="0"/>
              <a:t>Fifth level</a:t>
            </a:r>
            <a:endParaRPr lang="en-GB" noProof="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extLst>
      <p:ext uri="{BB962C8B-B14F-4D97-AF65-F5344CB8AC3E}">
        <p14:creationId xmlns:p14="http://schemas.microsoft.com/office/powerpoint/2010/main" val="1539055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ouble image">
    <p:spTree>
      <p:nvGrpSpPr>
        <p:cNvPr id="1" name=""/>
        <p:cNvGrpSpPr/>
        <p:nvPr/>
      </p:nvGrpSpPr>
      <p:grpSpPr>
        <a:xfrm>
          <a:off x="0" y="0"/>
          <a:ext cx="0" cy="0"/>
          <a:chOff x="0" y="0"/>
          <a:chExt cx="0" cy="0"/>
        </a:xfrm>
      </p:grpSpPr>
      <p:sp>
        <p:nvSpPr>
          <p:cNvPr id="2" name="1 Título"/>
          <p:cNvSpPr>
            <a:spLocks noGrp="1"/>
          </p:cNvSpPr>
          <p:nvPr>
            <p:ph type="title" hasCustomPrompt="1"/>
          </p:nvPr>
        </p:nvSpPr>
        <p:spPr/>
        <p:txBody>
          <a:bodyPr/>
          <a:lstStyle>
            <a:lvl1pPr algn="l">
              <a:defRPr/>
            </a:lvl1pPr>
          </a:lstStyle>
          <a:p>
            <a:r>
              <a:rPr lang="en-GB" noProof="0" dirty="0" smtClean="0">
                <a:effectLst/>
              </a:rPr>
              <a:t>«Title»</a:t>
            </a:r>
            <a:endParaRPr lang="en-GB" noProof="0"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
        <p:nvSpPr>
          <p:cNvPr id="6" name="5 Marcador de posición de imagen"/>
          <p:cNvSpPr>
            <a:spLocks noGrp="1"/>
          </p:cNvSpPr>
          <p:nvPr>
            <p:ph type="pic" sz="quarter" idx="13" hasCustomPrompt="1"/>
          </p:nvPr>
        </p:nvSpPr>
        <p:spPr>
          <a:xfrm>
            <a:off x="468313" y="1268413"/>
            <a:ext cx="3959225" cy="5040312"/>
          </a:xfrm>
        </p:spPr>
        <p:txBody>
          <a:bodyPr anchor="ctr" anchorCtr="1"/>
          <a:lstStyle>
            <a:lvl1pPr marL="0" indent="0">
              <a:buNone/>
              <a:defRPr/>
            </a:lvl1pPr>
          </a:lstStyle>
          <a:p>
            <a:r>
              <a:rPr lang="en-GB" noProof="0" dirty="0" smtClean="0">
                <a:effectLst/>
              </a:rPr>
              <a:t>«Image»</a:t>
            </a:r>
            <a:endParaRPr lang="en-GB" noProof="0" dirty="0"/>
          </a:p>
        </p:txBody>
      </p:sp>
      <p:sp>
        <p:nvSpPr>
          <p:cNvPr id="8" name="5 Marcador de posición de imagen"/>
          <p:cNvSpPr>
            <a:spLocks noGrp="1"/>
          </p:cNvSpPr>
          <p:nvPr>
            <p:ph type="pic" sz="quarter" idx="14" hasCustomPrompt="1"/>
          </p:nvPr>
        </p:nvSpPr>
        <p:spPr>
          <a:xfrm>
            <a:off x="4716016" y="1268760"/>
            <a:ext cx="3959225" cy="5040312"/>
          </a:xfrm>
        </p:spPr>
        <p:txBody>
          <a:bodyPr anchor="ctr" anchorCtr="1"/>
          <a:lstStyle>
            <a:lvl1pPr marL="0" indent="0">
              <a:buNone/>
              <a:defRPr/>
            </a:lvl1pPr>
          </a:lstStyle>
          <a:p>
            <a:r>
              <a:rPr lang="en-GB" noProof="0" dirty="0" smtClean="0">
                <a:effectLst/>
              </a:rPr>
              <a:t>«Image»</a:t>
            </a:r>
            <a:endParaRPr lang="en-GB" noProof="0" dirty="0"/>
          </a:p>
        </p:txBody>
      </p:sp>
    </p:spTree>
    <p:extLst>
      <p:ext uri="{BB962C8B-B14F-4D97-AF65-F5344CB8AC3E}">
        <p14:creationId xmlns:p14="http://schemas.microsoft.com/office/powerpoint/2010/main" val="14311634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bwMode="blackGray">
          <a:xfrm>
            <a:off x="457200" y="274638"/>
            <a:ext cx="8229600" cy="634082"/>
          </a:xfrm>
          <a:prstGeom prst="rect">
            <a:avLst/>
          </a:prstGeom>
        </p:spPr>
        <p:txBody>
          <a:bodyPr vert="horz" lIns="91440" tIns="45720" rIns="91440" bIns="45720" rtlCol="0" anchor="ctr">
            <a:normAutofit/>
          </a:bodyPr>
          <a:lstStyle/>
          <a:p>
            <a:r>
              <a:rPr lang="en-GB" noProof="0" dirty="0" smtClean="0">
                <a:effectLst/>
              </a:rPr>
              <a:t>«</a:t>
            </a:r>
            <a:r>
              <a:rPr lang="en-GB" noProof="0" dirty="0" smtClean="0"/>
              <a:t>Title</a:t>
            </a:r>
            <a:r>
              <a:rPr lang="en-GB" noProof="0" dirty="0" smtClean="0">
                <a:effectLst/>
              </a:rPr>
              <a:t>»</a:t>
            </a:r>
            <a:endParaRPr lang="en-GB" noProof="0" dirty="0"/>
          </a:p>
        </p:txBody>
      </p:sp>
      <p:sp>
        <p:nvSpPr>
          <p:cNvPr id="3" name="2 Marcador de texto"/>
          <p:cNvSpPr>
            <a:spLocks noGrp="1"/>
          </p:cNvSpPr>
          <p:nvPr>
            <p:ph type="body" idx="1"/>
          </p:nvPr>
        </p:nvSpPr>
        <p:spPr bwMode="blackGray">
          <a:xfrm>
            <a:off x="457200" y="1268760"/>
            <a:ext cx="8229600" cy="5040560"/>
          </a:xfrm>
          <a:prstGeom prst="rect">
            <a:avLst/>
          </a:prstGeom>
        </p:spPr>
        <p:txBody>
          <a:bodyPr vert="horz" lIns="91440" tIns="45720" rIns="91440" bIns="45720" rtlCol="0">
            <a:normAutofit/>
          </a:bodyPr>
          <a:lstStyle/>
          <a:p>
            <a:pPr lvl="0"/>
            <a:r>
              <a:rPr lang="en-GB" noProof="0" dirty="0" smtClean="0"/>
              <a:t>First level</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6" name="5 Marcador de número de diapositiva"/>
          <p:cNvSpPr>
            <a:spLocks noGrp="1"/>
          </p:cNvSpPr>
          <p:nvPr>
            <p:ph type="sldNum" sz="quarter" idx="4"/>
          </p:nvPr>
        </p:nvSpPr>
        <p:spPr>
          <a:xfrm>
            <a:off x="6553200" y="6453336"/>
            <a:ext cx="2133600" cy="365125"/>
          </a:xfrm>
          <a:prstGeom prst="rect">
            <a:avLst/>
          </a:prstGeom>
        </p:spPr>
        <p:txBody>
          <a:bodyPr vert="horz" lIns="91440" tIns="45720" rIns="91440" bIns="45720" rtlCol="0" anchor="ctr"/>
          <a:lstStyle>
            <a:lvl1pPr algn="r">
              <a:defRPr sz="1200">
                <a:solidFill>
                  <a:srgbClr val="9B212C"/>
                </a:solidFill>
              </a:defRPr>
            </a:lvl1pPr>
          </a:lstStyle>
          <a:p>
            <a:fld id="{132FADFE-3B8F-471C-ABF0-DBC7717ECBBC}" type="slidenum">
              <a:rPr lang="es-ES" smtClean="0"/>
              <a:pPr/>
              <a:t>‹Nº›</a:t>
            </a:fld>
            <a:endParaRPr lang="es-ES" dirty="0"/>
          </a:p>
        </p:txBody>
      </p:sp>
      <p:cxnSp>
        <p:nvCxnSpPr>
          <p:cNvPr id="9" name="8 Conector recto"/>
          <p:cNvCxnSpPr/>
          <p:nvPr/>
        </p:nvCxnSpPr>
        <p:spPr>
          <a:xfrm>
            <a:off x="467544" y="1087240"/>
            <a:ext cx="8208912" cy="0"/>
          </a:xfrm>
          <a:prstGeom prst="line">
            <a:avLst/>
          </a:prstGeom>
          <a:ln w="76200">
            <a:solidFill>
              <a:srgbClr val="993300"/>
            </a:solidFill>
          </a:ln>
        </p:spPr>
        <p:style>
          <a:lnRef idx="1">
            <a:schemeClr val="accent1"/>
          </a:lnRef>
          <a:fillRef idx="0">
            <a:schemeClr val="accent1"/>
          </a:fillRef>
          <a:effectRef idx="0">
            <a:schemeClr val="accent1"/>
          </a:effectRef>
          <a:fontRef idx="minor">
            <a:schemeClr val="tx1"/>
          </a:fontRef>
        </p:style>
      </p:cxnSp>
      <p:pic>
        <p:nvPicPr>
          <p:cNvPr id="8" name="Picture 5" descr="Portada-Castellano-5_30"/>
          <p:cNvPicPr>
            <a:picLocks noChangeAspect="1" noChangeArrowheads="1"/>
          </p:cNvPicPr>
          <p:nvPr userDrawn="1"/>
        </p:nvPicPr>
        <p:blipFill rotWithShape="1">
          <a:blip r:embed="rId18" cstate="print">
            <a:extLst>
              <a:ext uri="{28A0092B-C50C-407E-A947-70E740481C1C}">
                <a14:useLocalDpi xmlns:a14="http://schemas.microsoft.com/office/drawing/2010/main" val="0"/>
              </a:ext>
            </a:extLst>
          </a:blip>
          <a:srcRect r="34008"/>
          <a:stretch/>
        </p:blipFill>
        <p:spPr bwMode="auto">
          <a:xfrm>
            <a:off x="3" y="6369051"/>
            <a:ext cx="3165891" cy="4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461354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6" r:id="rId9"/>
    <p:sldLayoutId id="2147483678" r:id="rId10"/>
    <p:sldLayoutId id="2147483683" r:id="rId11"/>
    <p:sldLayoutId id="2147483679" r:id="rId12"/>
    <p:sldLayoutId id="2147483680" r:id="rId13"/>
    <p:sldLayoutId id="2147483681" r:id="rId14"/>
    <p:sldLayoutId id="2147483682" r:id="rId15"/>
    <p:sldLayoutId id="2147483675" r:id="rId16"/>
  </p:sldLayoutIdLst>
  <p:timing>
    <p:tnLst>
      <p:par>
        <p:cTn id="1" dur="indefinite" restart="never" nodeType="tmRoot"/>
      </p:par>
    </p:tnLst>
  </p:timing>
  <p:hf hdr="0" ftr="0" dt="0"/>
  <p:txStyles>
    <p:titleStyle>
      <a:lvl1pPr algn="l" defTabSz="914400" rtl="0" eaLnBrk="1" latinLnBrk="0" hangingPunct="1">
        <a:spcBef>
          <a:spcPct val="0"/>
        </a:spcBef>
        <a:buNone/>
        <a:defRPr sz="4400" kern="1200">
          <a:solidFill>
            <a:srgbClr val="9933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0" kern="1200">
          <a:solidFill>
            <a:srgbClr val="9933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9933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rgbClr val="9933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rgbClr val="9933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9933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1.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372222" y="260648"/>
            <a:ext cx="5400600" cy="1874639"/>
          </a:xfrm>
        </p:spPr>
        <p:txBody>
          <a:bodyPr/>
          <a:lstStyle/>
          <a:p>
            <a:r>
              <a:rPr lang="en-GB" smtClean="0"/>
              <a:t>Laboratorio 2: </a:t>
            </a:r>
            <a:br>
              <a:rPr lang="en-GB" smtClean="0"/>
            </a:br>
            <a:r>
              <a:rPr lang="en-GB" smtClean="0"/>
              <a:t>Sistemas </a:t>
            </a:r>
            <a:r>
              <a:rPr lang="en-GB" dirty="0" smtClean="0"/>
              <a:t>de </a:t>
            </a:r>
            <a:r>
              <a:rPr lang="en-GB" dirty="0" err="1" smtClean="0"/>
              <a:t>Archivos</a:t>
            </a:r>
            <a:endParaRPr lang="en-GB" dirty="0"/>
          </a:p>
        </p:txBody>
      </p:sp>
      <p:sp>
        <p:nvSpPr>
          <p:cNvPr id="4" name="Subtítulo 3"/>
          <p:cNvSpPr>
            <a:spLocks noGrp="1"/>
          </p:cNvSpPr>
          <p:nvPr>
            <p:ph type="subTitle" idx="1"/>
          </p:nvPr>
        </p:nvSpPr>
        <p:spPr>
          <a:xfrm>
            <a:off x="3203848" y="2276872"/>
            <a:ext cx="5760640" cy="1536576"/>
          </a:xfrm>
        </p:spPr>
        <p:txBody>
          <a:bodyPr anchor="t" anchorCtr="0">
            <a:noAutofit/>
          </a:bodyPr>
          <a:lstStyle/>
          <a:p>
            <a:pPr marL="514350" indent="-514350" algn="l">
              <a:buFont typeface="+mj-lt"/>
              <a:buAutoNum type="arabicPeriod"/>
            </a:pPr>
            <a:r>
              <a:rPr lang="es-ES" sz="2400" smtClean="0"/>
              <a:t>Sistemas de archivos en Linux</a:t>
            </a:r>
          </a:p>
          <a:p>
            <a:pPr marL="514350" indent="-514350" algn="l">
              <a:buFont typeface="+mj-lt"/>
              <a:buAutoNum type="arabicPeriod"/>
            </a:pPr>
            <a:r>
              <a:rPr lang="es-ES" sz="2400" smtClean="0"/>
              <a:t>Sistemas de archivos en capas</a:t>
            </a:r>
          </a:p>
          <a:p>
            <a:pPr marL="514350" indent="-514350" algn="l">
              <a:buFont typeface="+mj-lt"/>
              <a:buAutoNum type="arabicPeriod"/>
            </a:pPr>
            <a:r>
              <a:rPr lang="es-ES" sz="2400" smtClean="0"/>
              <a:t>NFS</a:t>
            </a:r>
          </a:p>
          <a:p>
            <a:pPr marL="514350" indent="-514350" algn="l">
              <a:buFont typeface="+mj-lt"/>
              <a:buAutoNum type="arabicPeriod"/>
            </a:pPr>
            <a:r>
              <a:rPr lang="es-ES" sz="2400" smtClean="0"/>
              <a:t>Gestión de volúmenes lógicos</a:t>
            </a:r>
            <a:endParaRPr lang="es-ES" sz="2400" dirty="0"/>
          </a:p>
        </p:txBody>
      </p:sp>
    </p:spTree>
    <p:extLst>
      <p:ext uri="{BB962C8B-B14F-4D97-AF65-F5344CB8AC3E}">
        <p14:creationId xmlns:p14="http://schemas.microsoft.com/office/powerpoint/2010/main" val="984768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smtClean="0"/>
              <a:t>Sistemas de archivos en Linux</a:t>
            </a:r>
            <a:endParaRPr lang="en-GB" dirty="0"/>
          </a:p>
        </p:txBody>
      </p:sp>
      <p:sp>
        <p:nvSpPr>
          <p:cNvPr id="15" name="Rectangle 10"/>
          <p:cNvSpPr>
            <a:spLocks noChangeArrowheads="1"/>
          </p:cNvSpPr>
          <p:nvPr/>
        </p:nvSpPr>
        <p:spPr bwMode="auto">
          <a:xfrm>
            <a:off x="395536" y="1124744"/>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chemeClr val="accent2">
                    <a:lumMod val="75000"/>
                  </a:schemeClr>
                </a:solidFill>
              </a:rPr>
              <a:t>Comando</a:t>
            </a:r>
            <a:r>
              <a:rPr lang="es-ES" altLang="es-ES" sz="2400" smtClean="0">
                <a:solidFill>
                  <a:schemeClr val="accent2">
                    <a:lumMod val="75000"/>
                  </a:schemeClr>
                </a:solidFill>
              </a:rPr>
              <a:t>: </a:t>
            </a:r>
            <a:r>
              <a:rPr lang="es-ES" altLang="es-ES" sz="2400" b="1" smtClean="0">
                <a:solidFill>
                  <a:schemeClr val="accent2">
                    <a:lumMod val="75000"/>
                  </a:schemeClr>
                </a:solidFill>
              </a:rPr>
              <a:t>mount</a:t>
            </a:r>
            <a:endParaRPr lang="es-ES" altLang="es-ES" sz="2400" b="1" dirty="0" smtClean="0">
              <a:solidFill>
                <a:schemeClr val="accent2">
                  <a:lumMod val="75000"/>
                </a:schemeClr>
              </a:solidFill>
            </a:endParaRPr>
          </a:p>
          <a:p>
            <a:r>
              <a:rPr lang="es-ES" altLang="es-ES" sz="2400" b="1" dirty="0" smtClean="0">
                <a:solidFill>
                  <a:schemeClr val="accent2">
                    <a:lumMod val="75000"/>
                  </a:schemeClr>
                </a:solidFill>
              </a:rPr>
              <a:t>Propósito</a:t>
            </a:r>
            <a:r>
              <a:rPr lang="es-ES" altLang="es-ES" sz="2400" smtClean="0">
                <a:solidFill>
                  <a:schemeClr val="accent2">
                    <a:lumMod val="75000"/>
                  </a:schemeClr>
                </a:solidFill>
              </a:rPr>
              <a:t>: monta un sistema de archivos sobre un directorio del árbol de archivos</a:t>
            </a:r>
            <a:endParaRPr lang="es-ES" altLang="es-ES" sz="2400" dirty="0" smtClean="0">
              <a:solidFill>
                <a:schemeClr val="accent2">
                  <a:lumMod val="75000"/>
                </a:schemeClr>
              </a:solidFill>
            </a:endParaRPr>
          </a:p>
          <a:p>
            <a:r>
              <a:rPr lang="es-ES" altLang="es-ES" sz="2400" b="1" dirty="0" smtClean="0">
                <a:solidFill>
                  <a:schemeClr val="accent2">
                    <a:lumMod val="75000"/>
                  </a:schemeClr>
                </a:solidFill>
              </a:rPr>
              <a:t>Formato</a:t>
            </a:r>
            <a:r>
              <a:rPr lang="es-ES" altLang="es-ES" sz="2400" dirty="0" smtClean="0">
                <a:solidFill>
                  <a:schemeClr val="accent2">
                    <a:lumMod val="75000"/>
                  </a:schemeClr>
                </a:solidFill>
              </a:rPr>
              <a:t>: </a:t>
            </a:r>
          </a:p>
          <a:p>
            <a:pPr lvl="1" indent="0">
              <a:buNone/>
            </a:pPr>
            <a:r>
              <a:rPr lang="es-ES" altLang="es-ES" sz="2000" smtClean="0">
                <a:solidFill>
                  <a:schemeClr val="accent2">
                    <a:lumMod val="75000"/>
                  </a:schemeClr>
                </a:solidFill>
              </a:rPr>
              <a:t>mount [opciones] [–t tipo] dispositivo directorio</a:t>
            </a:r>
            <a:endParaRPr lang="es-ES" altLang="es-ES" sz="2000" dirty="0" smtClean="0">
              <a:solidFill>
                <a:schemeClr val="accent2">
                  <a:lumMod val="75000"/>
                </a:schemeClr>
              </a:solidFill>
            </a:endParaRPr>
          </a:p>
          <a:p>
            <a:pPr lvl="1"/>
            <a:r>
              <a:rPr lang="es-ES_tradnl" sz="2000" i="1" smtClean="0">
                <a:solidFill>
                  <a:srgbClr val="993300"/>
                </a:solidFill>
              </a:rPr>
              <a:t>dispositivo</a:t>
            </a:r>
            <a:r>
              <a:rPr lang="es-ES_tradnl" sz="2000" smtClean="0">
                <a:solidFill>
                  <a:srgbClr val="993300"/>
                </a:solidFill>
              </a:rPr>
              <a:t>: archivo especial de dispositivo o archivo regular que contiene el sistema de archivos a montar.</a:t>
            </a:r>
          </a:p>
          <a:p>
            <a:pPr lvl="1"/>
            <a:r>
              <a:rPr lang="es-ES_tradnl" sz="2000" i="1" smtClean="0">
                <a:solidFill>
                  <a:srgbClr val="993300"/>
                </a:solidFill>
              </a:rPr>
              <a:t>directorio</a:t>
            </a:r>
            <a:r>
              <a:rPr lang="es-ES_tradnl" sz="2000" smtClean="0">
                <a:solidFill>
                  <a:srgbClr val="993300"/>
                </a:solidFill>
              </a:rPr>
              <a:t>: Directorio sobre el que se monta. Si contiene archivos, estos quedan ocultos.</a:t>
            </a:r>
          </a:p>
          <a:p>
            <a:pPr lvl="1"/>
            <a:r>
              <a:rPr lang="es-ES_tradnl" sz="2000" smtClean="0">
                <a:solidFill>
                  <a:srgbClr val="993300"/>
                </a:solidFill>
              </a:rPr>
              <a:t>Si se ha definido un punto de montaje, se puede omitir dispositivo o directorio (Ej: </a:t>
            </a:r>
            <a:r>
              <a:rPr lang="es-ES_tradnl" sz="2000" b="1" smtClean="0">
                <a:solidFill>
                  <a:srgbClr val="993300"/>
                </a:solidFill>
              </a:rPr>
              <a:t>mount /dev/cdrom</a:t>
            </a:r>
            <a:r>
              <a:rPr lang="es-ES_tradnl" sz="2000" smtClean="0">
                <a:solidFill>
                  <a:srgbClr val="993300"/>
                </a:solidFill>
              </a:rPr>
              <a:t>)</a:t>
            </a:r>
          </a:p>
          <a:p>
            <a:pPr lvl="1"/>
            <a:r>
              <a:rPr lang="es-ES_tradnl" altLang="es-ES" sz="2000" smtClean="0">
                <a:solidFill>
                  <a:srgbClr val="993300"/>
                </a:solidFill>
              </a:rPr>
              <a:t>Opciones </a:t>
            </a:r>
            <a:r>
              <a:rPr lang="es-ES_tradnl" altLang="es-ES" sz="2000" dirty="0" smtClean="0">
                <a:solidFill>
                  <a:srgbClr val="993300"/>
                </a:solidFill>
              </a:rPr>
              <a:t>habituales:</a:t>
            </a:r>
          </a:p>
          <a:p>
            <a:pPr lvl="2"/>
            <a:r>
              <a:rPr lang="es-ES_tradnl" altLang="es-ES" sz="1600" i="1" smtClean="0">
                <a:solidFill>
                  <a:srgbClr val="993300"/>
                </a:solidFill>
              </a:rPr>
              <a:t>-t tipo</a:t>
            </a:r>
            <a:r>
              <a:rPr lang="es-ES_tradnl" altLang="es-ES" sz="1600" smtClean="0">
                <a:solidFill>
                  <a:srgbClr val="993300"/>
                </a:solidFill>
              </a:rPr>
              <a:t>: Tipo del sistema de archivos. Normalmente no es necesario.</a:t>
            </a:r>
            <a:endParaRPr lang="es-ES_tradnl" altLang="es-ES" sz="1600" dirty="0" smtClean="0">
              <a:solidFill>
                <a:srgbClr val="993300"/>
              </a:solidFill>
            </a:endParaRPr>
          </a:p>
          <a:p>
            <a:pPr lvl="2"/>
            <a:r>
              <a:rPr lang="es-ES_tradnl" altLang="es-ES" sz="1600" i="1" smtClean="0">
                <a:solidFill>
                  <a:srgbClr val="993300"/>
                </a:solidFill>
              </a:rPr>
              <a:t>-r</a:t>
            </a:r>
            <a:r>
              <a:rPr lang="es-ES_tradnl" altLang="es-ES" sz="1600" smtClean="0">
                <a:solidFill>
                  <a:srgbClr val="993300"/>
                </a:solidFill>
              </a:rPr>
              <a:t>: Monta el sistema de archivo como solo lectura</a:t>
            </a:r>
          </a:p>
          <a:p>
            <a:pPr lvl="2"/>
            <a:r>
              <a:rPr lang="es-ES" altLang="es-ES" sz="1600" smtClean="0">
                <a:solidFill>
                  <a:srgbClr val="993300"/>
                </a:solidFill>
              </a:rPr>
              <a:t>Véase fstab más adelante para más opciones</a:t>
            </a:r>
            <a:endParaRPr lang="es-ES" altLang="es-ES" sz="1600" dirty="0" smtClean="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10</a:t>
            </a:fld>
            <a:endParaRPr lang="es-ES" dirty="0"/>
          </a:p>
        </p:txBody>
      </p:sp>
    </p:spTree>
    <p:extLst>
      <p:ext uri="{BB962C8B-B14F-4D97-AF65-F5344CB8AC3E}">
        <p14:creationId xmlns:p14="http://schemas.microsoft.com/office/powerpoint/2010/main" val="1438107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smtClean="0"/>
              <a:t>Sistemas de archivos en Linux</a:t>
            </a:r>
            <a:endParaRPr lang="en-GB" dirty="0"/>
          </a:p>
        </p:txBody>
      </p:sp>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chemeClr val="accent2">
                    <a:lumMod val="75000"/>
                  </a:schemeClr>
                </a:solidFill>
              </a:rPr>
              <a:t>Comando</a:t>
            </a:r>
            <a:r>
              <a:rPr lang="es-ES" altLang="es-ES" sz="2400" smtClean="0">
                <a:solidFill>
                  <a:schemeClr val="accent2">
                    <a:lumMod val="75000"/>
                  </a:schemeClr>
                </a:solidFill>
              </a:rPr>
              <a:t>: </a:t>
            </a:r>
            <a:r>
              <a:rPr lang="es-ES" altLang="es-ES" sz="2400" b="1" smtClean="0">
                <a:solidFill>
                  <a:schemeClr val="accent2">
                    <a:lumMod val="75000"/>
                  </a:schemeClr>
                </a:solidFill>
              </a:rPr>
              <a:t>umount</a:t>
            </a:r>
            <a:endParaRPr lang="es-ES" altLang="es-ES" sz="2400" b="1" dirty="0" smtClean="0">
              <a:solidFill>
                <a:schemeClr val="accent2">
                  <a:lumMod val="75000"/>
                </a:schemeClr>
              </a:solidFill>
            </a:endParaRPr>
          </a:p>
          <a:p>
            <a:r>
              <a:rPr lang="es-ES" altLang="es-ES" sz="2400" b="1" smtClean="0">
                <a:solidFill>
                  <a:schemeClr val="accent2">
                    <a:lumMod val="75000"/>
                  </a:schemeClr>
                </a:solidFill>
              </a:rPr>
              <a:t>Propósito</a:t>
            </a:r>
            <a:r>
              <a:rPr lang="es-ES" altLang="es-ES" sz="2400" smtClean="0">
                <a:solidFill>
                  <a:schemeClr val="accent2">
                    <a:lumMod val="75000"/>
                  </a:schemeClr>
                </a:solidFill>
              </a:rPr>
              <a:t>: desmonta un sistema de archivos</a:t>
            </a:r>
            <a:endParaRPr lang="es-ES" altLang="es-ES" sz="2400" dirty="0" smtClean="0">
              <a:solidFill>
                <a:schemeClr val="accent2">
                  <a:lumMod val="75000"/>
                </a:schemeClr>
              </a:solidFill>
            </a:endParaRPr>
          </a:p>
          <a:p>
            <a:r>
              <a:rPr lang="es-ES" altLang="es-ES" sz="2400" b="1" dirty="0" smtClean="0">
                <a:solidFill>
                  <a:schemeClr val="accent2">
                    <a:lumMod val="75000"/>
                  </a:schemeClr>
                </a:solidFill>
              </a:rPr>
              <a:t>Formato</a:t>
            </a:r>
            <a:r>
              <a:rPr lang="es-ES" altLang="es-ES" sz="2400" dirty="0" smtClean="0">
                <a:solidFill>
                  <a:schemeClr val="accent2">
                    <a:lumMod val="75000"/>
                  </a:schemeClr>
                </a:solidFill>
              </a:rPr>
              <a:t>: </a:t>
            </a:r>
          </a:p>
          <a:p>
            <a:pPr lvl="1" indent="0">
              <a:buNone/>
            </a:pPr>
            <a:r>
              <a:rPr lang="es-ES" altLang="es-ES" sz="2000" smtClean="0">
                <a:solidFill>
                  <a:schemeClr val="accent2">
                    <a:lumMod val="75000"/>
                  </a:schemeClr>
                </a:solidFill>
              </a:rPr>
              <a:t>umount [archivo][directorio]</a:t>
            </a:r>
            <a:endParaRPr lang="es-ES" altLang="es-ES" sz="2000" dirty="0" smtClean="0">
              <a:solidFill>
                <a:schemeClr val="accent2">
                  <a:lumMod val="75000"/>
                </a:schemeClr>
              </a:solidFill>
            </a:endParaRPr>
          </a:p>
          <a:p>
            <a:pPr lvl="1"/>
            <a:r>
              <a:rPr lang="es-ES_tradnl" sz="2000" i="1" smtClean="0">
                <a:solidFill>
                  <a:srgbClr val="993300"/>
                </a:solidFill>
              </a:rPr>
              <a:t>archivo</a:t>
            </a:r>
            <a:r>
              <a:rPr lang="es-ES_tradnl" sz="2000" smtClean="0">
                <a:solidFill>
                  <a:srgbClr val="993300"/>
                </a:solidFill>
              </a:rPr>
              <a:t>: archivo de dispositivo (o archivo regular conteniendo el mismo) que se desmonta</a:t>
            </a:r>
          </a:p>
          <a:p>
            <a:pPr lvl="1"/>
            <a:r>
              <a:rPr lang="es-ES_tradnl" sz="2000" i="1">
                <a:solidFill>
                  <a:srgbClr val="993300"/>
                </a:solidFill>
              </a:rPr>
              <a:t>d</a:t>
            </a:r>
            <a:r>
              <a:rPr lang="es-ES_tradnl" sz="2000" i="1" smtClean="0">
                <a:solidFill>
                  <a:srgbClr val="993300"/>
                </a:solidFill>
              </a:rPr>
              <a:t>irectorio</a:t>
            </a:r>
            <a:r>
              <a:rPr lang="es-ES_tradnl" sz="2000" smtClean="0">
                <a:solidFill>
                  <a:srgbClr val="993300"/>
                </a:solidFill>
              </a:rPr>
              <a:t>: directorio de montaje que se desmonta</a:t>
            </a:r>
            <a:endParaRPr lang="es-ES" altLang="es-ES" sz="1600" dirty="0" smtClean="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11</a:t>
            </a:fld>
            <a:endParaRPr lang="es-ES" dirty="0"/>
          </a:p>
        </p:txBody>
      </p:sp>
    </p:spTree>
    <p:extLst>
      <p:ext uri="{BB962C8B-B14F-4D97-AF65-F5344CB8AC3E}">
        <p14:creationId xmlns:p14="http://schemas.microsoft.com/office/powerpoint/2010/main" val="34453874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smtClean="0"/>
              <a:t>Sistemas de archivos en Linux</a:t>
            </a:r>
            <a:endParaRPr lang="en-GB" dirty="0"/>
          </a:p>
        </p:txBody>
      </p:sp>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chemeClr val="accent2">
                    <a:lumMod val="75000"/>
                  </a:schemeClr>
                </a:solidFill>
              </a:rPr>
              <a:t>Comando</a:t>
            </a:r>
            <a:r>
              <a:rPr lang="es-ES" altLang="es-ES" sz="2400" smtClean="0">
                <a:solidFill>
                  <a:schemeClr val="accent2">
                    <a:lumMod val="75000"/>
                  </a:schemeClr>
                </a:solidFill>
              </a:rPr>
              <a:t>: </a:t>
            </a:r>
            <a:r>
              <a:rPr lang="es-ES" altLang="es-ES" sz="2400" b="1" smtClean="0">
                <a:solidFill>
                  <a:schemeClr val="accent2">
                    <a:lumMod val="75000"/>
                  </a:schemeClr>
                </a:solidFill>
              </a:rPr>
              <a:t>df</a:t>
            </a:r>
            <a:endParaRPr lang="es-ES" altLang="es-ES" sz="2400" b="1" dirty="0" smtClean="0">
              <a:solidFill>
                <a:schemeClr val="accent2">
                  <a:lumMod val="75000"/>
                </a:schemeClr>
              </a:solidFill>
            </a:endParaRPr>
          </a:p>
          <a:p>
            <a:r>
              <a:rPr lang="es-ES" altLang="es-ES" sz="2400" b="1" smtClean="0">
                <a:solidFill>
                  <a:schemeClr val="accent2">
                    <a:lumMod val="75000"/>
                  </a:schemeClr>
                </a:solidFill>
              </a:rPr>
              <a:t>Propósito</a:t>
            </a:r>
            <a:r>
              <a:rPr lang="es-ES" altLang="es-ES" sz="2400" smtClean="0">
                <a:solidFill>
                  <a:schemeClr val="accent2">
                    <a:lumMod val="75000"/>
                  </a:schemeClr>
                </a:solidFill>
              </a:rPr>
              <a:t>: </a:t>
            </a:r>
            <a:r>
              <a:rPr lang="es-ES" altLang="es-ES" sz="2400">
                <a:solidFill>
                  <a:srgbClr val="993300"/>
                </a:solidFill>
              </a:rPr>
              <a:t>Proporciona información sobre sistemas de archivos </a:t>
            </a:r>
            <a:endParaRPr lang="es-ES" altLang="es-ES" sz="2400" smtClean="0">
              <a:solidFill>
                <a:srgbClr val="993300"/>
              </a:solidFill>
            </a:endParaRPr>
          </a:p>
          <a:p>
            <a:r>
              <a:rPr lang="es-ES" altLang="es-ES" sz="2400" b="1" smtClean="0">
                <a:solidFill>
                  <a:schemeClr val="accent2">
                    <a:lumMod val="75000"/>
                  </a:schemeClr>
                </a:solidFill>
              </a:rPr>
              <a:t>Formato</a:t>
            </a:r>
            <a:r>
              <a:rPr lang="es-ES" altLang="es-ES" sz="2400" dirty="0" smtClean="0">
                <a:solidFill>
                  <a:schemeClr val="accent2">
                    <a:lumMod val="75000"/>
                  </a:schemeClr>
                </a:solidFill>
              </a:rPr>
              <a:t>: </a:t>
            </a:r>
          </a:p>
          <a:p>
            <a:pPr lvl="1" indent="0">
              <a:buNone/>
            </a:pPr>
            <a:r>
              <a:rPr lang="es-ES" altLang="es-ES" sz="2000" smtClean="0">
                <a:solidFill>
                  <a:schemeClr val="accent2">
                    <a:lumMod val="75000"/>
                  </a:schemeClr>
                </a:solidFill>
              </a:rPr>
              <a:t>df [opciones] [archivo]</a:t>
            </a:r>
          </a:p>
          <a:p>
            <a:pPr lvl="1"/>
            <a:r>
              <a:rPr lang="es-ES_tradnl" sz="2000" i="1" smtClean="0">
                <a:solidFill>
                  <a:srgbClr val="993300"/>
                </a:solidFill>
              </a:rPr>
              <a:t>archivo</a:t>
            </a:r>
            <a:r>
              <a:rPr lang="es-ES_tradnl" sz="2000" smtClean="0">
                <a:solidFill>
                  <a:srgbClr val="993300"/>
                </a:solidFill>
              </a:rPr>
              <a:t>: Puede ser...</a:t>
            </a:r>
          </a:p>
          <a:p>
            <a:pPr lvl="2"/>
            <a:r>
              <a:rPr lang="es-ES_tradnl" sz="1600" smtClean="0">
                <a:solidFill>
                  <a:srgbClr val="993300"/>
                </a:solidFill>
              </a:rPr>
              <a:t>Un archivo o directorio cualquiera en el sistema de archivos</a:t>
            </a:r>
          </a:p>
          <a:p>
            <a:pPr lvl="2"/>
            <a:r>
              <a:rPr lang="es-ES_tradnl" sz="1600" smtClean="0">
                <a:solidFill>
                  <a:srgbClr val="993300"/>
                </a:solidFill>
              </a:rPr>
              <a:t>La unidad o partición sobre la que reside el sistema de archivos</a:t>
            </a:r>
          </a:p>
          <a:p>
            <a:pPr lvl="1" indent="0">
              <a:buNone/>
            </a:pPr>
            <a:r>
              <a:rPr lang="es-ES_tradnl" sz="2000" smtClean="0">
                <a:solidFill>
                  <a:srgbClr val="993300"/>
                </a:solidFill>
              </a:rPr>
              <a:t>Si no se especifica, se muestra información sobre todos los sistemas de archivos montados.</a:t>
            </a:r>
            <a:endParaRPr lang="es-ES_tradnl" sz="2000" dirty="0" smtClean="0">
              <a:solidFill>
                <a:srgbClr val="993300"/>
              </a:solidFill>
            </a:endParaRPr>
          </a:p>
          <a:p>
            <a:pPr lvl="1"/>
            <a:r>
              <a:rPr lang="es-ES_tradnl" altLang="es-ES" sz="2000" dirty="0" smtClean="0">
                <a:solidFill>
                  <a:srgbClr val="993300"/>
                </a:solidFill>
              </a:rPr>
              <a:t>Opciones habituales:</a:t>
            </a:r>
          </a:p>
          <a:p>
            <a:pPr lvl="2"/>
            <a:r>
              <a:rPr lang="es-ES_tradnl" altLang="es-ES" sz="1600" i="1" smtClean="0">
                <a:solidFill>
                  <a:srgbClr val="993300"/>
                </a:solidFill>
              </a:rPr>
              <a:t>-h</a:t>
            </a:r>
            <a:r>
              <a:rPr lang="es-ES_tradnl" altLang="es-ES" sz="1600" smtClean="0">
                <a:solidFill>
                  <a:srgbClr val="993300"/>
                </a:solidFill>
              </a:rPr>
              <a:t>: Presenta el espacio libre y ocupado en unidades </a:t>
            </a:r>
            <a:r>
              <a:rPr lang="es-ES_tradnl" altLang="es-ES" sz="1600" i="1" smtClean="0">
                <a:solidFill>
                  <a:srgbClr val="993300"/>
                </a:solidFill>
              </a:rPr>
              <a:t>humanas</a:t>
            </a:r>
            <a:r>
              <a:rPr lang="es-ES_tradnl" altLang="es-ES" sz="1600" smtClean="0">
                <a:solidFill>
                  <a:srgbClr val="993300"/>
                </a:solidFill>
              </a:rPr>
              <a:t> (TB, GB...)</a:t>
            </a:r>
          </a:p>
          <a:p>
            <a:pPr lvl="2"/>
            <a:r>
              <a:rPr lang="es-ES_tradnl" altLang="es-ES" sz="1600" i="1" smtClean="0">
                <a:solidFill>
                  <a:srgbClr val="993300"/>
                </a:solidFill>
              </a:rPr>
              <a:t>-i</a:t>
            </a:r>
            <a:r>
              <a:rPr lang="es-ES_tradnl" altLang="es-ES" sz="1600" smtClean="0">
                <a:solidFill>
                  <a:srgbClr val="993300"/>
                </a:solidFill>
              </a:rPr>
              <a:t>: En lugar de sobre bloques ocupados y libres, informa sobre nodos-i  </a:t>
            </a:r>
            <a:endParaRPr lang="es-ES" altLang="es-ES" sz="1600" dirty="0" smtClean="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12</a:t>
            </a:fld>
            <a:endParaRPr lang="es-ES" dirty="0"/>
          </a:p>
        </p:txBody>
      </p:sp>
    </p:spTree>
    <p:extLst>
      <p:ext uri="{BB962C8B-B14F-4D97-AF65-F5344CB8AC3E}">
        <p14:creationId xmlns:p14="http://schemas.microsoft.com/office/powerpoint/2010/main" val="16269080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smtClean="0"/>
              <a:t>Sistemas de archivos en Linux</a:t>
            </a:r>
            <a:endParaRPr lang="en-GB" dirty="0"/>
          </a:p>
        </p:txBody>
      </p:sp>
      <p:sp>
        <p:nvSpPr>
          <p:cNvPr id="15" name="Rectangle 10"/>
          <p:cNvSpPr>
            <a:spLocks noChangeArrowheads="1"/>
          </p:cNvSpPr>
          <p:nvPr/>
        </p:nvSpPr>
        <p:spPr bwMode="auto">
          <a:xfrm>
            <a:off x="395536" y="1268760"/>
            <a:ext cx="7921625"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lgn="just">
              <a:buNone/>
            </a:pPr>
            <a:r>
              <a:rPr lang="es-ES" altLang="es-ES" sz="2400" dirty="0" smtClean="0">
                <a:solidFill>
                  <a:schemeClr val="accent2">
                    <a:lumMod val="75000"/>
                  </a:schemeClr>
                </a:solidFill>
              </a:rPr>
              <a:t>Comando</a:t>
            </a:r>
            <a:r>
              <a:rPr lang="es-ES" altLang="es-ES" sz="2400" smtClean="0">
                <a:solidFill>
                  <a:schemeClr val="accent2">
                    <a:lumMod val="75000"/>
                  </a:schemeClr>
                </a:solidFill>
              </a:rPr>
              <a:t>: </a:t>
            </a:r>
            <a:r>
              <a:rPr lang="es-ES" altLang="es-ES" sz="2400" b="1" smtClean="0">
                <a:solidFill>
                  <a:schemeClr val="accent2">
                    <a:lumMod val="75000"/>
                  </a:schemeClr>
                </a:solidFill>
              </a:rPr>
              <a:t>ln</a:t>
            </a:r>
            <a:endParaRPr lang="es-ES" altLang="es-ES" sz="2400" b="1" dirty="0" smtClean="0">
              <a:solidFill>
                <a:schemeClr val="accent2">
                  <a:lumMod val="75000"/>
                </a:schemeClr>
              </a:solidFill>
            </a:endParaRPr>
          </a:p>
          <a:p>
            <a:pPr algn="just"/>
            <a:r>
              <a:rPr lang="es-ES" altLang="es-ES" sz="2400" b="1" smtClean="0">
                <a:solidFill>
                  <a:schemeClr val="accent2">
                    <a:lumMod val="75000"/>
                  </a:schemeClr>
                </a:solidFill>
              </a:rPr>
              <a:t>Propósito</a:t>
            </a:r>
            <a:r>
              <a:rPr lang="es-ES" altLang="es-ES" sz="2400" smtClean="0">
                <a:solidFill>
                  <a:schemeClr val="accent2">
                    <a:lumMod val="75000"/>
                  </a:schemeClr>
                </a:solidFill>
              </a:rPr>
              <a:t>: crea un enlace directo o simbólico</a:t>
            </a:r>
            <a:endParaRPr lang="es-ES" altLang="es-ES" sz="2400" dirty="0" smtClean="0">
              <a:solidFill>
                <a:schemeClr val="accent2">
                  <a:lumMod val="75000"/>
                </a:schemeClr>
              </a:solidFill>
            </a:endParaRPr>
          </a:p>
          <a:p>
            <a:pPr algn="just"/>
            <a:r>
              <a:rPr lang="es-ES" altLang="es-ES" sz="2400" b="1" dirty="0" smtClean="0">
                <a:solidFill>
                  <a:schemeClr val="accent2">
                    <a:lumMod val="75000"/>
                  </a:schemeClr>
                </a:solidFill>
              </a:rPr>
              <a:t>Formato</a:t>
            </a:r>
            <a:r>
              <a:rPr lang="es-ES" altLang="es-ES" sz="2400" dirty="0" smtClean="0">
                <a:solidFill>
                  <a:schemeClr val="accent2">
                    <a:lumMod val="75000"/>
                  </a:schemeClr>
                </a:solidFill>
              </a:rPr>
              <a:t>: </a:t>
            </a:r>
          </a:p>
          <a:p>
            <a:pPr lvl="1" indent="0" algn="just">
              <a:buNone/>
            </a:pPr>
            <a:r>
              <a:rPr lang="es-ES" altLang="es-ES" sz="2000" smtClean="0">
                <a:solidFill>
                  <a:schemeClr val="accent2">
                    <a:lumMod val="75000"/>
                  </a:schemeClr>
                </a:solidFill>
              </a:rPr>
              <a:t>ln </a:t>
            </a:r>
            <a:r>
              <a:rPr lang="es-ES" altLang="es-ES" sz="2000" dirty="0" smtClean="0">
                <a:solidFill>
                  <a:schemeClr val="accent2">
                    <a:lumMod val="75000"/>
                  </a:schemeClr>
                </a:solidFill>
              </a:rPr>
              <a:t>[</a:t>
            </a:r>
            <a:r>
              <a:rPr lang="es-ES" altLang="es-ES" sz="2000" smtClean="0">
                <a:solidFill>
                  <a:schemeClr val="accent2">
                    <a:lumMod val="75000"/>
                  </a:schemeClr>
                </a:solidFill>
              </a:rPr>
              <a:t>opciones] destino enlace</a:t>
            </a:r>
            <a:endParaRPr lang="es-ES" altLang="es-ES" sz="2000" dirty="0" smtClean="0">
              <a:solidFill>
                <a:schemeClr val="accent2">
                  <a:lumMod val="75000"/>
                </a:schemeClr>
              </a:solidFill>
            </a:endParaRPr>
          </a:p>
          <a:p>
            <a:pPr lvl="1" algn="just"/>
            <a:r>
              <a:rPr lang="es-ES_tradnl" sz="2000" i="1" smtClean="0">
                <a:solidFill>
                  <a:srgbClr val="993300"/>
                </a:solidFill>
              </a:rPr>
              <a:t>destino</a:t>
            </a:r>
            <a:r>
              <a:rPr lang="es-ES_tradnl" sz="2000" smtClean="0">
                <a:solidFill>
                  <a:srgbClr val="993300"/>
                </a:solidFill>
              </a:rPr>
              <a:t>: </a:t>
            </a:r>
            <a:r>
              <a:rPr lang="es-ES_tradnl" sz="2000" dirty="0" smtClean="0">
                <a:solidFill>
                  <a:srgbClr val="993300"/>
                </a:solidFill>
              </a:rPr>
              <a:t>archivo </a:t>
            </a:r>
            <a:r>
              <a:rPr lang="es-ES_tradnl" sz="2000" smtClean="0">
                <a:solidFill>
                  <a:srgbClr val="993300"/>
                </a:solidFill>
              </a:rPr>
              <a:t>o directorio al que se enlaza</a:t>
            </a:r>
          </a:p>
          <a:p>
            <a:pPr lvl="1" algn="just"/>
            <a:r>
              <a:rPr lang="es-ES_tradnl" sz="2000" i="1" smtClean="0">
                <a:solidFill>
                  <a:srgbClr val="993300"/>
                </a:solidFill>
              </a:rPr>
              <a:t>enlace</a:t>
            </a:r>
            <a:r>
              <a:rPr lang="es-ES_tradnl" sz="2000" smtClean="0">
                <a:solidFill>
                  <a:srgbClr val="993300"/>
                </a:solidFill>
              </a:rPr>
              <a:t>: nombre del enlace que se crea</a:t>
            </a:r>
            <a:endParaRPr lang="es-ES_tradnl" sz="2000" dirty="0" smtClean="0">
              <a:solidFill>
                <a:srgbClr val="993300"/>
              </a:solidFill>
            </a:endParaRPr>
          </a:p>
          <a:p>
            <a:pPr lvl="1" algn="just"/>
            <a:r>
              <a:rPr lang="es-ES_tradnl" altLang="es-ES" sz="2000" dirty="0" smtClean="0">
                <a:solidFill>
                  <a:srgbClr val="993300"/>
                </a:solidFill>
              </a:rPr>
              <a:t>Opciones habituales:</a:t>
            </a:r>
          </a:p>
          <a:p>
            <a:pPr lvl="2" algn="just"/>
            <a:r>
              <a:rPr lang="es-ES_tradnl" altLang="es-ES" sz="1600" i="1" smtClean="0">
                <a:solidFill>
                  <a:srgbClr val="993300"/>
                </a:solidFill>
              </a:rPr>
              <a:t>-s, --symbolic</a:t>
            </a:r>
            <a:r>
              <a:rPr lang="es-ES_tradnl" altLang="es-ES" sz="1600" smtClean="0">
                <a:solidFill>
                  <a:srgbClr val="993300"/>
                </a:solidFill>
              </a:rPr>
              <a:t>: Crea enlace simbólico en lugar de directo</a:t>
            </a:r>
          </a:p>
          <a:p>
            <a:pPr lvl="1" algn="just"/>
            <a:r>
              <a:rPr lang="es-ES_tradnl" altLang="es-ES" sz="2000" smtClean="0">
                <a:solidFill>
                  <a:srgbClr val="993300"/>
                </a:solidFill>
              </a:rPr>
              <a:t>Nota:</a:t>
            </a:r>
            <a:endParaRPr lang="es-ES_tradnl" altLang="es-ES" sz="2000">
              <a:solidFill>
                <a:srgbClr val="993300"/>
              </a:solidFill>
            </a:endParaRPr>
          </a:p>
          <a:p>
            <a:pPr lvl="2" algn="just"/>
            <a:r>
              <a:rPr lang="es-ES_tradnl" altLang="es-ES" sz="1600" i="1" smtClean="0">
                <a:solidFill>
                  <a:srgbClr val="993300"/>
                </a:solidFill>
              </a:rPr>
              <a:t>No se suele permitir la creación de enlaces directos a directorios</a:t>
            </a:r>
            <a:endParaRPr lang="es-ES_tradnl" altLang="es-ES" sz="1600">
              <a:solidFill>
                <a:srgbClr val="993300"/>
              </a:solidFill>
            </a:endParaRPr>
          </a:p>
          <a:p>
            <a:pPr lvl="2" algn="just"/>
            <a:endParaRPr lang="es-ES_tradnl" altLang="es-ES" sz="1600" dirty="0" smtClean="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13</a:t>
            </a:fld>
            <a:endParaRPr lang="es-ES" dirty="0"/>
          </a:p>
        </p:txBody>
      </p:sp>
    </p:spTree>
    <p:extLst>
      <p:ext uri="{BB962C8B-B14F-4D97-AF65-F5344CB8AC3E}">
        <p14:creationId xmlns:p14="http://schemas.microsoft.com/office/powerpoint/2010/main" val="17624777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36632" cy="634082"/>
          </a:xfrm>
        </p:spPr>
        <p:txBody>
          <a:bodyPr>
            <a:normAutofit fontScale="90000"/>
          </a:bodyPr>
          <a:lstStyle/>
          <a:p>
            <a:r>
              <a:rPr lang="en-GB" smtClean="0"/>
              <a:t>Sistemas de archivos en Linux</a:t>
            </a:r>
            <a:endParaRPr lang="en-GB" dirty="0"/>
          </a:p>
        </p:txBody>
      </p:sp>
      <p:sp>
        <p:nvSpPr>
          <p:cNvPr id="3" name="Marcador de número de diapositiva 2"/>
          <p:cNvSpPr>
            <a:spLocks noGrp="1"/>
          </p:cNvSpPr>
          <p:nvPr>
            <p:ph type="sldNum" sz="quarter" idx="12"/>
          </p:nvPr>
        </p:nvSpPr>
        <p:spPr>
          <a:xfrm>
            <a:off x="6660232" y="6381328"/>
            <a:ext cx="2133600" cy="365125"/>
          </a:xfrm>
        </p:spPr>
        <p:txBody>
          <a:bodyPr/>
          <a:lstStyle/>
          <a:p>
            <a:fld id="{132FADFE-3B8F-471C-ABF0-DBC7717ECBBC}" type="slidenum">
              <a:rPr lang="es-ES" smtClean="0"/>
              <a:pPr/>
              <a:t>14</a:t>
            </a:fld>
            <a:endParaRPr lang="es-ES" dirty="0"/>
          </a:p>
        </p:txBody>
      </p:sp>
      <p:sp>
        <p:nvSpPr>
          <p:cNvPr id="4" name="Rectangle 11"/>
          <p:cNvSpPr>
            <a:spLocks noChangeArrowheads="1"/>
          </p:cNvSpPr>
          <p:nvPr/>
        </p:nvSpPr>
        <p:spPr bwMode="auto">
          <a:xfrm>
            <a:off x="457200" y="1196752"/>
            <a:ext cx="8219256" cy="11255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lgn="just" eaLnBrk="1" hangingPunct="1">
              <a:buNone/>
            </a:pPr>
            <a:r>
              <a:rPr lang="es-ES" altLang="es-ES" sz="2400" b="1" smtClean="0">
                <a:solidFill>
                  <a:srgbClr val="993300"/>
                </a:solidFill>
              </a:rPr>
              <a:t>El archivo /etc/fstab:</a:t>
            </a:r>
          </a:p>
          <a:p>
            <a:pPr algn="just" eaLnBrk="1" hangingPunct="1"/>
            <a:r>
              <a:rPr lang="es-ES" altLang="es-ES" sz="2400" smtClean="0">
                <a:solidFill>
                  <a:srgbClr val="993300"/>
                </a:solidFill>
              </a:rPr>
              <a:t>Contiene información sobre los puntos de montaje del sistema</a:t>
            </a:r>
          </a:p>
          <a:p>
            <a:pPr algn="just" eaLnBrk="1" hangingPunct="1"/>
            <a:r>
              <a:rPr lang="es-ES" altLang="es-ES" sz="2400" smtClean="0">
                <a:solidFill>
                  <a:srgbClr val="993300"/>
                </a:solidFill>
              </a:rPr>
              <a:t>Formato: una línea por cada punto de montaje...</a:t>
            </a:r>
          </a:p>
          <a:p>
            <a:pPr marL="0" indent="0" eaLnBrk="1" hangingPunct="1">
              <a:buNone/>
            </a:pPr>
            <a:endParaRPr lang="es-ES_tradnl" altLang="es-ES" sz="2000" dirty="0">
              <a:solidFill>
                <a:srgbClr val="993300"/>
              </a:solidFill>
            </a:endParaRPr>
          </a:p>
        </p:txBody>
      </p:sp>
      <p:sp>
        <p:nvSpPr>
          <p:cNvPr id="5" name="Rectángulo 4"/>
          <p:cNvSpPr/>
          <p:nvPr/>
        </p:nvSpPr>
        <p:spPr>
          <a:xfrm>
            <a:off x="584920" y="2996952"/>
            <a:ext cx="8208912" cy="1498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mtClean="0"/>
              <a:t>#  Dispositivo            Montaje           Tipo          Opciones                       fs-freq     fs-passno</a:t>
            </a:r>
          </a:p>
          <a:p>
            <a:r>
              <a:rPr lang="es-ES" smtClean="0"/>
              <a:t># ----------------------------------------------------------------------------------------------------------------</a:t>
            </a:r>
          </a:p>
          <a:p>
            <a:r>
              <a:rPr lang="es-ES" smtClean="0"/>
              <a:t>/dev/sda2	 /usr/local          ext4         auto,rw,user,async       0	              2</a:t>
            </a:r>
          </a:p>
          <a:p>
            <a:r>
              <a:rPr lang="es-ES" smtClean="0"/>
              <a:t>...       </a:t>
            </a:r>
          </a:p>
        </p:txBody>
      </p:sp>
      <p:sp>
        <p:nvSpPr>
          <p:cNvPr id="6" name="Rectangle 11"/>
          <p:cNvSpPr>
            <a:spLocks noChangeArrowheads="1"/>
          </p:cNvSpPr>
          <p:nvPr/>
        </p:nvSpPr>
        <p:spPr bwMode="auto">
          <a:xfrm>
            <a:off x="467544" y="4607719"/>
            <a:ext cx="8219256"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algn="just" eaLnBrk="1" hangingPunct="1"/>
            <a:r>
              <a:rPr lang="es-ES" altLang="es-ES" sz="2400" smtClean="0">
                <a:solidFill>
                  <a:srgbClr val="993300"/>
                </a:solidFill>
              </a:rPr>
              <a:t>Dispositivo:</a:t>
            </a:r>
          </a:p>
          <a:p>
            <a:pPr lvl="1" algn="just" eaLnBrk="1" hangingPunct="1"/>
            <a:r>
              <a:rPr lang="es-ES" altLang="es-ES" sz="2000" smtClean="0">
                <a:solidFill>
                  <a:srgbClr val="993300"/>
                </a:solidFill>
              </a:rPr>
              <a:t>Archivo especial o regular que contiene sistema de archivos</a:t>
            </a:r>
          </a:p>
          <a:p>
            <a:pPr lvl="1" algn="just" eaLnBrk="1" hangingPunct="1"/>
            <a:r>
              <a:rPr lang="es-ES" altLang="es-ES" sz="2000" smtClean="0">
                <a:solidFill>
                  <a:srgbClr val="993300"/>
                </a:solidFill>
              </a:rPr>
              <a:t>También se puede usar UUID o LABEL mediante sintaxis:</a:t>
            </a:r>
          </a:p>
          <a:p>
            <a:pPr lvl="2" algn="just" eaLnBrk="1" hangingPunct="1"/>
            <a:r>
              <a:rPr lang="es-ES" altLang="es-ES" sz="1600">
                <a:solidFill>
                  <a:srgbClr val="993300"/>
                </a:solidFill>
              </a:rPr>
              <a:t>UUID=uuid (tal como lo proporciona comando </a:t>
            </a:r>
            <a:r>
              <a:rPr lang="es-ES" altLang="es-ES" sz="1600" b="1">
                <a:solidFill>
                  <a:srgbClr val="993300"/>
                </a:solidFill>
              </a:rPr>
              <a:t>blkid</a:t>
            </a:r>
            <a:r>
              <a:rPr lang="es-ES" altLang="es-ES" sz="1600">
                <a:solidFill>
                  <a:srgbClr val="993300"/>
                </a:solidFill>
              </a:rPr>
              <a:t>)</a:t>
            </a:r>
            <a:endParaRPr lang="es-ES_tradnl" altLang="es-ES" sz="1600">
              <a:solidFill>
                <a:srgbClr val="993300"/>
              </a:solidFill>
            </a:endParaRPr>
          </a:p>
          <a:p>
            <a:pPr lvl="2" algn="just" eaLnBrk="1" hangingPunct="1"/>
            <a:r>
              <a:rPr lang="es-ES" altLang="es-ES" sz="1600" smtClean="0">
                <a:solidFill>
                  <a:srgbClr val="993300"/>
                </a:solidFill>
              </a:rPr>
              <a:t>LABEL=etiqueta</a:t>
            </a:r>
            <a:endParaRPr lang="es-ES_tradnl" altLang="es-ES" sz="1600" dirty="0">
              <a:solidFill>
                <a:srgbClr val="993300"/>
              </a:solidFill>
            </a:endParaRPr>
          </a:p>
        </p:txBody>
      </p:sp>
      <p:sp>
        <p:nvSpPr>
          <p:cNvPr id="7" name="Rectángulo redondeado 6"/>
          <p:cNvSpPr/>
          <p:nvPr/>
        </p:nvSpPr>
        <p:spPr>
          <a:xfrm>
            <a:off x="467544" y="2924944"/>
            <a:ext cx="1728192" cy="16827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9721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ppt_y-#ppt_h/2"/>
                                          </p:val>
                                        </p:tav>
                                        <p:tav tm="100000">
                                          <p:val>
                                            <p:strVal val="#ppt_y"/>
                                          </p:val>
                                        </p:tav>
                                      </p:tavLst>
                                    </p:anim>
                                    <p:anim calcmode="lin" valueType="num">
                                      <p:cBhvr>
                                        <p:cTn id="9" dur="500" fill="hold"/>
                                        <p:tgtEl>
                                          <p:spTgt spid="5"/>
                                        </p:tgtEl>
                                        <p:attrNameLst>
                                          <p:attrName>ppt_w</p:attrName>
                                        </p:attrNameLst>
                                      </p:cBhvr>
                                      <p:tavLst>
                                        <p:tav tm="0">
                                          <p:val>
                                            <p:strVal val="#ppt_w"/>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36632" cy="634082"/>
          </a:xfrm>
        </p:spPr>
        <p:txBody>
          <a:bodyPr>
            <a:normAutofit fontScale="90000"/>
          </a:bodyPr>
          <a:lstStyle/>
          <a:p>
            <a:r>
              <a:rPr lang="en-GB" smtClean="0"/>
              <a:t>Sistemas de archivos en Linux</a:t>
            </a:r>
            <a:endParaRPr lang="en-GB" dirty="0"/>
          </a:p>
        </p:txBody>
      </p:sp>
      <p:sp>
        <p:nvSpPr>
          <p:cNvPr id="3" name="Marcador de número de diapositiva 2"/>
          <p:cNvSpPr>
            <a:spLocks noGrp="1"/>
          </p:cNvSpPr>
          <p:nvPr>
            <p:ph type="sldNum" sz="quarter" idx="12"/>
          </p:nvPr>
        </p:nvSpPr>
        <p:spPr>
          <a:xfrm>
            <a:off x="6660232" y="6381328"/>
            <a:ext cx="2133600" cy="365125"/>
          </a:xfrm>
        </p:spPr>
        <p:txBody>
          <a:bodyPr/>
          <a:lstStyle/>
          <a:p>
            <a:fld id="{132FADFE-3B8F-471C-ABF0-DBC7717ECBBC}" type="slidenum">
              <a:rPr lang="es-ES" smtClean="0"/>
              <a:pPr/>
              <a:t>15</a:t>
            </a:fld>
            <a:endParaRPr lang="es-ES" dirty="0"/>
          </a:p>
        </p:txBody>
      </p:sp>
      <p:sp>
        <p:nvSpPr>
          <p:cNvPr id="5" name="Rectángulo 4"/>
          <p:cNvSpPr/>
          <p:nvPr/>
        </p:nvSpPr>
        <p:spPr>
          <a:xfrm>
            <a:off x="426966" y="1370905"/>
            <a:ext cx="8208912" cy="1498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mtClean="0"/>
              <a:t>#  Dispositivo            Montaje           Tipo          Opciones                       fs-freq     fs-passno</a:t>
            </a:r>
          </a:p>
          <a:p>
            <a:r>
              <a:rPr lang="es-ES" smtClean="0"/>
              <a:t># ----------------------------------------------------------------------------------------------------------------</a:t>
            </a:r>
          </a:p>
          <a:p>
            <a:r>
              <a:rPr lang="es-ES" smtClean="0"/>
              <a:t>/dev/sda2	 /usr/local          ext4         auto,rw,user,async       0	              2</a:t>
            </a:r>
          </a:p>
          <a:p>
            <a:r>
              <a:rPr lang="es-ES" smtClean="0"/>
              <a:t>...       </a:t>
            </a:r>
          </a:p>
        </p:txBody>
      </p:sp>
      <p:sp>
        <p:nvSpPr>
          <p:cNvPr id="6" name="Rectangle 11"/>
          <p:cNvSpPr>
            <a:spLocks noChangeArrowheads="1"/>
          </p:cNvSpPr>
          <p:nvPr/>
        </p:nvSpPr>
        <p:spPr bwMode="auto">
          <a:xfrm>
            <a:off x="251520" y="2937247"/>
            <a:ext cx="8219256"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algn="just" eaLnBrk="1" hangingPunct="1"/>
            <a:r>
              <a:rPr lang="es-ES" altLang="es-ES" sz="2400" smtClean="0">
                <a:solidFill>
                  <a:srgbClr val="993300"/>
                </a:solidFill>
              </a:rPr>
              <a:t>Montaje:</a:t>
            </a:r>
          </a:p>
          <a:p>
            <a:pPr lvl="1" algn="just" eaLnBrk="1" hangingPunct="1"/>
            <a:r>
              <a:rPr lang="es-ES" altLang="es-ES" sz="2000" smtClean="0">
                <a:solidFill>
                  <a:srgbClr val="993300"/>
                </a:solidFill>
              </a:rPr>
              <a:t>Directorio del árbol de archivos en que se realiza montaje</a:t>
            </a:r>
          </a:p>
          <a:p>
            <a:pPr lvl="1" algn="just" eaLnBrk="1" hangingPunct="1"/>
            <a:r>
              <a:rPr lang="es-ES" altLang="es-ES" sz="2000" smtClean="0">
                <a:solidFill>
                  <a:srgbClr val="993300"/>
                </a:solidFill>
              </a:rPr>
              <a:t>Hay que especifar en qué dispositivo se montará la raíz: “/”</a:t>
            </a:r>
            <a:endParaRPr lang="es-ES_tradnl" altLang="es-ES" sz="1600" dirty="0">
              <a:solidFill>
                <a:srgbClr val="993300"/>
              </a:solidFill>
            </a:endParaRPr>
          </a:p>
        </p:txBody>
      </p:sp>
      <p:sp>
        <p:nvSpPr>
          <p:cNvPr id="7" name="Rectángulo redondeado 6"/>
          <p:cNvSpPr/>
          <p:nvPr/>
        </p:nvSpPr>
        <p:spPr>
          <a:xfrm>
            <a:off x="2051720" y="1484784"/>
            <a:ext cx="1512168" cy="122413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3419872" y="1484784"/>
            <a:ext cx="1152128" cy="122413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angle 11"/>
          <p:cNvSpPr>
            <a:spLocks noChangeArrowheads="1"/>
          </p:cNvSpPr>
          <p:nvPr/>
        </p:nvSpPr>
        <p:spPr bwMode="auto">
          <a:xfrm>
            <a:off x="251520" y="4247679"/>
            <a:ext cx="8219256"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algn="just" eaLnBrk="1" hangingPunct="1"/>
            <a:r>
              <a:rPr lang="es-ES" altLang="es-ES" sz="2400" smtClean="0">
                <a:solidFill>
                  <a:srgbClr val="993300"/>
                </a:solidFill>
              </a:rPr>
              <a:t>Tipo:</a:t>
            </a:r>
          </a:p>
          <a:p>
            <a:pPr lvl="1" algn="just" eaLnBrk="1" hangingPunct="1"/>
            <a:r>
              <a:rPr lang="es-ES" altLang="es-ES" sz="2000" smtClean="0">
                <a:solidFill>
                  <a:srgbClr val="993300"/>
                </a:solidFill>
              </a:rPr>
              <a:t>Tipo de sistema de archivos que usa dispositivo</a:t>
            </a:r>
          </a:p>
          <a:p>
            <a:pPr lvl="1" eaLnBrk="1" hangingPunct="1"/>
            <a:r>
              <a:rPr lang="es-ES" altLang="es-ES" sz="2000" smtClean="0">
                <a:solidFill>
                  <a:srgbClr val="993300"/>
                </a:solidFill>
              </a:rPr>
              <a:t>Tipo especial: </a:t>
            </a:r>
            <a:r>
              <a:rPr lang="es-ES" altLang="es-ES" sz="2000" b="1" smtClean="0">
                <a:solidFill>
                  <a:srgbClr val="993300"/>
                </a:solidFill>
              </a:rPr>
              <a:t>swap</a:t>
            </a:r>
            <a:r>
              <a:rPr lang="es-ES" altLang="es-ES" sz="2000" smtClean="0">
                <a:solidFill>
                  <a:srgbClr val="993300"/>
                </a:solidFill>
              </a:rPr>
              <a:t> (archivo de paginación, usado por memoria virtual)</a:t>
            </a:r>
            <a:endParaRPr lang="es-ES_tradnl" altLang="es-ES" sz="2000" dirty="0">
              <a:solidFill>
                <a:srgbClr val="993300"/>
              </a:solidFill>
            </a:endParaRPr>
          </a:p>
        </p:txBody>
      </p:sp>
    </p:spTree>
    <p:extLst>
      <p:ext uri="{BB962C8B-B14F-4D97-AF65-F5344CB8AC3E}">
        <p14:creationId xmlns:p14="http://schemas.microsoft.com/office/powerpoint/2010/main" val="130770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par>
                                <p:cTn id="21" presetID="10" presetClass="exit" presetSubtype="0" fill="hold" grpId="1" nodeType="with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P spid="8"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36632" cy="634082"/>
          </a:xfrm>
        </p:spPr>
        <p:txBody>
          <a:bodyPr>
            <a:normAutofit fontScale="90000"/>
          </a:bodyPr>
          <a:lstStyle/>
          <a:p>
            <a:r>
              <a:rPr lang="en-GB" smtClean="0"/>
              <a:t>Sistemas de archivos en Linux</a:t>
            </a:r>
            <a:endParaRPr lang="en-GB" dirty="0"/>
          </a:p>
        </p:txBody>
      </p:sp>
      <p:sp>
        <p:nvSpPr>
          <p:cNvPr id="3" name="Marcador de número de diapositiva 2"/>
          <p:cNvSpPr>
            <a:spLocks noGrp="1"/>
          </p:cNvSpPr>
          <p:nvPr>
            <p:ph type="sldNum" sz="quarter" idx="12"/>
          </p:nvPr>
        </p:nvSpPr>
        <p:spPr>
          <a:xfrm>
            <a:off x="6660232" y="6381328"/>
            <a:ext cx="2133600" cy="365125"/>
          </a:xfrm>
        </p:spPr>
        <p:txBody>
          <a:bodyPr/>
          <a:lstStyle/>
          <a:p>
            <a:fld id="{132FADFE-3B8F-471C-ABF0-DBC7717ECBBC}" type="slidenum">
              <a:rPr lang="es-ES" smtClean="0"/>
              <a:pPr/>
              <a:t>16</a:t>
            </a:fld>
            <a:endParaRPr lang="es-ES" dirty="0"/>
          </a:p>
        </p:txBody>
      </p:sp>
      <p:sp>
        <p:nvSpPr>
          <p:cNvPr id="5" name="Rectángulo 4"/>
          <p:cNvSpPr/>
          <p:nvPr/>
        </p:nvSpPr>
        <p:spPr>
          <a:xfrm>
            <a:off x="426966" y="1370905"/>
            <a:ext cx="8208912" cy="1498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mtClean="0"/>
              <a:t>#  Dispositivo            Montaje           Tipo          Opciones                       fs-freq     fs-passno</a:t>
            </a:r>
          </a:p>
          <a:p>
            <a:r>
              <a:rPr lang="es-ES" smtClean="0"/>
              <a:t># ----------------------------------------------------------------------------------------------------------------</a:t>
            </a:r>
          </a:p>
          <a:p>
            <a:r>
              <a:rPr lang="es-ES" smtClean="0"/>
              <a:t>/dev/sda2	 /usr/local          ext4         auto,rw,user,async       0	              2</a:t>
            </a:r>
          </a:p>
          <a:p>
            <a:r>
              <a:rPr lang="es-ES" smtClean="0"/>
              <a:t>...       </a:t>
            </a:r>
          </a:p>
        </p:txBody>
      </p:sp>
      <p:sp>
        <p:nvSpPr>
          <p:cNvPr id="6" name="Rectangle 11"/>
          <p:cNvSpPr>
            <a:spLocks noChangeArrowheads="1"/>
          </p:cNvSpPr>
          <p:nvPr/>
        </p:nvSpPr>
        <p:spPr bwMode="auto">
          <a:xfrm>
            <a:off x="251520" y="2852936"/>
            <a:ext cx="8219256"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algn="just" eaLnBrk="1" hangingPunct="1"/>
            <a:r>
              <a:rPr lang="es-ES" altLang="es-ES" sz="2400" smtClean="0">
                <a:solidFill>
                  <a:srgbClr val="993300"/>
                </a:solidFill>
              </a:rPr>
              <a:t>Opciones: lista separada por comas de opciones</a:t>
            </a:r>
          </a:p>
          <a:p>
            <a:pPr lvl="1" algn="just" eaLnBrk="1" hangingPunct="1"/>
            <a:r>
              <a:rPr lang="es-ES" altLang="es-ES" sz="2000" i="1" smtClean="0">
                <a:solidFill>
                  <a:srgbClr val="993300"/>
                </a:solidFill>
              </a:rPr>
              <a:t>auto</a:t>
            </a:r>
            <a:r>
              <a:rPr lang="es-ES" altLang="es-ES" sz="2000" smtClean="0">
                <a:solidFill>
                  <a:srgbClr val="993300"/>
                </a:solidFill>
              </a:rPr>
              <a:t>/</a:t>
            </a:r>
            <a:r>
              <a:rPr lang="es-ES" altLang="es-ES" sz="2000" i="1" smtClean="0">
                <a:solidFill>
                  <a:srgbClr val="993300"/>
                </a:solidFill>
              </a:rPr>
              <a:t>noauto</a:t>
            </a:r>
            <a:r>
              <a:rPr lang="es-ES" altLang="es-ES" sz="2000" smtClean="0">
                <a:solidFill>
                  <a:srgbClr val="993300"/>
                </a:solidFill>
              </a:rPr>
              <a:t>: Permite/impide montaje automático con </a:t>
            </a:r>
            <a:r>
              <a:rPr lang="es-ES" altLang="es-ES" sz="2000" b="1" smtClean="0">
                <a:solidFill>
                  <a:srgbClr val="993300"/>
                </a:solidFill>
              </a:rPr>
              <a:t>mount -a</a:t>
            </a:r>
            <a:r>
              <a:rPr lang="es-ES" altLang="es-ES" sz="1600" smtClean="0">
                <a:solidFill>
                  <a:srgbClr val="993300"/>
                </a:solidFill>
              </a:rPr>
              <a:t> </a:t>
            </a:r>
          </a:p>
          <a:p>
            <a:pPr lvl="2" algn="just" eaLnBrk="1" hangingPunct="1"/>
            <a:r>
              <a:rPr lang="es-ES" altLang="es-ES" sz="1600" smtClean="0">
                <a:solidFill>
                  <a:srgbClr val="993300"/>
                </a:solidFill>
              </a:rPr>
              <a:t>Tras el arranque se hace mount –a</a:t>
            </a:r>
          </a:p>
          <a:p>
            <a:pPr lvl="1" eaLnBrk="1" hangingPunct="1"/>
            <a:r>
              <a:rPr lang="es-ES" altLang="es-ES" sz="2000" smtClean="0">
                <a:solidFill>
                  <a:srgbClr val="993300"/>
                </a:solidFill>
              </a:rPr>
              <a:t>user/nouser: Permite/prohíbe montaje de este dispositivo sin derechos de administrador</a:t>
            </a:r>
          </a:p>
          <a:p>
            <a:pPr lvl="1" algn="just" eaLnBrk="1" hangingPunct="1"/>
            <a:r>
              <a:rPr lang="es-ES" altLang="es-ES" sz="2000" i="1" smtClean="0">
                <a:solidFill>
                  <a:srgbClr val="993300"/>
                </a:solidFill>
              </a:rPr>
              <a:t>ro</a:t>
            </a:r>
            <a:r>
              <a:rPr lang="es-ES" altLang="es-ES" sz="2000" smtClean="0">
                <a:solidFill>
                  <a:srgbClr val="993300"/>
                </a:solidFill>
              </a:rPr>
              <a:t>/</a:t>
            </a:r>
            <a:r>
              <a:rPr lang="es-ES" altLang="es-ES" sz="2000" i="1" smtClean="0">
                <a:solidFill>
                  <a:srgbClr val="993300"/>
                </a:solidFill>
              </a:rPr>
              <a:t>rwo</a:t>
            </a:r>
            <a:r>
              <a:rPr lang="es-ES" altLang="es-ES" sz="2000" smtClean="0">
                <a:solidFill>
                  <a:srgbClr val="993300"/>
                </a:solidFill>
              </a:rPr>
              <a:t>: Monta como de solo lectura / de lectura y escritura</a:t>
            </a:r>
          </a:p>
          <a:p>
            <a:pPr lvl="1" algn="just" eaLnBrk="1" hangingPunct="1"/>
            <a:r>
              <a:rPr lang="es-ES" altLang="es-ES" sz="2000" i="1" smtClean="0">
                <a:solidFill>
                  <a:srgbClr val="993300"/>
                </a:solidFill>
              </a:rPr>
              <a:t>sync</a:t>
            </a:r>
            <a:r>
              <a:rPr lang="es-ES" altLang="es-ES" sz="2000" smtClean="0">
                <a:solidFill>
                  <a:srgbClr val="993300"/>
                </a:solidFill>
              </a:rPr>
              <a:t>/</a:t>
            </a:r>
            <a:r>
              <a:rPr lang="es-ES" altLang="es-ES" sz="2000" i="1" smtClean="0">
                <a:solidFill>
                  <a:srgbClr val="993300"/>
                </a:solidFill>
              </a:rPr>
              <a:t>async</a:t>
            </a:r>
            <a:r>
              <a:rPr lang="es-ES" altLang="es-ES" sz="2000" smtClean="0">
                <a:solidFill>
                  <a:srgbClr val="993300"/>
                </a:solidFill>
              </a:rPr>
              <a:t>: Usa reserva de escritura directa/diferida</a:t>
            </a:r>
          </a:p>
          <a:p>
            <a:pPr lvl="1" algn="just" eaLnBrk="1" hangingPunct="1"/>
            <a:r>
              <a:rPr lang="es-ES" altLang="es-ES" sz="2000" i="1">
                <a:solidFill>
                  <a:srgbClr val="993300"/>
                </a:solidFill>
              </a:rPr>
              <a:t>e</a:t>
            </a:r>
            <a:r>
              <a:rPr lang="es-ES" altLang="es-ES" sz="2000" i="1" smtClean="0">
                <a:solidFill>
                  <a:srgbClr val="993300"/>
                </a:solidFill>
              </a:rPr>
              <a:t>xec</a:t>
            </a:r>
            <a:r>
              <a:rPr lang="es-ES" altLang="es-ES" sz="2000" smtClean="0">
                <a:solidFill>
                  <a:srgbClr val="993300"/>
                </a:solidFill>
              </a:rPr>
              <a:t>/</a:t>
            </a:r>
            <a:r>
              <a:rPr lang="es-ES" altLang="es-ES" sz="2000" i="1" smtClean="0">
                <a:solidFill>
                  <a:srgbClr val="993300"/>
                </a:solidFill>
              </a:rPr>
              <a:t>noexec</a:t>
            </a:r>
            <a:r>
              <a:rPr lang="es-ES" altLang="es-ES" sz="2000" smtClean="0">
                <a:solidFill>
                  <a:srgbClr val="993300"/>
                </a:solidFill>
              </a:rPr>
              <a:t>: Permite/prohíbe ejecución de programas</a:t>
            </a:r>
          </a:p>
          <a:p>
            <a:pPr lvl="1" algn="just" eaLnBrk="1" hangingPunct="1"/>
            <a:r>
              <a:rPr lang="es-ES" altLang="es-ES" sz="2000" i="1" smtClean="0">
                <a:solidFill>
                  <a:srgbClr val="993300"/>
                </a:solidFill>
              </a:rPr>
              <a:t>nofail</a:t>
            </a:r>
            <a:r>
              <a:rPr lang="es-ES" altLang="es-ES" sz="2000" smtClean="0">
                <a:solidFill>
                  <a:srgbClr val="993300"/>
                </a:solidFill>
              </a:rPr>
              <a:t>: no genera error si el montaje no es posible</a:t>
            </a:r>
          </a:p>
          <a:p>
            <a:pPr lvl="1" algn="just" eaLnBrk="1" hangingPunct="1"/>
            <a:r>
              <a:rPr lang="es-ES" altLang="es-ES" sz="2000" i="1" smtClean="0">
                <a:solidFill>
                  <a:srgbClr val="993300"/>
                </a:solidFill>
              </a:rPr>
              <a:t>defaults</a:t>
            </a:r>
            <a:r>
              <a:rPr lang="es-ES" altLang="es-ES" sz="2000" smtClean="0">
                <a:solidFill>
                  <a:srgbClr val="993300"/>
                </a:solidFill>
              </a:rPr>
              <a:t>: incluye </a:t>
            </a:r>
            <a:r>
              <a:rPr lang="es-ES" altLang="es-ES" sz="2000" i="1" smtClean="0">
                <a:solidFill>
                  <a:srgbClr val="993300"/>
                </a:solidFill>
              </a:rPr>
              <a:t>rw</a:t>
            </a:r>
            <a:r>
              <a:rPr lang="es-ES" altLang="es-ES" sz="2000" smtClean="0">
                <a:solidFill>
                  <a:srgbClr val="993300"/>
                </a:solidFill>
              </a:rPr>
              <a:t>, </a:t>
            </a:r>
            <a:r>
              <a:rPr lang="es-ES" altLang="es-ES" sz="2000" i="1" smtClean="0">
                <a:solidFill>
                  <a:srgbClr val="993300"/>
                </a:solidFill>
              </a:rPr>
              <a:t>async</a:t>
            </a:r>
            <a:r>
              <a:rPr lang="es-ES" altLang="es-ES" sz="2000" smtClean="0">
                <a:solidFill>
                  <a:srgbClr val="993300"/>
                </a:solidFill>
              </a:rPr>
              <a:t>, </a:t>
            </a:r>
            <a:r>
              <a:rPr lang="es-ES" altLang="es-ES" sz="2000" i="1" smtClean="0">
                <a:solidFill>
                  <a:srgbClr val="993300"/>
                </a:solidFill>
              </a:rPr>
              <a:t>auto</a:t>
            </a:r>
            <a:r>
              <a:rPr lang="es-ES" altLang="es-ES" sz="2000" smtClean="0">
                <a:solidFill>
                  <a:srgbClr val="993300"/>
                </a:solidFill>
              </a:rPr>
              <a:t>, </a:t>
            </a:r>
            <a:r>
              <a:rPr lang="es-ES" altLang="es-ES" sz="2000" i="1" smtClean="0">
                <a:solidFill>
                  <a:srgbClr val="993300"/>
                </a:solidFill>
              </a:rPr>
              <a:t>nouser</a:t>
            </a:r>
            <a:r>
              <a:rPr lang="es-ES" altLang="es-ES" sz="2000" smtClean="0">
                <a:solidFill>
                  <a:srgbClr val="993300"/>
                </a:solidFill>
              </a:rPr>
              <a:t>, </a:t>
            </a:r>
            <a:r>
              <a:rPr lang="es-ES" altLang="es-ES" sz="2000" i="1" smtClean="0">
                <a:solidFill>
                  <a:srgbClr val="993300"/>
                </a:solidFill>
              </a:rPr>
              <a:t>exec  </a:t>
            </a:r>
          </a:p>
          <a:p>
            <a:pPr lvl="1" algn="just" eaLnBrk="1" hangingPunct="1"/>
            <a:endParaRPr lang="es-ES_tradnl" altLang="es-ES" sz="1600" dirty="0">
              <a:solidFill>
                <a:srgbClr val="993300"/>
              </a:solidFill>
            </a:endParaRPr>
          </a:p>
        </p:txBody>
      </p:sp>
      <p:sp>
        <p:nvSpPr>
          <p:cNvPr id="7" name="Rectángulo redondeado 6"/>
          <p:cNvSpPr/>
          <p:nvPr/>
        </p:nvSpPr>
        <p:spPr>
          <a:xfrm>
            <a:off x="4531422" y="1457897"/>
            <a:ext cx="1984794" cy="122413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5596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xit" presetSubtype="0" fill="hold" grpId="1" nodeType="withEffect">
                                  <p:stCondLst>
                                    <p:cond delay="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36632" cy="634082"/>
          </a:xfrm>
        </p:spPr>
        <p:txBody>
          <a:bodyPr>
            <a:normAutofit fontScale="90000"/>
          </a:bodyPr>
          <a:lstStyle/>
          <a:p>
            <a:r>
              <a:rPr lang="en-GB" smtClean="0"/>
              <a:t>Sistemas de archivos en Linux</a:t>
            </a:r>
            <a:endParaRPr lang="en-GB" dirty="0"/>
          </a:p>
        </p:txBody>
      </p:sp>
      <p:sp>
        <p:nvSpPr>
          <p:cNvPr id="3" name="Marcador de número de diapositiva 2"/>
          <p:cNvSpPr>
            <a:spLocks noGrp="1"/>
          </p:cNvSpPr>
          <p:nvPr>
            <p:ph type="sldNum" sz="quarter" idx="12"/>
          </p:nvPr>
        </p:nvSpPr>
        <p:spPr>
          <a:xfrm>
            <a:off x="6660232" y="6381328"/>
            <a:ext cx="2133600" cy="365125"/>
          </a:xfrm>
        </p:spPr>
        <p:txBody>
          <a:bodyPr/>
          <a:lstStyle/>
          <a:p>
            <a:fld id="{132FADFE-3B8F-471C-ABF0-DBC7717ECBBC}" type="slidenum">
              <a:rPr lang="es-ES" smtClean="0"/>
              <a:pPr/>
              <a:t>17</a:t>
            </a:fld>
            <a:endParaRPr lang="es-ES" dirty="0"/>
          </a:p>
        </p:txBody>
      </p:sp>
      <p:sp>
        <p:nvSpPr>
          <p:cNvPr id="5" name="Rectángulo 4"/>
          <p:cNvSpPr/>
          <p:nvPr/>
        </p:nvSpPr>
        <p:spPr>
          <a:xfrm>
            <a:off x="426966" y="1370905"/>
            <a:ext cx="8208912" cy="1498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mtClean="0"/>
              <a:t>#  Dispositivo            Montaje           Tipo          Opciones                       fs-freq     fs-passno</a:t>
            </a:r>
          </a:p>
          <a:p>
            <a:r>
              <a:rPr lang="es-ES" smtClean="0"/>
              <a:t># ----------------------------------------------------------------------------------------------------------------</a:t>
            </a:r>
          </a:p>
          <a:p>
            <a:r>
              <a:rPr lang="es-ES" smtClean="0"/>
              <a:t>/dev/sda2	 /usr/local          ext4         auto,rw,user,async       0	              2</a:t>
            </a:r>
          </a:p>
          <a:p>
            <a:r>
              <a:rPr lang="es-ES" smtClean="0"/>
              <a:t>...       </a:t>
            </a:r>
          </a:p>
        </p:txBody>
      </p:sp>
      <p:sp>
        <p:nvSpPr>
          <p:cNvPr id="6" name="Rectangle 11"/>
          <p:cNvSpPr>
            <a:spLocks noChangeArrowheads="1"/>
          </p:cNvSpPr>
          <p:nvPr/>
        </p:nvSpPr>
        <p:spPr bwMode="auto">
          <a:xfrm>
            <a:off x="251520" y="2937247"/>
            <a:ext cx="8219256"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algn="just" eaLnBrk="1" hangingPunct="1"/>
            <a:r>
              <a:rPr lang="es-ES" altLang="es-ES" sz="2400" smtClean="0">
                <a:solidFill>
                  <a:srgbClr val="993300"/>
                </a:solidFill>
              </a:rPr>
              <a:t>fs-freq: usado por comando dump para crear respaldo</a:t>
            </a:r>
          </a:p>
          <a:p>
            <a:pPr lvl="1" algn="just" eaLnBrk="1" hangingPunct="1"/>
            <a:r>
              <a:rPr lang="es-ES" altLang="es-ES" sz="2000" smtClean="0">
                <a:solidFill>
                  <a:srgbClr val="993300"/>
                </a:solidFill>
              </a:rPr>
              <a:t>0: dump no debe crear copia de este dispositivo (por defecto)</a:t>
            </a:r>
          </a:p>
          <a:p>
            <a:pPr lvl="1" algn="just" eaLnBrk="1" hangingPunct="1"/>
            <a:r>
              <a:rPr lang="es-ES" altLang="es-ES" sz="2000" smtClean="0">
                <a:solidFill>
                  <a:srgbClr val="993300"/>
                </a:solidFill>
              </a:rPr>
              <a:t>1: dump debe crear copia de este dispositivo</a:t>
            </a:r>
            <a:endParaRPr lang="es-ES_tradnl" altLang="es-ES" sz="1600" dirty="0">
              <a:solidFill>
                <a:srgbClr val="993300"/>
              </a:solidFill>
            </a:endParaRPr>
          </a:p>
        </p:txBody>
      </p:sp>
      <p:sp>
        <p:nvSpPr>
          <p:cNvPr id="7" name="Rectángulo redondeado 6"/>
          <p:cNvSpPr/>
          <p:nvPr/>
        </p:nvSpPr>
        <p:spPr>
          <a:xfrm>
            <a:off x="6588224" y="1484784"/>
            <a:ext cx="864096" cy="122413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7524328" y="1484784"/>
            <a:ext cx="1111550" cy="122413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angle 11"/>
          <p:cNvSpPr>
            <a:spLocks noChangeArrowheads="1"/>
          </p:cNvSpPr>
          <p:nvPr/>
        </p:nvSpPr>
        <p:spPr bwMode="auto">
          <a:xfrm>
            <a:off x="251520" y="4247679"/>
            <a:ext cx="8384358"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algn="just" eaLnBrk="1" hangingPunct="1"/>
            <a:r>
              <a:rPr lang="es-ES" altLang="es-ES" sz="2400" smtClean="0">
                <a:solidFill>
                  <a:srgbClr val="993300"/>
                </a:solidFill>
              </a:rPr>
              <a:t>fs-passno:  orden en la que </a:t>
            </a:r>
            <a:r>
              <a:rPr lang="es-ES" altLang="es-ES" sz="2400" b="1" smtClean="0">
                <a:solidFill>
                  <a:srgbClr val="993300"/>
                </a:solidFill>
              </a:rPr>
              <a:t>fsck</a:t>
            </a:r>
            <a:r>
              <a:rPr lang="es-ES" altLang="es-ES" sz="2400" smtClean="0">
                <a:solidFill>
                  <a:srgbClr val="993300"/>
                </a:solidFill>
              </a:rPr>
              <a:t> debe verificar integridad</a:t>
            </a:r>
          </a:p>
          <a:p>
            <a:pPr lvl="1" algn="just" eaLnBrk="1" hangingPunct="1"/>
            <a:r>
              <a:rPr lang="es-ES" altLang="es-ES" sz="2000" smtClean="0">
                <a:solidFill>
                  <a:srgbClr val="993300"/>
                </a:solidFill>
              </a:rPr>
              <a:t>0: fsck no debe verificar integridad este dispositivo al arrancar</a:t>
            </a:r>
          </a:p>
          <a:p>
            <a:pPr lvl="1" algn="just" eaLnBrk="1" hangingPunct="1"/>
            <a:r>
              <a:rPr lang="es-ES" altLang="es-ES" sz="2000" smtClean="0">
                <a:solidFill>
                  <a:srgbClr val="993300"/>
                </a:solidFill>
              </a:rPr>
              <a:t>cualquier otro número: orden en que se verifica integridad</a:t>
            </a:r>
          </a:p>
          <a:p>
            <a:pPr lvl="2" algn="just" eaLnBrk="1" hangingPunct="1"/>
            <a:r>
              <a:rPr lang="es-ES" altLang="es-ES" sz="1600" smtClean="0">
                <a:solidFill>
                  <a:srgbClr val="993300"/>
                </a:solidFill>
              </a:rPr>
              <a:t>Dispositivo que contiene raíz debe verificarse en pasada 1</a:t>
            </a:r>
          </a:p>
          <a:p>
            <a:pPr lvl="2" algn="just" eaLnBrk="1" hangingPunct="1"/>
            <a:r>
              <a:rPr lang="es-ES" altLang="es-ES" sz="1600" smtClean="0">
                <a:solidFill>
                  <a:srgbClr val="993300"/>
                </a:solidFill>
              </a:rPr>
              <a:t>Dispositivos que tienen mismo número de secuencia se pueden verificar en paralelo</a:t>
            </a:r>
            <a:endParaRPr lang="es-ES_tradnl" altLang="es-ES" sz="1600" dirty="0">
              <a:solidFill>
                <a:srgbClr val="993300"/>
              </a:solidFill>
            </a:endParaRPr>
          </a:p>
        </p:txBody>
      </p:sp>
    </p:spTree>
    <p:extLst>
      <p:ext uri="{BB962C8B-B14F-4D97-AF65-F5344CB8AC3E}">
        <p14:creationId xmlns:p14="http://schemas.microsoft.com/office/powerpoint/2010/main" val="12096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par>
                                <p:cTn id="21" presetID="10" presetClass="exit" presetSubtype="0" fill="hold" grpId="1" nodeType="with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P spid="8"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36632" cy="634082"/>
          </a:xfrm>
        </p:spPr>
        <p:txBody>
          <a:bodyPr>
            <a:normAutofit fontScale="90000"/>
          </a:bodyPr>
          <a:lstStyle/>
          <a:p>
            <a:r>
              <a:rPr lang="en-GB" smtClean="0"/>
              <a:t>Sistemas de archivos en Linux</a:t>
            </a:r>
            <a:endParaRPr lang="en-GB" dirty="0"/>
          </a:p>
        </p:txBody>
      </p:sp>
      <p:sp>
        <p:nvSpPr>
          <p:cNvPr id="3" name="Marcador de número de diapositiva 2"/>
          <p:cNvSpPr>
            <a:spLocks noGrp="1"/>
          </p:cNvSpPr>
          <p:nvPr>
            <p:ph type="sldNum" sz="quarter" idx="12"/>
          </p:nvPr>
        </p:nvSpPr>
        <p:spPr>
          <a:xfrm>
            <a:off x="6660232" y="6381328"/>
            <a:ext cx="2133600" cy="365125"/>
          </a:xfrm>
        </p:spPr>
        <p:txBody>
          <a:bodyPr/>
          <a:lstStyle/>
          <a:p>
            <a:fld id="{132FADFE-3B8F-471C-ABF0-DBC7717ECBBC}" type="slidenum">
              <a:rPr lang="es-ES" smtClean="0"/>
              <a:pPr/>
              <a:t>18</a:t>
            </a:fld>
            <a:endParaRPr lang="es-ES" dirty="0"/>
          </a:p>
        </p:txBody>
      </p:sp>
      <p:sp>
        <p:nvSpPr>
          <p:cNvPr id="6" name="Rectangle 11"/>
          <p:cNvSpPr>
            <a:spLocks noChangeArrowheads="1"/>
          </p:cNvSpPr>
          <p:nvPr/>
        </p:nvSpPr>
        <p:spPr bwMode="auto">
          <a:xfrm>
            <a:off x="251520" y="1196752"/>
            <a:ext cx="8219256"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lgn="just" eaLnBrk="1" hangingPunct="1">
              <a:buNone/>
            </a:pPr>
            <a:r>
              <a:rPr lang="es-ES" altLang="es-ES" sz="2400" b="1" smtClean="0">
                <a:solidFill>
                  <a:srgbClr val="993300"/>
                </a:solidFill>
              </a:rPr>
              <a:t>Orden en que se realiza el montaje:</a:t>
            </a:r>
          </a:p>
          <a:p>
            <a:pPr algn="just" eaLnBrk="1" hangingPunct="1"/>
            <a:r>
              <a:rPr lang="es-ES" altLang="es-ES" sz="2400" smtClean="0">
                <a:solidFill>
                  <a:srgbClr val="993300"/>
                </a:solidFill>
              </a:rPr>
              <a:t>¡No necesariamente coincide con el orden de fstab!</a:t>
            </a:r>
          </a:p>
          <a:p>
            <a:pPr lvl="1" algn="just" eaLnBrk="1" hangingPunct="1"/>
            <a:r>
              <a:rPr lang="es-ES" altLang="es-ES" sz="2000" smtClean="0">
                <a:solidFill>
                  <a:srgbClr val="993300"/>
                </a:solidFill>
              </a:rPr>
              <a:t>Causa: Puede que se intente paralelizar montajes para mayor eficiencia</a:t>
            </a:r>
          </a:p>
          <a:p>
            <a:pPr algn="just" eaLnBrk="1" hangingPunct="1"/>
            <a:r>
              <a:rPr lang="es-ES" altLang="es-ES" sz="2400" smtClean="0">
                <a:solidFill>
                  <a:srgbClr val="993300"/>
                </a:solidFill>
              </a:rPr>
              <a:t>Si tenemos dependencias entre montajes: </a:t>
            </a:r>
          </a:p>
          <a:p>
            <a:pPr lvl="1" algn="just" eaLnBrk="1" hangingPunct="1"/>
            <a:r>
              <a:rPr lang="es-ES" altLang="es-ES" sz="2000" smtClean="0">
                <a:solidFill>
                  <a:srgbClr val="993300"/>
                </a:solidFill>
              </a:rPr>
              <a:t>Opción: </a:t>
            </a:r>
            <a:r>
              <a:rPr lang="es-ES" altLang="es-ES" sz="2000" b="1" smtClean="0">
                <a:solidFill>
                  <a:srgbClr val="993300"/>
                </a:solidFill>
              </a:rPr>
              <a:t>x-systemd.requires_mounts_for=</a:t>
            </a:r>
            <a:r>
              <a:rPr lang="es-ES" altLang="es-ES" sz="2000" b="1" i="1" smtClean="0">
                <a:solidFill>
                  <a:srgbClr val="993300"/>
                </a:solidFill>
              </a:rPr>
              <a:t>directorio</a:t>
            </a:r>
            <a:endParaRPr lang="es-ES" altLang="es-ES" sz="2000" b="1" i="1" smtClean="0">
              <a:solidFill>
                <a:srgbClr val="993300"/>
              </a:solidFill>
            </a:endParaRPr>
          </a:p>
          <a:p>
            <a:pPr lvl="1" algn="just" eaLnBrk="1" hangingPunct="1"/>
            <a:r>
              <a:rPr lang="es-ES" altLang="es-ES" sz="2000" smtClean="0">
                <a:solidFill>
                  <a:srgbClr val="993300"/>
                </a:solidFill>
              </a:rPr>
              <a:t>Indica que la línea actual no se puede montar mientras no esté montado el directorio </a:t>
            </a:r>
            <a:r>
              <a:rPr lang="es-ES" altLang="es-ES" sz="2000" i="1" smtClean="0">
                <a:solidFill>
                  <a:srgbClr val="993300"/>
                </a:solidFill>
              </a:rPr>
              <a:t>directorio</a:t>
            </a:r>
          </a:p>
          <a:p>
            <a:pPr algn="just" eaLnBrk="1" hangingPunct="1"/>
            <a:r>
              <a:rPr lang="es-ES" altLang="es-ES" sz="2400" smtClean="0">
                <a:solidFill>
                  <a:srgbClr val="993300"/>
                </a:solidFill>
              </a:rPr>
              <a:t>Esta opción es un </a:t>
            </a:r>
            <a:r>
              <a:rPr lang="es-ES" altLang="es-ES" sz="2400" i="1" smtClean="0">
                <a:solidFill>
                  <a:srgbClr val="993300"/>
                </a:solidFill>
              </a:rPr>
              <a:t>parche </a:t>
            </a:r>
            <a:r>
              <a:rPr lang="es-ES" altLang="es-ES" sz="2400" smtClean="0">
                <a:solidFill>
                  <a:srgbClr val="993300"/>
                </a:solidFill>
              </a:rPr>
              <a:t>relativamente reciente</a:t>
            </a:r>
          </a:p>
          <a:p>
            <a:pPr lvl="1" algn="just" eaLnBrk="1" hangingPunct="1"/>
            <a:r>
              <a:rPr lang="es-ES" altLang="es-ES" sz="2000" smtClean="0">
                <a:solidFill>
                  <a:srgbClr val="993300"/>
                </a:solidFill>
              </a:rPr>
              <a:t>Si no está disponible:</a:t>
            </a:r>
          </a:p>
          <a:p>
            <a:pPr lvl="2" algn="just" eaLnBrk="1" hangingPunct="1"/>
            <a:r>
              <a:rPr lang="es-ES" altLang="es-ES" sz="1600" smtClean="0">
                <a:solidFill>
                  <a:srgbClr val="993300"/>
                </a:solidFill>
              </a:rPr>
              <a:t>Actualizar núcleo, o...</a:t>
            </a:r>
          </a:p>
          <a:p>
            <a:pPr lvl="2" algn="just" eaLnBrk="1" hangingPunct="1"/>
            <a:r>
              <a:rPr lang="es-ES" altLang="es-ES" sz="1600" smtClean="0">
                <a:solidFill>
                  <a:srgbClr val="993300"/>
                </a:solidFill>
              </a:rPr>
              <a:t>Usar opción </a:t>
            </a:r>
            <a:r>
              <a:rPr lang="es-ES" altLang="es-ES" sz="1600" b="1" smtClean="0">
                <a:solidFill>
                  <a:srgbClr val="993300"/>
                </a:solidFill>
              </a:rPr>
              <a:t>noauto</a:t>
            </a:r>
            <a:r>
              <a:rPr lang="es-ES" altLang="es-ES" sz="1600" smtClean="0">
                <a:solidFill>
                  <a:srgbClr val="993300"/>
                </a:solidFill>
              </a:rPr>
              <a:t>, y montar posteriormente en un script </a:t>
            </a:r>
          </a:p>
          <a:p>
            <a:pPr algn="just" eaLnBrk="1" hangingPunct="1"/>
            <a:endParaRPr lang="es-ES_tradnl" altLang="es-ES" sz="2400" dirty="0">
              <a:solidFill>
                <a:srgbClr val="993300"/>
              </a:solidFill>
            </a:endParaRPr>
          </a:p>
        </p:txBody>
      </p:sp>
      <p:sp>
        <p:nvSpPr>
          <p:cNvPr id="9" name="Rectangle 11"/>
          <p:cNvSpPr>
            <a:spLocks noChangeArrowheads="1"/>
          </p:cNvSpPr>
          <p:nvPr/>
        </p:nvSpPr>
        <p:spPr bwMode="auto">
          <a:xfrm>
            <a:off x="251520" y="4247679"/>
            <a:ext cx="8384358"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algn="just" eaLnBrk="1" hangingPunct="1"/>
            <a:endParaRPr lang="es-ES_tradnl" altLang="es-ES" sz="1600" dirty="0">
              <a:solidFill>
                <a:srgbClr val="993300"/>
              </a:solidFill>
            </a:endParaRPr>
          </a:p>
        </p:txBody>
      </p:sp>
    </p:spTree>
    <p:extLst>
      <p:ext uri="{BB962C8B-B14F-4D97-AF65-F5344CB8AC3E}">
        <p14:creationId xmlns:p14="http://schemas.microsoft.com/office/powerpoint/2010/main" val="222395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372222" y="260648"/>
            <a:ext cx="5400600" cy="1874639"/>
          </a:xfrm>
        </p:spPr>
        <p:txBody>
          <a:bodyPr/>
          <a:lstStyle/>
          <a:p>
            <a:r>
              <a:rPr lang="en-GB" smtClean="0"/>
              <a:t>Laboratorio 2: </a:t>
            </a:r>
            <a:br>
              <a:rPr lang="en-GB" smtClean="0"/>
            </a:br>
            <a:r>
              <a:rPr lang="en-GB" smtClean="0"/>
              <a:t>Sistemas </a:t>
            </a:r>
            <a:r>
              <a:rPr lang="en-GB" dirty="0" smtClean="0"/>
              <a:t>de </a:t>
            </a:r>
            <a:r>
              <a:rPr lang="en-GB" dirty="0" err="1" smtClean="0"/>
              <a:t>Archivos</a:t>
            </a:r>
            <a:endParaRPr lang="en-GB" dirty="0"/>
          </a:p>
        </p:txBody>
      </p:sp>
      <p:sp>
        <p:nvSpPr>
          <p:cNvPr id="4" name="Subtítulo 3"/>
          <p:cNvSpPr>
            <a:spLocks noGrp="1"/>
          </p:cNvSpPr>
          <p:nvPr>
            <p:ph type="subTitle" idx="1"/>
          </p:nvPr>
        </p:nvSpPr>
        <p:spPr>
          <a:xfrm>
            <a:off x="3203848" y="2276872"/>
            <a:ext cx="5760640" cy="1536576"/>
          </a:xfrm>
        </p:spPr>
        <p:txBody>
          <a:bodyPr anchor="t" anchorCtr="0">
            <a:noAutofit/>
          </a:bodyPr>
          <a:lstStyle/>
          <a:p>
            <a:pPr marL="514350" indent="-514350" algn="l">
              <a:buFont typeface="+mj-lt"/>
              <a:buAutoNum type="arabicPeriod"/>
            </a:pPr>
            <a:r>
              <a:rPr lang="es-ES" sz="2400" smtClean="0">
                <a:solidFill>
                  <a:schemeClr val="tx1"/>
                </a:solidFill>
              </a:rPr>
              <a:t>Sistemas de archivos en Linux</a:t>
            </a:r>
          </a:p>
          <a:p>
            <a:pPr marL="514350" indent="-514350" algn="l">
              <a:buFont typeface="+mj-lt"/>
              <a:buAutoNum type="arabicPeriod"/>
            </a:pPr>
            <a:r>
              <a:rPr lang="es-ES" sz="2400" smtClean="0">
                <a:solidFill>
                  <a:schemeClr val="tx1"/>
                </a:solidFill>
              </a:rPr>
              <a:t>Sistemas de archivos en capas</a:t>
            </a:r>
          </a:p>
          <a:p>
            <a:pPr marL="514350" indent="-514350" algn="l">
              <a:buFont typeface="+mj-lt"/>
              <a:buAutoNum type="arabicPeriod"/>
            </a:pPr>
            <a:r>
              <a:rPr lang="es-ES" sz="2400" smtClean="0"/>
              <a:t>NFS</a:t>
            </a:r>
          </a:p>
          <a:p>
            <a:pPr marL="514350" indent="-514350" algn="l">
              <a:buFont typeface="+mj-lt"/>
              <a:buAutoNum type="arabicPeriod"/>
            </a:pPr>
            <a:r>
              <a:rPr lang="es-ES" sz="2400" smtClean="0"/>
              <a:t>Gestión de volúmenes lógicos</a:t>
            </a:r>
            <a:endParaRPr lang="es-ES" sz="2400" dirty="0"/>
          </a:p>
        </p:txBody>
      </p:sp>
    </p:spTree>
    <p:extLst>
      <p:ext uri="{BB962C8B-B14F-4D97-AF65-F5344CB8AC3E}">
        <p14:creationId xmlns:p14="http://schemas.microsoft.com/office/powerpoint/2010/main" val="1889002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372222" y="260648"/>
            <a:ext cx="5400600" cy="1874639"/>
          </a:xfrm>
        </p:spPr>
        <p:txBody>
          <a:bodyPr/>
          <a:lstStyle/>
          <a:p>
            <a:r>
              <a:rPr lang="en-GB" smtClean="0"/>
              <a:t>Laboratorio 2: </a:t>
            </a:r>
            <a:br>
              <a:rPr lang="en-GB" smtClean="0"/>
            </a:br>
            <a:r>
              <a:rPr lang="en-GB" smtClean="0"/>
              <a:t>Sistemas </a:t>
            </a:r>
            <a:r>
              <a:rPr lang="en-GB" dirty="0" smtClean="0"/>
              <a:t>de </a:t>
            </a:r>
            <a:r>
              <a:rPr lang="en-GB" dirty="0" err="1" smtClean="0"/>
              <a:t>Archivos</a:t>
            </a:r>
            <a:endParaRPr lang="en-GB" dirty="0"/>
          </a:p>
        </p:txBody>
      </p:sp>
      <p:sp>
        <p:nvSpPr>
          <p:cNvPr id="4" name="Subtítulo 3"/>
          <p:cNvSpPr>
            <a:spLocks noGrp="1"/>
          </p:cNvSpPr>
          <p:nvPr>
            <p:ph type="subTitle" idx="1"/>
          </p:nvPr>
        </p:nvSpPr>
        <p:spPr>
          <a:xfrm>
            <a:off x="3203848" y="2276872"/>
            <a:ext cx="5760640" cy="1536576"/>
          </a:xfrm>
        </p:spPr>
        <p:txBody>
          <a:bodyPr anchor="t" anchorCtr="0">
            <a:noAutofit/>
          </a:bodyPr>
          <a:lstStyle/>
          <a:p>
            <a:pPr marL="514350" indent="-514350" algn="l">
              <a:buFont typeface="+mj-lt"/>
              <a:buAutoNum type="arabicPeriod"/>
            </a:pPr>
            <a:r>
              <a:rPr lang="es-ES" sz="2400" smtClean="0">
                <a:solidFill>
                  <a:schemeClr val="tx1"/>
                </a:solidFill>
              </a:rPr>
              <a:t>Sistemas de archivos en Linux</a:t>
            </a:r>
          </a:p>
          <a:p>
            <a:pPr marL="514350" indent="-514350" algn="l">
              <a:buFont typeface="+mj-lt"/>
              <a:buAutoNum type="arabicPeriod"/>
            </a:pPr>
            <a:r>
              <a:rPr lang="es-ES" sz="2400" smtClean="0"/>
              <a:t>Sistemas de archivos en capas</a:t>
            </a:r>
          </a:p>
          <a:p>
            <a:pPr marL="514350" indent="-514350" algn="l">
              <a:buFont typeface="+mj-lt"/>
              <a:buAutoNum type="arabicPeriod"/>
            </a:pPr>
            <a:r>
              <a:rPr lang="es-ES" sz="2400" smtClean="0"/>
              <a:t>NFS</a:t>
            </a:r>
          </a:p>
          <a:p>
            <a:pPr marL="514350" indent="-514350" algn="l">
              <a:buFont typeface="+mj-lt"/>
              <a:buAutoNum type="arabicPeriod"/>
            </a:pPr>
            <a:r>
              <a:rPr lang="es-ES" sz="2400" smtClean="0"/>
              <a:t>Gestión de volúmenes lógicos</a:t>
            </a:r>
            <a:endParaRPr lang="es-ES" sz="2400" dirty="0"/>
          </a:p>
        </p:txBody>
      </p:sp>
    </p:spTree>
    <p:extLst>
      <p:ext uri="{BB962C8B-B14F-4D97-AF65-F5344CB8AC3E}">
        <p14:creationId xmlns:p14="http://schemas.microsoft.com/office/powerpoint/2010/main" val="1951268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36632" cy="634082"/>
          </a:xfrm>
        </p:spPr>
        <p:txBody>
          <a:bodyPr>
            <a:normAutofit fontScale="90000"/>
          </a:bodyPr>
          <a:lstStyle/>
          <a:p>
            <a:r>
              <a:rPr lang="en-GB" smtClean="0"/>
              <a:t>Sistemas de archivos en capas</a:t>
            </a:r>
            <a:endParaRPr lang="en-GB" dirty="0"/>
          </a:p>
        </p:txBody>
      </p:sp>
      <p:sp>
        <p:nvSpPr>
          <p:cNvPr id="3" name="Marcador de número de diapositiva 2"/>
          <p:cNvSpPr>
            <a:spLocks noGrp="1"/>
          </p:cNvSpPr>
          <p:nvPr>
            <p:ph type="sldNum" sz="quarter" idx="12"/>
          </p:nvPr>
        </p:nvSpPr>
        <p:spPr>
          <a:xfrm>
            <a:off x="6660232" y="6381328"/>
            <a:ext cx="2133600" cy="365125"/>
          </a:xfrm>
        </p:spPr>
        <p:txBody>
          <a:bodyPr/>
          <a:lstStyle/>
          <a:p>
            <a:fld id="{132FADFE-3B8F-471C-ABF0-DBC7717ECBBC}" type="slidenum">
              <a:rPr lang="es-ES" smtClean="0"/>
              <a:pPr/>
              <a:t>20</a:t>
            </a:fld>
            <a:endParaRPr lang="es-ES" dirty="0"/>
          </a:p>
        </p:txBody>
      </p:sp>
      <p:sp>
        <p:nvSpPr>
          <p:cNvPr id="4" name="Rectangle 11"/>
          <p:cNvSpPr>
            <a:spLocks noChangeArrowheads="1"/>
          </p:cNvSpPr>
          <p:nvPr/>
        </p:nvSpPr>
        <p:spPr bwMode="auto">
          <a:xfrm>
            <a:off x="457200" y="1196752"/>
            <a:ext cx="8219256"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lgn="just" eaLnBrk="1" hangingPunct="1">
              <a:buNone/>
            </a:pPr>
            <a:r>
              <a:rPr lang="es-ES" altLang="es-ES" sz="2400" b="1" i="1" smtClean="0">
                <a:solidFill>
                  <a:srgbClr val="993300"/>
                </a:solidFill>
              </a:rPr>
              <a:t>Layered File Systems</a:t>
            </a:r>
            <a:r>
              <a:rPr lang="es-ES" altLang="es-ES" sz="2400" b="1" smtClean="0">
                <a:solidFill>
                  <a:srgbClr val="993300"/>
                </a:solidFill>
              </a:rPr>
              <a:t>:</a:t>
            </a:r>
          </a:p>
          <a:p>
            <a:pPr algn="just" eaLnBrk="1" hangingPunct="1"/>
            <a:r>
              <a:rPr lang="es-ES" altLang="es-ES" sz="2400" smtClean="0">
                <a:solidFill>
                  <a:srgbClr val="993300"/>
                </a:solidFill>
              </a:rPr>
              <a:t>Permiten el montaje de múltiples sistemas de archivos en un mismo punto de montaje</a:t>
            </a:r>
          </a:p>
          <a:p>
            <a:pPr algn="just" eaLnBrk="1" hangingPunct="1"/>
            <a:r>
              <a:rPr lang="es-ES" altLang="es-ES" sz="2400" smtClean="0">
                <a:solidFill>
                  <a:srgbClr val="993300"/>
                </a:solidFill>
              </a:rPr>
              <a:t>¡Los sistemas de archivos montados </a:t>
            </a:r>
            <a:r>
              <a:rPr lang="es-ES" altLang="es-ES" sz="2400" b="1" smtClean="0">
                <a:solidFill>
                  <a:srgbClr val="993300"/>
                </a:solidFill>
              </a:rPr>
              <a:t>se superponen</a:t>
            </a:r>
            <a:r>
              <a:rPr lang="es-ES" altLang="es-ES" sz="2400" smtClean="0">
                <a:solidFill>
                  <a:srgbClr val="993300"/>
                </a:solidFill>
              </a:rPr>
              <a:t>!</a:t>
            </a:r>
            <a:endParaRPr lang="es-ES_tradnl" altLang="es-ES" sz="2000" dirty="0">
              <a:solidFill>
                <a:srgbClr val="993300"/>
              </a:solidFill>
            </a:endParaRPr>
          </a:p>
        </p:txBody>
      </p:sp>
      <p:grpSp>
        <p:nvGrpSpPr>
          <p:cNvPr id="50" name="Grupo 49"/>
          <p:cNvGrpSpPr/>
          <p:nvPr/>
        </p:nvGrpSpPr>
        <p:grpSpPr>
          <a:xfrm>
            <a:off x="5508104" y="3189358"/>
            <a:ext cx="2488133" cy="927648"/>
            <a:chOff x="6075164" y="3565583"/>
            <a:chExt cx="2488133" cy="927648"/>
          </a:xfrm>
        </p:grpSpPr>
        <p:sp>
          <p:nvSpPr>
            <p:cNvPr id="35" name="Rectángulo 34"/>
            <p:cNvSpPr/>
            <p:nvPr/>
          </p:nvSpPr>
          <p:spPr>
            <a:xfrm>
              <a:off x="6075164" y="4185454"/>
              <a:ext cx="292177"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a:t>
              </a:r>
              <a:endParaRPr lang="es-ES">
                <a:solidFill>
                  <a:schemeClr val="tx1"/>
                </a:solidFill>
              </a:endParaRPr>
            </a:p>
          </p:txBody>
        </p:sp>
        <p:sp>
          <p:nvSpPr>
            <p:cNvPr id="36" name="Rectángulo 35"/>
            <p:cNvSpPr/>
            <p:nvPr/>
          </p:nvSpPr>
          <p:spPr>
            <a:xfrm>
              <a:off x="6665712" y="3572952"/>
              <a:ext cx="792698"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galeria/</a:t>
              </a:r>
              <a:endParaRPr lang="es-ES">
                <a:solidFill>
                  <a:schemeClr val="tx1"/>
                </a:solidFill>
              </a:endParaRPr>
            </a:p>
          </p:txBody>
        </p:sp>
        <p:sp>
          <p:nvSpPr>
            <p:cNvPr id="37" name="Rectángulo 36"/>
            <p:cNvSpPr/>
            <p:nvPr/>
          </p:nvSpPr>
          <p:spPr>
            <a:xfrm>
              <a:off x="6643534" y="4185453"/>
              <a:ext cx="814875"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backup/</a:t>
              </a:r>
              <a:endParaRPr lang="es-ES">
                <a:solidFill>
                  <a:schemeClr val="tx1"/>
                </a:solidFill>
              </a:endParaRPr>
            </a:p>
          </p:txBody>
        </p:sp>
        <p:sp>
          <p:nvSpPr>
            <p:cNvPr id="40" name="Rectángulo 39"/>
            <p:cNvSpPr/>
            <p:nvPr/>
          </p:nvSpPr>
          <p:spPr>
            <a:xfrm>
              <a:off x="7813666" y="3565583"/>
              <a:ext cx="749631"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fotos/</a:t>
              </a:r>
              <a:endParaRPr lang="es-ES">
                <a:solidFill>
                  <a:schemeClr val="tx1"/>
                </a:solidFill>
              </a:endParaRPr>
            </a:p>
          </p:txBody>
        </p:sp>
        <p:sp>
          <p:nvSpPr>
            <p:cNvPr id="41" name="Rectángulo 40"/>
            <p:cNvSpPr/>
            <p:nvPr/>
          </p:nvSpPr>
          <p:spPr>
            <a:xfrm>
              <a:off x="7813666" y="4076582"/>
              <a:ext cx="749631"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videos/</a:t>
              </a:r>
              <a:endParaRPr lang="es-ES">
                <a:solidFill>
                  <a:schemeClr val="tx1"/>
                </a:solidFill>
              </a:endParaRPr>
            </a:p>
          </p:txBody>
        </p:sp>
        <p:cxnSp>
          <p:nvCxnSpPr>
            <p:cNvPr id="42" name="Conector recto 41"/>
            <p:cNvCxnSpPr>
              <a:stCxn id="35" idx="3"/>
              <a:endCxn id="37" idx="1"/>
            </p:cNvCxnSpPr>
            <p:nvPr/>
          </p:nvCxnSpPr>
          <p:spPr>
            <a:xfrm flipV="1">
              <a:off x="6367341" y="4339342"/>
              <a:ext cx="276193"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ector angular 42"/>
            <p:cNvCxnSpPr/>
            <p:nvPr/>
          </p:nvCxnSpPr>
          <p:spPr>
            <a:xfrm rot="5400000" flipH="1" flipV="1">
              <a:off x="6308473" y="3989222"/>
              <a:ext cx="553005" cy="147236"/>
            </a:xfrm>
            <a:prstGeom prst="bentConnector3">
              <a:avLst>
                <a:gd name="adj1" fmla="val 10139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a:stCxn id="36" idx="3"/>
              <a:endCxn id="40" idx="1"/>
            </p:cNvCxnSpPr>
            <p:nvPr/>
          </p:nvCxnSpPr>
          <p:spPr>
            <a:xfrm flipV="1">
              <a:off x="7458410" y="3719472"/>
              <a:ext cx="355256" cy="73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Conector angular 46"/>
            <p:cNvCxnSpPr>
              <a:endCxn id="41" idx="1"/>
            </p:cNvCxnSpPr>
            <p:nvPr/>
          </p:nvCxnSpPr>
          <p:spPr>
            <a:xfrm rot="16200000" flipH="1">
              <a:off x="7428244" y="3845049"/>
              <a:ext cx="512362" cy="258482"/>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 name="Grupo 65"/>
          <p:cNvGrpSpPr/>
          <p:nvPr/>
        </p:nvGrpSpPr>
        <p:grpSpPr>
          <a:xfrm>
            <a:off x="5508104" y="5149423"/>
            <a:ext cx="2664296" cy="1264768"/>
            <a:chOff x="4932040" y="5365040"/>
            <a:chExt cx="2664296" cy="1264768"/>
          </a:xfrm>
        </p:grpSpPr>
        <p:sp>
          <p:nvSpPr>
            <p:cNvPr id="53" name="Rectángulo 52"/>
            <p:cNvSpPr/>
            <p:nvPr/>
          </p:nvSpPr>
          <p:spPr>
            <a:xfrm>
              <a:off x="4932040" y="5365040"/>
              <a:ext cx="292177"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a:t>
              </a:r>
              <a:endParaRPr lang="es-ES">
                <a:solidFill>
                  <a:schemeClr val="tx1"/>
                </a:solidFill>
              </a:endParaRPr>
            </a:p>
          </p:txBody>
        </p:sp>
        <p:sp>
          <p:nvSpPr>
            <p:cNvPr id="54" name="Rectángulo 53"/>
            <p:cNvSpPr/>
            <p:nvPr/>
          </p:nvSpPr>
          <p:spPr>
            <a:xfrm>
              <a:off x="5485955" y="5818401"/>
              <a:ext cx="889472"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software/</a:t>
              </a:r>
              <a:endParaRPr lang="es-ES">
                <a:solidFill>
                  <a:schemeClr val="tx1"/>
                </a:solidFill>
              </a:endParaRPr>
            </a:p>
          </p:txBody>
        </p:sp>
        <p:sp>
          <p:nvSpPr>
            <p:cNvPr id="56" name="Rectángulo 55"/>
            <p:cNvSpPr/>
            <p:nvPr/>
          </p:nvSpPr>
          <p:spPr>
            <a:xfrm>
              <a:off x="6752519" y="5811032"/>
              <a:ext cx="843817"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s-ES" sz="1400" smtClean="0">
                  <a:solidFill>
                    <a:schemeClr val="tx1"/>
                  </a:solidFill>
                </a:rPr>
                <a:t>vstudio/</a:t>
              </a:r>
              <a:endParaRPr lang="es-ES">
                <a:solidFill>
                  <a:schemeClr val="tx1"/>
                </a:solidFill>
              </a:endParaRPr>
            </a:p>
          </p:txBody>
        </p:sp>
        <p:sp>
          <p:nvSpPr>
            <p:cNvPr id="57" name="Rectángulo 56"/>
            <p:cNvSpPr/>
            <p:nvPr/>
          </p:nvSpPr>
          <p:spPr>
            <a:xfrm>
              <a:off x="6752520" y="6322031"/>
              <a:ext cx="843816"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s-ES" sz="1400" smtClean="0">
                  <a:solidFill>
                    <a:schemeClr val="tx1"/>
                  </a:solidFill>
                </a:rPr>
                <a:t>python/</a:t>
              </a:r>
              <a:endParaRPr lang="es-ES">
                <a:solidFill>
                  <a:schemeClr val="tx1"/>
                </a:solidFill>
              </a:endParaRPr>
            </a:p>
          </p:txBody>
        </p:sp>
        <p:cxnSp>
          <p:nvCxnSpPr>
            <p:cNvPr id="59" name="Conector angular 58"/>
            <p:cNvCxnSpPr>
              <a:stCxn id="53" idx="3"/>
              <a:endCxn id="54" idx="1"/>
            </p:cNvCxnSpPr>
            <p:nvPr/>
          </p:nvCxnSpPr>
          <p:spPr>
            <a:xfrm>
              <a:off x="5224217" y="5518929"/>
              <a:ext cx="261738" cy="453361"/>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Conector recto 59"/>
            <p:cNvCxnSpPr>
              <a:stCxn id="54" idx="3"/>
              <a:endCxn id="56" idx="1"/>
            </p:cNvCxnSpPr>
            <p:nvPr/>
          </p:nvCxnSpPr>
          <p:spPr>
            <a:xfrm flipV="1">
              <a:off x="6375427" y="5964921"/>
              <a:ext cx="377092" cy="73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Conector angular 60"/>
            <p:cNvCxnSpPr>
              <a:endCxn id="57" idx="1"/>
            </p:cNvCxnSpPr>
            <p:nvPr/>
          </p:nvCxnSpPr>
          <p:spPr>
            <a:xfrm rot="16200000" flipH="1">
              <a:off x="6367097" y="6090497"/>
              <a:ext cx="512362" cy="258484"/>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Grupo 66"/>
          <p:cNvGrpSpPr/>
          <p:nvPr/>
        </p:nvGrpSpPr>
        <p:grpSpPr>
          <a:xfrm>
            <a:off x="1156258" y="3126917"/>
            <a:ext cx="2730775" cy="2573136"/>
            <a:chOff x="414203" y="3237896"/>
            <a:chExt cx="2730775" cy="2573136"/>
          </a:xfrm>
        </p:grpSpPr>
        <p:sp>
          <p:nvSpPr>
            <p:cNvPr id="8" name="Rectángulo 7"/>
            <p:cNvSpPr/>
            <p:nvPr/>
          </p:nvSpPr>
          <p:spPr>
            <a:xfrm>
              <a:off x="414203" y="3850398"/>
              <a:ext cx="292177"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a:t>
              </a:r>
              <a:endParaRPr lang="es-ES">
                <a:solidFill>
                  <a:schemeClr val="tx1"/>
                </a:solidFill>
              </a:endParaRPr>
            </a:p>
          </p:txBody>
        </p:sp>
        <p:sp>
          <p:nvSpPr>
            <p:cNvPr id="10" name="Rectángulo 9"/>
            <p:cNvSpPr/>
            <p:nvPr/>
          </p:nvSpPr>
          <p:spPr>
            <a:xfrm>
              <a:off x="982574" y="3850397"/>
              <a:ext cx="695914"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home/</a:t>
              </a:r>
              <a:endParaRPr lang="es-ES">
                <a:solidFill>
                  <a:schemeClr val="tx1"/>
                </a:solidFill>
              </a:endParaRPr>
            </a:p>
          </p:txBody>
        </p:sp>
        <p:sp>
          <p:nvSpPr>
            <p:cNvPr id="11" name="Rectángulo 10"/>
            <p:cNvSpPr/>
            <p:nvPr/>
          </p:nvSpPr>
          <p:spPr>
            <a:xfrm>
              <a:off x="997631" y="4487509"/>
              <a:ext cx="500837"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usr/</a:t>
              </a:r>
              <a:endParaRPr lang="es-ES">
                <a:solidFill>
                  <a:schemeClr val="tx1"/>
                </a:solidFill>
              </a:endParaRPr>
            </a:p>
          </p:txBody>
        </p:sp>
        <p:sp>
          <p:nvSpPr>
            <p:cNvPr id="12" name="Rectángulo 11"/>
            <p:cNvSpPr/>
            <p:nvPr/>
          </p:nvSpPr>
          <p:spPr>
            <a:xfrm>
              <a:off x="997631" y="5503255"/>
              <a:ext cx="680857"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s-ES" sz="1400" smtClean="0">
                  <a:solidFill>
                    <a:schemeClr val="tx1"/>
                  </a:solidFill>
                </a:rPr>
                <a:t>mnt/</a:t>
              </a:r>
              <a:endParaRPr lang="es-ES">
                <a:solidFill>
                  <a:schemeClr val="tx1"/>
                </a:solidFill>
              </a:endParaRPr>
            </a:p>
          </p:txBody>
        </p:sp>
        <p:sp>
          <p:nvSpPr>
            <p:cNvPr id="13" name="Rectángulo 12"/>
            <p:cNvSpPr/>
            <p:nvPr/>
          </p:nvSpPr>
          <p:spPr>
            <a:xfrm>
              <a:off x="2188997" y="3851759"/>
              <a:ext cx="749631"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jperez/</a:t>
              </a:r>
              <a:endParaRPr lang="es-ES">
                <a:solidFill>
                  <a:schemeClr val="tx1"/>
                </a:solidFill>
              </a:endParaRPr>
            </a:p>
          </p:txBody>
        </p:sp>
        <p:sp>
          <p:nvSpPr>
            <p:cNvPr id="14" name="Rectángulo 13"/>
            <p:cNvSpPr/>
            <p:nvPr/>
          </p:nvSpPr>
          <p:spPr>
            <a:xfrm>
              <a:off x="2179323" y="4282476"/>
              <a:ext cx="965655"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joanpeca/</a:t>
              </a:r>
              <a:endParaRPr lang="es-ES">
                <a:solidFill>
                  <a:schemeClr val="tx1"/>
                </a:solidFill>
              </a:endParaRPr>
            </a:p>
          </p:txBody>
        </p:sp>
        <p:cxnSp>
          <p:nvCxnSpPr>
            <p:cNvPr id="16" name="Conector recto 15"/>
            <p:cNvCxnSpPr>
              <a:stCxn id="8" idx="3"/>
              <a:endCxn id="10" idx="1"/>
            </p:cNvCxnSpPr>
            <p:nvPr/>
          </p:nvCxnSpPr>
          <p:spPr>
            <a:xfrm flipV="1">
              <a:off x="706380" y="4004286"/>
              <a:ext cx="27619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ector angular 17"/>
            <p:cNvCxnSpPr/>
            <p:nvPr/>
          </p:nvCxnSpPr>
          <p:spPr>
            <a:xfrm rot="5400000" flipH="1" flipV="1">
              <a:off x="647512" y="3654166"/>
              <a:ext cx="553005" cy="147236"/>
            </a:xfrm>
            <a:prstGeom prst="bentConnector3">
              <a:avLst>
                <a:gd name="adj1" fmla="val 10139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ector angular 20"/>
            <p:cNvCxnSpPr>
              <a:endCxn id="11" idx="1"/>
            </p:cNvCxnSpPr>
            <p:nvPr/>
          </p:nvCxnSpPr>
          <p:spPr>
            <a:xfrm rot="16200000" flipH="1">
              <a:off x="605457" y="4249224"/>
              <a:ext cx="637112" cy="14723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ector angular 22"/>
            <p:cNvCxnSpPr>
              <a:stCxn id="8" idx="3"/>
              <a:endCxn id="12" idx="1"/>
            </p:cNvCxnSpPr>
            <p:nvPr/>
          </p:nvCxnSpPr>
          <p:spPr>
            <a:xfrm>
              <a:off x="706380" y="4004287"/>
              <a:ext cx="291251" cy="1652857"/>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a:stCxn id="10" idx="3"/>
              <a:endCxn id="13" idx="1"/>
            </p:cNvCxnSpPr>
            <p:nvPr/>
          </p:nvCxnSpPr>
          <p:spPr>
            <a:xfrm>
              <a:off x="1678488" y="4004286"/>
              <a:ext cx="510509" cy="1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ector angular 28"/>
            <p:cNvCxnSpPr>
              <a:endCxn id="14" idx="1"/>
            </p:cNvCxnSpPr>
            <p:nvPr/>
          </p:nvCxnSpPr>
          <p:spPr>
            <a:xfrm rot="16200000" flipH="1">
              <a:off x="1835654" y="4092696"/>
              <a:ext cx="432078" cy="25525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ángulo 8"/>
            <p:cNvSpPr/>
            <p:nvPr/>
          </p:nvSpPr>
          <p:spPr>
            <a:xfrm>
              <a:off x="1004751" y="3237896"/>
              <a:ext cx="889472"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s-ES" sz="1400" smtClean="0">
                  <a:solidFill>
                    <a:schemeClr val="tx1"/>
                  </a:solidFill>
                </a:rPr>
                <a:t>nfs-srv/</a:t>
              </a:r>
              <a:endParaRPr lang="es-ES">
                <a:solidFill>
                  <a:schemeClr val="tx1"/>
                </a:solidFill>
              </a:endParaRPr>
            </a:p>
          </p:txBody>
        </p:sp>
      </p:grpSp>
    </p:spTree>
    <p:extLst>
      <p:ext uri="{BB962C8B-B14F-4D97-AF65-F5344CB8AC3E}">
        <p14:creationId xmlns:p14="http://schemas.microsoft.com/office/powerpoint/2010/main" val="119246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500"/>
                                        <p:tgtEl>
                                          <p:spTgt spid="6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4.72222E-6 -3.7037E-6 L -0.3724 0.23079 " pathEditMode="relative" rAng="0" ptsTypes="AA">
                                      <p:cBhvr>
                                        <p:cTn id="19" dur="2000" fill="hold"/>
                                        <p:tgtEl>
                                          <p:spTgt spid="50"/>
                                        </p:tgtEl>
                                        <p:attrNameLst>
                                          <p:attrName>ppt_x</p:attrName>
                                          <p:attrName>ppt_y</p:attrName>
                                        </p:attrNameLst>
                                      </p:cBhvr>
                                      <p:rCtr x="-18524" y="11736"/>
                                    </p:animMotion>
                                  </p:childTnLst>
                                </p:cTn>
                              </p:par>
                            </p:childTnLst>
                          </p:cTn>
                        </p:par>
                        <p:par>
                          <p:cTn id="20" fill="hold">
                            <p:stCondLst>
                              <p:cond delay="2000"/>
                            </p:stCondLst>
                            <p:childTnLst>
                              <p:par>
                                <p:cTn id="21" presetID="37" presetClass="path" presetSubtype="0" accel="50000" decel="50000" fill="hold" nodeType="afterEffect">
                                  <p:stCondLst>
                                    <p:cond delay="0"/>
                                  </p:stCondLst>
                                  <p:childTnLst>
                                    <p:animMotion origin="layout" path="M -2.77778E-7 0.03634 L -0.10035 0.09444 C -0.12135 0.10833 -0.15278 0.11597 -0.18559 0.11597 C -0.22309 0.11597 -0.25295 0.10833 -0.27396 0.09444 L -0.37413 0.03634 " pathEditMode="relative" rAng="0" ptsTypes="AAAAA">
                                      <p:cBhvr>
                                        <p:cTn id="22" dur="2000" fill="hold"/>
                                        <p:tgtEl>
                                          <p:spTgt spid="66"/>
                                        </p:tgtEl>
                                        <p:attrNameLst>
                                          <p:attrName>ppt_x</p:attrName>
                                          <p:attrName>ppt_y</p:attrName>
                                        </p:attrNameLst>
                                      </p:cBhvr>
                                      <p:rCtr x="-18715" y="3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36632" cy="634082"/>
          </a:xfrm>
        </p:spPr>
        <p:txBody>
          <a:bodyPr>
            <a:normAutofit fontScale="90000"/>
          </a:bodyPr>
          <a:lstStyle/>
          <a:p>
            <a:r>
              <a:rPr lang="en-GB" smtClean="0"/>
              <a:t>Sistemas de archivos en capas</a:t>
            </a:r>
            <a:endParaRPr lang="en-GB" dirty="0"/>
          </a:p>
        </p:txBody>
      </p:sp>
      <p:sp>
        <p:nvSpPr>
          <p:cNvPr id="3" name="Marcador de número de diapositiva 2"/>
          <p:cNvSpPr>
            <a:spLocks noGrp="1"/>
          </p:cNvSpPr>
          <p:nvPr>
            <p:ph type="sldNum" sz="quarter" idx="12"/>
          </p:nvPr>
        </p:nvSpPr>
        <p:spPr>
          <a:xfrm>
            <a:off x="6660232" y="6381328"/>
            <a:ext cx="2133600" cy="365125"/>
          </a:xfrm>
        </p:spPr>
        <p:txBody>
          <a:bodyPr/>
          <a:lstStyle/>
          <a:p>
            <a:fld id="{132FADFE-3B8F-471C-ABF0-DBC7717ECBBC}" type="slidenum">
              <a:rPr lang="es-ES" smtClean="0"/>
              <a:pPr/>
              <a:t>21</a:t>
            </a:fld>
            <a:endParaRPr lang="es-ES" dirty="0"/>
          </a:p>
        </p:txBody>
      </p:sp>
      <p:sp>
        <p:nvSpPr>
          <p:cNvPr id="4" name="Rectangle 11"/>
          <p:cNvSpPr>
            <a:spLocks noChangeArrowheads="1"/>
          </p:cNvSpPr>
          <p:nvPr/>
        </p:nvSpPr>
        <p:spPr bwMode="auto">
          <a:xfrm>
            <a:off x="457200" y="1196752"/>
            <a:ext cx="8219256"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algn="just" eaLnBrk="1" hangingPunct="1"/>
            <a:r>
              <a:rPr lang="es-ES" altLang="es-ES" sz="2400" smtClean="0">
                <a:solidFill>
                  <a:srgbClr val="993300"/>
                </a:solidFill>
              </a:rPr>
              <a:t>Aplicación:</a:t>
            </a:r>
          </a:p>
          <a:p>
            <a:pPr lvl="1" algn="just" eaLnBrk="1" hangingPunct="1"/>
            <a:r>
              <a:rPr lang="es-ES" altLang="es-ES" sz="2000" smtClean="0">
                <a:solidFill>
                  <a:srgbClr val="993300"/>
                </a:solidFill>
              </a:rPr>
              <a:t>Escritura en sistemas de archivos de solo lectura</a:t>
            </a:r>
          </a:p>
          <a:p>
            <a:pPr lvl="1" algn="just" eaLnBrk="1" hangingPunct="1"/>
            <a:r>
              <a:rPr lang="es-ES" altLang="es-ES" sz="2000" smtClean="0">
                <a:solidFill>
                  <a:srgbClr val="993300"/>
                </a:solidFill>
              </a:rPr>
              <a:t>Extensión de sistemas de archivos llenos (no recomendado)</a:t>
            </a:r>
          </a:p>
          <a:p>
            <a:pPr lvl="1" algn="just" eaLnBrk="1" hangingPunct="1"/>
            <a:r>
              <a:rPr lang="es-ES" altLang="es-ES" sz="2000" smtClean="0">
                <a:solidFill>
                  <a:srgbClr val="993300"/>
                </a:solidFill>
              </a:rPr>
              <a:t>Creación automatizada de </a:t>
            </a:r>
            <a:r>
              <a:rPr lang="es-ES" altLang="es-ES" sz="2000" i="1" smtClean="0">
                <a:solidFill>
                  <a:srgbClr val="993300"/>
                </a:solidFill>
              </a:rPr>
              <a:t>imágenes</a:t>
            </a:r>
            <a:r>
              <a:rPr lang="es-ES" altLang="es-ES" sz="2000" smtClean="0">
                <a:solidFill>
                  <a:srgbClr val="993300"/>
                </a:solidFill>
              </a:rPr>
              <a:t> para contenedores</a:t>
            </a:r>
          </a:p>
          <a:p>
            <a:pPr lvl="1" algn="just" eaLnBrk="1" hangingPunct="1"/>
            <a:r>
              <a:rPr lang="es-ES" altLang="es-ES" sz="2000" smtClean="0">
                <a:solidFill>
                  <a:srgbClr val="993300"/>
                </a:solidFill>
              </a:rPr>
              <a:t>...</a:t>
            </a:r>
          </a:p>
          <a:p>
            <a:pPr algn="just" eaLnBrk="1" hangingPunct="1"/>
            <a:r>
              <a:rPr lang="es-ES" altLang="es-ES" sz="2400" smtClean="0">
                <a:solidFill>
                  <a:srgbClr val="993300"/>
                </a:solidFill>
              </a:rPr>
              <a:t>Se pueden combinar...</a:t>
            </a:r>
          </a:p>
          <a:p>
            <a:pPr lvl="1" algn="just" eaLnBrk="1" hangingPunct="1"/>
            <a:r>
              <a:rPr lang="es-ES" altLang="es-ES" sz="2000" smtClean="0">
                <a:solidFill>
                  <a:srgbClr val="993300"/>
                </a:solidFill>
              </a:rPr>
              <a:t>Sistemas de solo lectura y sistemas de lectura y escritura</a:t>
            </a:r>
          </a:p>
          <a:p>
            <a:pPr lvl="1" algn="just" eaLnBrk="1" hangingPunct="1"/>
            <a:r>
              <a:rPr lang="es-ES" altLang="es-ES" sz="2000" smtClean="0">
                <a:solidFill>
                  <a:srgbClr val="993300"/>
                </a:solidFill>
              </a:rPr>
              <a:t>Diferentes sistemas de archivos (ext2, ext3, ext4, ReiserFS...)</a:t>
            </a:r>
          </a:p>
          <a:p>
            <a:pPr algn="just" eaLnBrk="1" hangingPunct="1"/>
            <a:r>
              <a:rPr lang="es-ES" altLang="es-ES" sz="2400" smtClean="0">
                <a:solidFill>
                  <a:srgbClr val="993300"/>
                </a:solidFill>
              </a:rPr>
              <a:t>Sistemas de Archivos en capas más importantes:</a:t>
            </a:r>
          </a:p>
          <a:p>
            <a:pPr lvl="1" algn="just" eaLnBrk="1" hangingPunct="1"/>
            <a:r>
              <a:rPr lang="es-ES" altLang="es-ES" sz="2000" smtClean="0">
                <a:solidFill>
                  <a:srgbClr val="993300"/>
                </a:solidFill>
              </a:rPr>
              <a:t>UnionFS</a:t>
            </a:r>
          </a:p>
          <a:p>
            <a:pPr lvl="1" algn="just" eaLnBrk="1" hangingPunct="1"/>
            <a:r>
              <a:rPr lang="es-ES" altLang="es-ES" sz="2000" smtClean="0">
                <a:solidFill>
                  <a:srgbClr val="993300"/>
                </a:solidFill>
              </a:rPr>
              <a:t>aufs</a:t>
            </a:r>
          </a:p>
          <a:p>
            <a:pPr lvl="1" algn="just" eaLnBrk="1" hangingPunct="1"/>
            <a:r>
              <a:rPr lang="es-ES_tradnl" altLang="es-ES" sz="2000" smtClean="0">
                <a:solidFill>
                  <a:srgbClr val="993300"/>
                </a:solidFill>
              </a:rPr>
              <a:t>OverlayFS</a:t>
            </a:r>
          </a:p>
          <a:p>
            <a:pPr lvl="2" algn="just" eaLnBrk="1" hangingPunct="1"/>
            <a:r>
              <a:rPr lang="es-ES_tradnl" altLang="es-ES" sz="1600" smtClean="0">
                <a:solidFill>
                  <a:srgbClr val="993300"/>
                </a:solidFill>
              </a:rPr>
              <a:t>Incluido oficialmente en núcleo de Linux desde versión 3.18</a:t>
            </a:r>
          </a:p>
          <a:p>
            <a:pPr lvl="2" algn="just" eaLnBrk="1" hangingPunct="1"/>
            <a:r>
              <a:rPr lang="es-ES_tradnl" altLang="es-ES" sz="1600" smtClean="0">
                <a:solidFill>
                  <a:srgbClr val="993300"/>
                </a:solidFill>
              </a:rPr>
              <a:t>Basado en UnionFS</a:t>
            </a:r>
            <a:endParaRPr lang="es-ES_tradnl" altLang="es-ES" sz="1600" dirty="0">
              <a:solidFill>
                <a:srgbClr val="993300"/>
              </a:solidFill>
            </a:endParaRPr>
          </a:p>
        </p:txBody>
      </p:sp>
    </p:spTree>
    <p:extLst>
      <p:ext uri="{BB962C8B-B14F-4D97-AF65-F5344CB8AC3E}">
        <p14:creationId xmlns:p14="http://schemas.microsoft.com/office/powerpoint/2010/main" val="36385452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mtClean="0"/>
              <a:t>Sistemas de archivos en capas</a:t>
            </a:r>
            <a:endParaRPr lang="es-ES"/>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22</a:t>
            </a:fld>
            <a:endParaRPr lang="es-ES" dirty="0"/>
          </a:p>
        </p:txBody>
      </p:sp>
      <p:sp>
        <p:nvSpPr>
          <p:cNvPr id="5" name="Rectangle 11"/>
          <p:cNvSpPr>
            <a:spLocks noChangeArrowheads="1"/>
          </p:cNvSpPr>
          <p:nvPr/>
        </p:nvSpPr>
        <p:spPr bwMode="auto">
          <a:xfrm>
            <a:off x="457200" y="1196752"/>
            <a:ext cx="8219256"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lgn="just" eaLnBrk="1" hangingPunct="1">
              <a:buNone/>
            </a:pPr>
            <a:r>
              <a:rPr lang="es-ES" altLang="es-ES" sz="2400" b="1" smtClean="0">
                <a:solidFill>
                  <a:srgbClr val="993300"/>
                </a:solidFill>
              </a:rPr>
              <a:t>OverlayFS:</a:t>
            </a:r>
          </a:p>
          <a:p>
            <a:pPr algn="just" eaLnBrk="1" hangingPunct="1"/>
            <a:r>
              <a:rPr lang="es-ES" altLang="es-ES" sz="2400" smtClean="0">
                <a:solidFill>
                  <a:srgbClr val="993300"/>
                </a:solidFill>
              </a:rPr>
              <a:t>Los sistemas de archivos se montan...</a:t>
            </a:r>
          </a:p>
          <a:p>
            <a:pPr lvl="1" algn="just" eaLnBrk="1" hangingPunct="1"/>
            <a:r>
              <a:rPr lang="es-ES" altLang="es-ES" sz="2000" smtClean="0">
                <a:solidFill>
                  <a:srgbClr val="993300"/>
                </a:solidFill>
              </a:rPr>
              <a:t>Métodos habituales: comando mount, archivo /etc/fstab</a:t>
            </a:r>
          </a:p>
          <a:p>
            <a:pPr lvl="1" algn="just" eaLnBrk="1" hangingPunct="1"/>
            <a:r>
              <a:rPr lang="es-ES" altLang="es-ES" sz="2000" smtClean="0">
                <a:solidFill>
                  <a:srgbClr val="993300"/>
                </a:solidFill>
              </a:rPr>
              <a:t>Ha de especificarse pseudo-sistema de archivos </a:t>
            </a:r>
            <a:r>
              <a:rPr lang="es-ES" altLang="es-ES" sz="2000" b="1" smtClean="0">
                <a:solidFill>
                  <a:srgbClr val="993300"/>
                </a:solidFill>
              </a:rPr>
              <a:t>overlay</a:t>
            </a:r>
          </a:p>
          <a:p>
            <a:pPr algn="just" eaLnBrk="1" hangingPunct="1"/>
            <a:r>
              <a:rPr lang="es-ES" altLang="es-ES" sz="2400" smtClean="0">
                <a:solidFill>
                  <a:srgbClr val="993300"/>
                </a:solidFill>
              </a:rPr>
              <a:t>Principios:</a:t>
            </a:r>
          </a:p>
          <a:p>
            <a:pPr lvl="1" algn="just" eaLnBrk="1" hangingPunct="1"/>
            <a:r>
              <a:rPr lang="es-ES" altLang="es-ES" sz="2000" smtClean="0">
                <a:solidFill>
                  <a:srgbClr val="993300"/>
                </a:solidFill>
              </a:rPr>
              <a:t>Sobre un directorio se monta una capa “</a:t>
            </a:r>
            <a:r>
              <a:rPr lang="es-ES" altLang="es-ES" sz="2000" i="1" smtClean="0">
                <a:solidFill>
                  <a:srgbClr val="993300"/>
                </a:solidFill>
              </a:rPr>
              <a:t>superior</a:t>
            </a:r>
            <a:r>
              <a:rPr lang="es-ES" altLang="es-ES" sz="2000" smtClean="0">
                <a:solidFill>
                  <a:srgbClr val="993300"/>
                </a:solidFill>
              </a:rPr>
              <a:t>” (upper) sobre una capa “</a:t>
            </a:r>
            <a:r>
              <a:rPr lang="es-ES" altLang="es-ES" sz="2000" i="1" smtClean="0">
                <a:solidFill>
                  <a:srgbClr val="993300"/>
                </a:solidFill>
              </a:rPr>
              <a:t>inferior</a:t>
            </a:r>
            <a:r>
              <a:rPr lang="es-ES" altLang="es-ES" sz="2000" smtClean="0">
                <a:solidFill>
                  <a:srgbClr val="993300"/>
                </a:solidFill>
              </a:rPr>
              <a:t>” (lower)</a:t>
            </a:r>
          </a:p>
          <a:p>
            <a:pPr lvl="1" algn="just" eaLnBrk="1" hangingPunct="1"/>
            <a:r>
              <a:rPr lang="es-ES" altLang="es-ES" sz="2000" smtClean="0">
                <a:solidFill>
                  <a:srgbClr val="993300"/>
                </a:solidFill>
              </a:rPr>
              <a:t>Sistema de archivos </a:t>
            </a:r>
            <a:r>
              <a:rPr lang="es-ES" altLang="es-ES" sz="2000" i="1" smtClean="0">
                <a:solidFill>
                  <a:srgbClr val="993300"/>
                </a:solidFill>
              </a:rPr>
              <a:t>superior</a:t>
            </a:r>
            <a:r>
              <a:rPr lang="es-ES" altLang="es-ES" sz="2000" smtClean="0">
                <a:solidFill>
                  <a:srgbClr val="993300"/>
                </a:solidFill>
              </a:rPr>
              <a:t>: suele permitir escritura</a:t>
            </a:r>
          </a:p>
          <a:p>
            <a:pPr lvl="1" algn="just" eaLnBrk="1" hangingPunct="1"/>
            <a:r>
              <a:rPr lang="es-ES" altLang="es-ES" sz="2000" smtClean="0">
                <a:solidFill>
                  <a:srgbClr val="993300"/>
                </a:solidFill>
              </a:rPr>
              <a:t>Sistema de archivos </a:t>
            </a:r>
            <a:r>
              <a:rPr lang="es-ES" altLang="es-ES" sz="2000" i="1" smtClean="0">
                <a:solidFill>
                  <a:srgbClr val="993300"/>
                </a:solidFill>
              </a:rPr>
              <a:t>inferior</a:t>
            </a:r>
            <a:r>
              <a:rPr lang="es-ES" altLang="es-ES" sz="2000" smtClean="0">
                <a:solidFill>
                  <a:srgbClr val="993300"/>
                </a:solidFill>
              </a:rPr>
              <a:t>:</a:t>
            </a:r>
          </a:p>
          <a:p>
            <a:pPr lvl="2" algn="just" eaLnBrk="1" hangingPunct="1"/>
            <a:r>
              <a:rPr lang="es-ES" altLang="es-ES" sz="1600" smtClean="0">
                <a:solidFill>
                  <a:srgbClr val="993300"/>
                </a:solidFill>
              </a:rPr>
              <a:t>Puede ser otro overlay</a:t>
            </a:r>
          </a:p>
          <a:p>
            <a:pPr lvl="2" algn="just" eaLnBrk="1" hangingPunct="1"/>
            <a:r>
              <a:rPr lang="es-ES" altLang="es-ES" sz="1600" smtClean="0">
                <a:solidFill>
                  <a:srgbClr val="993300"/>
                </a:solidFill>
              </a:rPr>
              <a:t>Puede ser de sólo lectura</a:t>
            </a:r>
          </a:p>
          <a:p>
            <a:pPr lvl="1" algn="just" eaLnBrk="1" hangingPunct="1"/>
            <a:r>
              <a:rPr lang="es-ES" altLang="es-ES" sz="2000" smtClean="0">
                <a:solidFill>
                  <a:srgbClr val="993300"/>
                </a:solidFill>
              </a:rPr>
              <a:t>A partir de versión 4.0 de núcleo: se admiten múltiples sistemas de archivo </a:t>
            </a:r>
            <a:r>
              <a:rPr lang="es-ES" altLang="es-ES" sz="2000" i="1" smtClean="0">
                <a:solidFill>
                  <a:srgbClr val="993300"/>
                </a:solidFill>
              </a:rPr>
              <a:t>inferior</a:t>
            </a:r>
            <a:endParaRPr lang="es-ES_tradnl" altLang="es-ES" sz="1600" i="1" dirty="0">
              <a:solidFill>
                <a:srgbClr val="993300"/>
              </a:solidFill>
            </a:endParaRPr>
          </a:p>
        </p:txBody>
      </p:sp>
    </p:spTree>
    <p:extLst>
      <p:ext uri="{BB962C8B-B14F-4D97-AF65-F5344CB8AC3E}">
        <p14:creationId xmlns:p14="http://schemas.microsoft.com/office/powerpoint/2010/main" val="25094070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mtClean="0"/>
              <a:t>Sistemas de archivos en capas</a:t>
            </a:r>
            <a:endParaRPr lang="es-ES"/>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23</a:t>
            </a:fld>
            <a:endParaRPr lang="es-ES" dirty="0"/>
          </a:p>
        </p:txBody>
      </p:sp>
      <p:sp>
        <p:nvSpPr>
          <p:cNvPr id="5" name="Rectangle 11"/>
          <p:cNvSpPr>
            <a:spLocks noChangeArrowheads="1"/>
          </p:cNvSpPr>
          <p:nvPr/>
        </p:nvSpPr>
        <p:spPr bwMode="auto">
          <a:xfrm>
            <a:off x="457200" y="1196752"/>
            <a:ext cx="8363272"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eaLnBrk="1" hangingPunct="1">
              <a:buNone/>
            </a:pPr>
            <a:r>
              <a:rPr lang="es-ES" altLang="es-ES" sz="2400" b="1" smtClean="0">
                <a:solidFill>
                  <a:srgbClr val="993300"/>
                </a:solidFill>
              </a:rPr>
              <a:t>Montaje de un overlayfs</a:t>
            </a:r>
            <a:r>
              <a:rPr lang="es-ES" altLang="es-ES" sz="2400" smtClean="0">
                <a:solidFill>
                  <a:srgbClr val="993300"/>
                </a:solidFill>
              </a:rPr>
              <a:t>: </a:t>
            </a:r>
          </a:p>
          <a:p>
            <a:pPr eaLnBrk="1" hangingPunct="1"/>
            <a:r>
              <a:rPr lang="es-ES" altLang="es-ES" sz="2400" smtClean="0">
                <a:solidFill>
                  <a:srgbClr val="993300"/>
                </a:solidFill>
              </a:rPr>
              <a:t>los sistemas de archivo superior (upper) e inferior (lower) deben estar montados previamente:</a:t>
            </a:r>
          </a:p>
          <a:p>
            <a:pPr eaLnBrk="1" hangingPunct="1"/>
            <a:r>
              <a:rPr lang="es-ES" altLang="es-ES" sz="2400" smtClean="0">
                <a:solidFill>
                  <a:srgbClr val="993300"/>
                </a:solidFill>
              </a:rPr>
              <a:t>Opciones a usar para montar overlayfs:</a:t>
            </a:r>
            <a:br>
              <a:rPr lang="es-ES" altLang="es-ES" sz="2400" smtClean="0">
                <a:solidFill>
                  <a:srgbClr val="993300"/>
                </a:solidFill>
              </a:rPr>
            </a:br>
            <a:r>
              <a:rPr lang="es-ES" altLang="es-ES" sz="2400" b="1" smtClean="0">
                <a:solidFill>
                  <a:srgbClr val="993300"/>
                </a:solidFill>
              </a:rPr>
              <a:t>mount –t overlay overlay –o lowerdir=</a:t>
            </a:r>
            <a:r>
              <a:rPr lang="es-ES" altLang="es-ES" sz="2400" b="1" i="1" smtClean="0">
                <a:solidFill>
                  <a:srgbClr val="993300"/>
                </a:solidFill>
              </a:rPr>
              <a:t>lower</a:t>
            </a:r>
            <a:r>
              <a:rPr lang="es-ES" altLang="es-ES" sz="2400" b="1" smtClean="0">
                <a:solidFill>
                  <a:srgbClr val="993300"/>
                </a:solidFill>
              </a:rPr>
              <a:t>,upperdir=</a:t>
            </a:r>
            <a:r>
              <a:rPr lang="es-ES" altLang="es-ES" sz="2400" b="1" i="1" smtClean="0">
                <a:solidFill>
                  <a:srgbClr val="993300"/>
                </a:solidFill>
              </a:rPr>
              <a:t>upper</a:t>
            </a:r>
            <a:r>
              <a:rPr lang="es-ES" altLang="es-ES" sz="2400" b="1" smtClean="0">
                <a:solidFill>
                  <a:srgbClr val="993300"/>
                </a:solidFill>
              </a:rPr>
              <a:t>,workdir=</a:t>
            </a:r>
            <a:r>
              <a:rPr lang="es-ES" altLang="es-ES" sz="2400" b="1" i="1" smtClean="0">
                <a:solidFill>
                  <a:srgbClr val="993300"/>
                </a:solidFill>
              </a:rPr>
              <a:t>work</a:t>
            </a:r>
            <a:r>
              <a:rPr lang="es-ES" altLang="es-ES" sz="2400" b="1" smtClean="0">
                <a:solidFill>
                  <a:srgbClr val="993300"/>
                </a:solidFill>
              </a:rPr>
              <a:t> </a:t>
            </a:r>
            <a:r>
              <a:rPr lang="es-ES" altLang="es-ES" sz="2400" b="1" i="1" smtClean="0">
                <a:solidFill>
                  <a:srgbClr val="993300"/>
                </a:solidFill>
              </a:rPr>
              <a:t>merged</a:t>
            </a:r>
          </a:p>
          <a:p>
            <a:pPr lvl="1" eaLnBrk="1" hangingPunct="1"/>
            <a:r>
              <a:rPr lang="es-ES_tradnl" altLang="es-ES" sz="2000" i="1" smtClean="0">
                <a:solidFill>
                  <a:srgbClr val="993300"/>
                </a:solidFill>
              </a:rPr>
              <a:t>lower</a:t>
            </a:r>
            <a:r>
              <a:rPr lang="es-ES_tradnl" altLang="es-ES" sz="2000" b="1" smtClean="0">
                <a:solidFill>
                  <a:srgbClr val="993300"/>
                </a:solidFill>
              </a:rPr>
              <a:t>: </a:t>
            </a:r>
            <a:r>
              <a:rPr lang="es-ES_tradnl" altLang="es-ES" sz="2000" smtClean="0">
                <a:solidFill>
                  <a:srgbClr val="993300"/>
                </a:solidFill>
              </a:rPr>
              <a:t>Directorio sobre el que se ha montado capa inferior</a:t>
            </a:r>
          </a:p>
          <a:p>
            <a:pPr lvl="1" eaLnBrk="1" hangingPunct="1"/>
            <a:r>
              <a:rPr lang="es-ES_tradnl" altLang="es-ES" sz="2000" i="1">
                <a:solidFill>
                  <a:srgbClr val="993300"/>
                </a:solidFill>
              </a:rPr>
              <a:t>u</a:t>
            </a:r>
            <a:r>
              <a:rPr lang="es-ES_tradnl" altLang="es-ES" sz="2000" i="1" smtClean="0">
                <a:solidFill>
                  <a:srgbClr val="993300"/>
                </a:solidFill>
              </a:rPr>
              <a:t>pper</a:t>
            </a:r>
            <a:r>
              <a:rPr lang="es-ES_tradnl" altLang="es-ES" sz="2000" smtClean="0">
                <a:solidFill>
                  <a:srgbClr val="993300"/>
                </a:solidFill>
              </a:rPr>
              <a:t>: Directorio sobre el que se ha montado capa superior</a:t>
            </a:r>
          </a:p>
          <a:p>
            <a:pPr lvl="1" eaLnBrk="1" hangingPunct="1"/>
            <a:r>
              <a:rPr lang="es-ES_tradnl" altLang="es-ES" sz="2000" i="1" smtClean="0">
                <a:solidFill>
                  <a:srgbClr val="993300"/>
                </a:solidFill>
              </a:rPr>
              <a:t>work</a:t>
            </a:r>
            <a:r>
              <a:rPr lang="es-ES_tradnl" altLang="es-ES" sz="2000" smtClean="0">
                <a:solidFill>
                  <a:srgbClr val="993300"/>
                </a:solidFill>
              </a:rPr>
              <a:t>: Directorio (vacío) que se debe crear para uso interno</a:t>
            </a:r>
          </a:p>
          <a:p>
            <a:pPr lvl="2" eaLnBrk="1" hangingPunct="1"/>
            <a:r>
              <a:rPr lang="es-ES_tradnl" altLang="es-ES" sz="1600">
                <a:solidFill>
                  <a:srgbClr val="993300"/>
                </a:solidFill>
              </a:rPr>
              <a:t>IMPOTANTE: Debe estar en mismo sistema de archivos que upper</a:t>
            </a:r>
          </a:p>
          <a:p>
            <a:pPr lvl="1" eaLnBrk="1" hangingPunct="1"/>
            <a:r>
              <a:rPr lang="es-ES_tradnl" altLang="es-ES" sz="2000" i="1" smtClean="0">
                <a:solidFill>
                  <a:srgbClr val="993300"/>
                </a:solidFill>
              </a:rPr>
              <a:t>merged</a:t>
            </a:r>
            <a:r>
              <a:rPr lang="es-ES_tradnl" altLang="es-ES" sz="2000" smtClean="0">
                <a:solidFill>
                  <a:srgbClr val="993300"/>
                </a:solidFill>
              </a:rPr>
              <a:t>: Ruta a directorio sobre el que se monta el overlayfs resultante</a:t>
            </a:r>
          </a:p>
          <a:p>
            <a:pPr lvl="1" eaLnBrk="1" hangingPunct="1"/>
            <a:endParaRPr lang="es-ES_tradnl" altLang="es-ES" sz="2000" b="1" dirty="0">
              <a:solidFill>
                <a:srgbClr val="993300"/>
              </a:solidFill>
            </a:endParaRPr>
          </a:p>
        </p:txBody>
      </p:sp>
    </p:spTree>
    <p:extLst>
      <p:ext uri="{BB962C8B-B14F-4D97-AF65-F5344CB8AC3E}">
        <p14:creationId xmlns:p14="http://schemas.microsoft.com/office/powerpoint/2010/main" val="29863613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36632" cy="634082"/>
          </a:xfrm>
        </p:spPr>
        <p:txBody>
          <a:bodyPr>
            <a:normAutofit fontScale="90000"/>
          </a:bodyPr>
          <a:lstStyle/>
          <a:p>
            <a:r>
              <a:rPr lang="en-GB" smtClean="0"/>
              <a:t>Sistemas de archivos en Linux</a:t>
            </a:r>
            <a:endParaRPr lang="en-GB" dirty="0"/>
          </a:p>
        </p:txBody>
      </p:sp>
      <p:sp>
        <p:nvSpPr>
          <p:cNvPr id="3" name="Marcador de número de diapositiva 2"/>
          <p:cNvSpPr>
            <a:spLocks noGrp="1"/>
          </p:cNvSpPr>
          <p:nvPr>
            <p:ph type="sldNum" sz="quarter" idx="12"/>
          </p:nvPr>
        </p:nvSpPr>
        <p:spPr>
          <a:xfrm>
            <a:off x="6671153" y="6220622"/>
            <a:ext cx="2133600" cy="365125"/>
          </a:xfrm>
        </p:spPr>
        <p:txBody>
          <a:bodyPr/>
          <a:lstStyle/>
          <a:p>
            <a:fld id="{132FADFE-3B8F-471C-ABF0-DBC7717ECBBC}" type="slidenum">
              <a:rPr lang="es-ES" smtClean="0"/>
              <a:pPr/>
              <a:t>24</a:t>
            </a:fld>
            <a:endParaRPr lang="es-ES" dirty="0"/>
          </a:p>
        </p:txBody>
      </p:sp>
      <p:sp>
        <p:nvSpPr>
          <p:cNvPr id="4" name="Rectangle 11"/>
          <p:cNvSpPr>
            <a:spLocks noChangeArrowheads="1"/>
          </p:cNvSpPr>
          <p:nvPr/>
        </p:nvSpPr>
        <p:spPr bwMode="auto">
          <a:xfrm>
            <a:off x="457200" y="1196752"/>
            <a:ext cx="8219256" cy="11255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lgn="just" eaLnBrk="1" hangingPunct="1">
              <a:buNone/>
            </a:pPr>
            <a:r>
              <a:rPr lang="es-ES" altLang="es-ES" sz="2400" b="1" smtClean="0">
                <a:solidFill>
                  <a:srgbClr val="993300"/>
                </a:solidFill>
              </a:rPr>
              <a:t>Montaje desde /etc/fstab:</a:t>
            </a:r>
          </a:p>
        </p:txBody>
      </p:sp>
      <p:sp>
        <p:nvSpPr>
          <p:cNvPr id="5" name="Rectángulo 4"/>
          <p:cNvSpPr/>
          <p:nvPr/>
        </p:nvSpPr>
        <p:spPr>
          <a:xfrm>
            <a:off x="584920" y="1700808"/>
            <a:ext cx="8208912" cy="1498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mtClean="0"/>
              <a:t>#  Dispositivo     Montaje   Tipo          Opciones                       ...</a:t>
            </a:r>
          </a:p>
          <a:p>
            <a:r>
              <a:rPr lang="es-ES" smtClean="0"/>
              <a:t># ----------------------------------------------------------------------------------------------------------------</a:t>
            </a:r>
          </a:p>
          <a:p>
            <a:r>
              <a:rPr lang="es-ES" smtClean="0"/>
              <a:t>overlay                merged    overlay     noauto,x-systemd.automount,lowerdir=lower,...</a:t>
            </a:r>
          </a:p>
          <a:p>
            <a:r>
              <a:rPr lang="es-ES" smtClean="0"/>
              <a:t>...       </a:t>
            </a:r>
          </a:p>
        </p:txBody>
      </p:sp>
      <p:sp>
        <p:nvSpPr>
          <p:cNvPr id="6" name="Rectangle 11"/>
          <p:cNvSpPr>
            <a:spLocks noChangeArrowheads="1"/>
          </p:cNvSpPr>
          <p:nvPr/>
        </p:nvSpPr>
        <p:spPr bwMode="auto">
          <a:xfrm>
            <a:off x="467544" y="3311575"/>
            <a:ext cx="8219256"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algn="just" eaLnBrk="1" hangingPunct="1"/>
            <a:r>
              <a:rPr lang="es-ES" altLang="es-ES" sz="2400" smtClean="0">
                <a:solidFill>
                  <a:srgbClr val="993300"/>
                </a:solidFill>
              </a:rPr>
              <a:t>Dispositivo y tipo de sistema de archivos: especificar </a:t>
            </a:r>
            <a:r>
              <a:rPr lang="es-ES" altLang="es-ES" sz="2400" b="1" smtClean="0">
                <a:solidFill>
                  <a:srgbClr val="993300"/>
                </a:solidFill>
              </a:rPr>
              <a:t>overlay</a:t>
            </a:r>
            <a:r>
              <a:rPr lang="es-ES" altLang="es-ES" sz="2400" smtClean="0">
                <a:solidFill>
                  <a:srgbClr val="993300"/>
                </a:solidFill>
              </a:rPr>
              <a:t> en ambos parámetros</a:t>
            </a:r>
            <a:endParaRPr lang="es-ES_tradnl" altLang="es-ES" sz="1600" dirty="0">
              <a:solidFill>
                <a:srgbClr val="993300"/>
              </a:solidFill>
            </a:endParaRPr>
          </a:p>
        </p:txBody>
      </p:sp>
      <p:sp>
        <p:nvSpPr>
          <p:cNvPr id="7" name="Rectángulo redondeado 6"/>
          <p:cNvSpPr/>
          <p:nvPr/>
        </p:nvSpPr>
        <p:spPr>
          <a:xfrm>
            <a:off x="467544" y="1628800"/>
            <a:ext cx="1584176" cy="16827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3059832" y="1608856"/>
            <a:ext cx="864096" cy="16827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2137048" y="1608855"/>
            <a:ext cx="922784" cy="16827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angle 11"/>
          <p:cNvSpPr>
            <a:spLocks noChangeArrowheads="1"/>
          </p:cNvSpPr>
          <p:nvPr/>
        </p:nvSpPr>
        <p:spPr bwMode="auto">
          <a:xfrm>
            <a:off x="457200" y="4105799"/>
            <a:ext cx="821925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algn="just" eaLnBrk="1" hangingPunct="1"/>
            <a:r>
              <a:rPr lang="es-ES" altLang="es-ES" sz="2400" smtClean="0">
                <a:solidFill>
                  <a:srgbClr val="993300"/>
                </a:solidFill>
              </a:rPr>
              <a:t>Montaje: indicar directorio en que se monta overlay</a:t>
            </a:r>
            <a:endParaRPr lang="es-ES_tradnl" altLang="es-ES" sz="1600" dirty="0">
              <a:solidFill>
                <a:srgbClr val="993300"/>
              </a:solidFill>
            </a:endParaRPr>
          </a:p>
        </p:txBody>
      </p:sp>
      <p:sp>
        <p:nvSpPr>
          <p:cNvPr id="11" name="Rectángulo redondeado 10"/>
          <p:cNvSpPr/>
          <p:nvPr/>
        </p:nvSpPr>
        <p:spPr>
          <a:xfrm>
            <a:off x="3995936" y="1608854"/>
            <a:ext cx="4797896" cy="16827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angle 11"/>
          <p:cNvSpPr>
            <a:spLocks noChangeArrowheads="1"/>
          </p:cNvSpPr>
          <p:nvPr/>
        </p:nvSpPr>
        <p:spPr bwMode="auto">
          <a:xfrm>
            <a:off x="467544" y="4509120"/>
            <a:ext cx="821925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algn="just" eaLnBrk="1" hangingPunct="1"/>
            <a:r>
              <a:rPr lang="es-ES" altLang="es-ES" sz="2400" smtClean="0">
                <a:solidFill>
                  <a:srgbClr val="993300"/>
                </a:solidFill>
              </a:rPr>
              <a:t>Opciones: a la cadena de opciones usada en mount, añadir </a:t>
            </a:r>
            <a:r>
              <a:rPr lang="es-ES" altLang="es-ES" sz="2400" b="1" smtClean="0">
                <a:solidFill>
                  <a:srgbClr val="993300"/>
                </a:solidFill>
              </a:rPr>
              <a:t>noauto</a:t>
            </a:r>
            <a:r>
              <a:rPr lang="es-ES" altLang="es-ES" sz="2400" smtClean="0">
                <a:solidFill>
                  <a:srgbClr val="993300"/>
                </a:solidFill>
              </a:rPr>
              <a:t> y </a:t>
            </a:r>
            <a:r>
              <a:rPr lang="es-ES" altLang="es-ES" sz="2400" b="1" smtClean="0">
                <a:solidFill>
                  <a:srgbClr val="993300"/>
                </a:solidFill>
              </a:rPr>
              <a:t>x-systemd.automount</a:t>
            </a:r>
          </a:p>
          <a:p>
            <a:pPr lvl="1" algn="just" eaLnBrk="1" hangingPunct="1"/>
            <a:r>
              <a:rPr lang="es-ES" altLang="es-ES" sz="2000" smtClean="0">
                <a:solidFill>
                  <a:srgbClr val="993300"/>
                </a:solidFill>
              </a:rPr>
              <a:t>Evitan que se cuelgue en arranque si falla el montaje</a:t>
            </a:r>
          </a:p>
          <a:p>
            <a:pPr algn="just" eaLnBrk="1" hangingPunct="1"/>
            <a:r>
              <a:rPr lang="es-ES_tradnl" altLang="es-ES" sz="2400" b="1" smtClean="0">
                <a:solidFill>
                  <a:srgbClr val="993300"/>
                </a:solidFill>
              </a:rPr>
              <a:t>fs-freq</a:t>
            </a:r>
            <a:r>
              <a:rPr lang="es-ES_tradnl" altLang="es-ES" sz="2400" smtClean="0">
                <a:solidFill>
                  <a:srgbClr val="993300"/>
                </a:solidFill>
              </a:rPr>
              <a:t> y </a:t>
            </a:r>
            <a:r>
              <a:rPr lang="es-ES_tradnl" altLang="es-ES" sz="2400" b="1" smtClean="0">
                <a:solidFill>
                  <a:srgbClr val="993300"/>
                </a:solidFill>
              </a:rPr>
              <a:t>fs-passno</a:t>
            </a:r>
            <a:r>
              <a:rPr lang="es-ES_tradnl" altLang="es-ES" sz="2400" smtClean="0">
                <a:solidFill>
                  <a:srgbClr val="993300"/>
                </a:solidFill>
              </a:rPr>
              <a:t>: dejar a 0</a:t>
            </a:r>
            <a:endParaRPr lang="es-ES_tradnl" altLang="es-ES" sz="2400" dirty="0">
              <a:solidFill>
                <a:srgbClr val="993300"/>
              </a:solidFill>
            </a:endParaRPr>
          </a:p>
        </p:txBody>
      </p:sp>
    </p:spTree>
    <p:extLst>
      <p:ext uri="{BB962C8B-B14F-4D97-AF65-F5344CB8AC3E}">
        <p14:creationId xmlns:p14="http://schemas.microsoft.com/office/powerpoint/2010/main" val="207474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ppt_y-#ppt_h/2"/>
                                          </p:val>
                                        </p:tav>
                                        <p:tav tm="100000">
                                          <p:val>
                                            <p:strVal val="#ppt_y"/>
                                          </p:val>
                                        </p:tav>
                                      </p:tavLst>
                                    </p:anim>
                                    <p:anim calcmode="lin" valueType="num">
                                      <p:cBhvr>
                                        <p:cTn id="9" dur="500" fill="hold"/>
                                        <p:tgtEl>
                                          <p:spTgt spid="5"/>
                                        </p:tgtEl>
                                        <p:attrNameLst>
                                          <p:attrName>ppt_w</p:attrName>
                                        </p:attrNameLst>
                                      </p:cBhvr>
                                      <p:tavLst>
                                        <p:tav tm="0">
                                          <p:val>
                                            <p:strVal val="#ppt_w"/>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10" presetClass="exit" presetSubtype="0" fill="hold" grpId="1" nodeType="withEffect">
                                  <p:stCondLst>
                                    <p:cond delay="0"/>
                                  </p:stCondLst>
                                  <p:childTnLst>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10" presetClass="exit" presetSubtype="0" fill="hold" grpId="1" nodeType="withEffect">
                                  <p:stCondLst>
                                    <p:cond delay="0"/>
                                  </p:stCondLst>
                                  <p:childTnLst>
                                    <p:animEffect transition="out" filter="fade">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7" grpId="1" animBg="1"/>
      <p:bldP spid="8" grpId="0" animBg="1"/>
      <p:bldP spid="8" grpId="1" animBg="1"/>
      <p:bldP spid="9" grpId="0" animBg="1"/>
      <p:bldP spid="9" grpId="1" animBg="1"/>
      <p:bldP spid="10" grpId="0"/>
      <p:bldP spid="11" grpId="0" animBg="1"/>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mtClean="0"/>
              <a:t>Sistemas de archivos en capas</a:t>
            </a:r>
            <a:endParaRPr lang="es-ES"/>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25</a:t>
            </a:fld>
            <a:endParaRPr lang="es-ES" dirty="0"/>
          </a:p>
        </p:txBody>
      </p:sp>
      <p:sp>
        <p:nvSpPr>
          <p:cNvPr id="5" name="Rectangle 11"/>
          <p:cNvSpPr>
            <a:spLocks noChangeArrowheads="1"/>
          </p:cNvSpPr>
          <p:nvPr/>
        </p:nvSpPr>
        <p:spPr bwMode="auto">
          <a:xfrm>
            <a:off x="457200" y="1196752"/>
            <a:ext cx="8363272"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eaLnBrk="1" hangingPunct="1">
              <a:buNone/>
            </a:pPr>
            <a:r>
              <a:rPr lang="es-ES" altLang="es-ES" sz="2400" b="1" smtClean="0">
                <a:solidFill>
                  <a:srgbClr val="993300"/>
                </a:solidFill>
              </a:rPr>
              <a:t>Reglas:</a:t>
            </a:r>
            <a:endParaRPr lang="es-ES" altLang="es-ES" sz="2400" smtClean="0">
              <a:solidFill>
                <a:srgbClr val="993300"/>
              </a:solidFill>
            </a:endParaRPr>
          </a:p>
          <a:p>
            <a:pPr eaLnBrk="1" hangingPunct="1"/>
            <a:r>
              <a:rPr lang="es-ES" altLang="es-ES" sz="2400" i="1" smtClean="0">
                <a:solidFill>
                  <a:srgbClr val="993300"/>
                </a:solidFill>
              </a:rPr>
              <a:t>lower</a:t>
            </a:r>
            <a:r>
              <a:rPr lang="es-ES" altLang="es-ES" sz="2400" smtClean="0">
                <a:solidFill>
                  <a:srgbClr val="993300"/>
                </a:solidFill>
              </a:rPr>
              <a:t> puede ser a su vez un overlay</a:t>
            </a:r>
          </a:p>
          <a:p>
            <a:pPr eaLnBrk="1" hangingPunct="1"/>
            <a:r>
              <a:rPr lang="es-ES" altLang="es-ES" sz="2400" smtClean="0">
                <a:solidFill>
                  <a:srgbClr val="993300"/>
                </a:solidFill>
              </a:rPr>
              <a:t>Los directorios con el mismo nombre en </a:t>
            </a:r>
            <a:r>
              <a:rPr lang="es-ES" altLang="es-ES" sz="2400" i="1" smtClean="0">
                <a:solidFill>
                  <a:srgbClr val="993300"/>
                </a:solidFill>
              </a:rPr>
              <a:t>upper</a:t>
            </a:r>
            <a:r>
              <a:rPr lang="es-ES" altLang="es-ES" sz="2400" smtClean="0">
                <a:solidFill>
                  <a:srgbClr val="993300"/>
                </a:solidFill>
              </a:rPr>
              <a:t> y </a:t>
            </a:r>
            <a:r>
              <a:rPr lang="es-ES" altLang="es-ES" sz="2400" i="1" smtClean="0">
                <a:solidFill>
                  <a:srgbClr val="993300"/>
                </a:solidFill>
              </a:rPr>
              <a:t>lower</a:t>
            </a:r>
            <a:r>
              <a:rPr lang="es-ES" altLang="es-ES" sz="2400" smtClean="0">
                <a:solidFill>
                  <a:srgbClr val="993300"/>
                </a:solidFill>
              </a:rPr>
              <a:t> fusionan sus contenidos</a:t>
            </a:r>
          </a:p>
          <a:p>
            <a:pPr eaLnBrk="1" hangingPunct="1"/>
            <a:r>
              <a:rPr lang="es-ES" altLang="es-ES" sz="2400" smtClean="0">
                <a:solidFill>
                  <a:srgbClr val="993300"/>
                </a:solidFill>
              </a:rPr>
              <a:t>Si hay dos archivos en un mismo directorio con el mismo nombre en </a:t>
            </a:r>
            <a:r>
              <a:rPr lang="es-ES" altLang="es-ES" sz="2400" i="1" smtClean="0">
                <a:solidFill>
                  <a:srgbClr val="993300"/>
                </a:solidFill>
              </a:rPr>
              <a:t>upper</a:t>
            </a:r>
            <a:r>
              <a:rPr lang="es-ES" altLang="es-ES" sz="2400" smtClean="0">
                <a:solidFill>
                  <a:srgbClr val="993300"/>
                </a:solidFill>
              </a:rPr>
              <a:t> y </a:t>
            </a:r>
            <a:r>
              <a:rPr lang="es-ES" altLang="es-ES" sz="2400" i="1" smtClean="0">
                <a:solidFill>
                  <a:srgbClr val="993300"/>
                </a:solidFill>
              </a:rPr>
              <a:t>lower</a:t>
            </a:r>
            <a:r>
              <a:rPr lang="es-ES" altLang="es-ES" sz="2400" smtClean="0">
                <a:solidFill>
                  <a:srgbClr val="993300"/>
                </a:solidFill>
              </a:rPr>
              <a:t>: el de </a:t>
            </a:r>
            <a:r>
              <a:rPr lang="es-ES" altLang="es-ES" sz="2400" i="1" smtClean="0">
                <a:solidFill>
                  <a:srgbClr val="993300"/>
                </a:solidFill>
              </a:rPr>
              <a:t>lower</a:t>
            </a:r>
            <a:r>
              <a:rPr lang="es-ES" altLang="es-ES" sz="2400" smtClean="0">
                <a:solidFill>
                  <a:srgbClr val="993300"/>
                </a:solidFill>
              </a:rPr>
              <a:t> queda oculto</a:t>
            </a:r>
          </a:p>
          <a:p>
            <a:pPr eaLnBrk="1" hangingPunct="1"/>
            <a:r>
              <a:rPr lang="es-ES" altLang="es-ES" sz="2400" smtClean="0">
                <a:solidFill>
                  <a:srgbClr val="993300"/>
                </a:solidFill>
              </a:rPr>
              <a:t>Los nuevos archivos y directorios se crean en </a:t>
            </a:r>
            <a:r>
              <a:rPr lang="es-ES" altLang="es-ES" sz="2400" i="1" smtClean="0">
                <a:solidFill>
                  <a:srgbClr val="993300"/>
                </a:solidFill>
              </a:rPr>
              <a:t>upper</a:t>
            </a:r>
          </a:p>
          <a:p>
            <a:pPr eaLnBrk="1" hangingPunct="1"/>
            <a:r>
              <a:rPr lang="es-ES" altLang="es-ES" sz="2400" smtClean="0">
                <a:solidFill>
                  <a:srgbClr val="993300"/>
                </a:solidFill>
              </a:rPr>
              <a:t>Si se escribe en un archivo que está en </a:t>
            </a:r>
            <a:r>
              <a:rPr lang="es-ES" altLang="es-ES" sz="2400" i="1" smtClean="0">
                <a:solidFill>
                  <a:srgbClr val="993300"/>
                </a:solidFill>
              </a:rPr>
              <a:t>lower</a:t>
            </a:r>
            <a:r>
              <a:rPr lang="es-ES" altLang="es-ES" sz="2400" smtClean="0">
                <a:solidFill>
                  <a:srgbClr val="993300"/>
                </a:solidFill>
              </a:rPr>
              <a:t>:</a:t>
            </a:r>
          </a:p>
          <a:p>
            <a:pPr lvl="1" eaLnBrk="1" hangingPunct="1"/>
            <a:r>
              <a:rPr lang="es-ES" altLang="es-ES" sz="2000" smtClean="0">
                <a:solidFill>
                  <a:srgbClr val="993300"/>
                </a:solidFill>
              </a:rPr>
              <a:t>El archivo en </a:t>
            </a:r>
            <a:r>
              <a:rPr lang="es-ES" altLang="es-ES" sz="2000" i="1" smtClean="0">
                <a:solidFill>
                  <a:srgbClr val="993300"/>
                </a:solidFill>
              </a:rPr>
              <a:t>lower</a:t>
            </a:r>
            <a:r>
              <a:rPr lang="es-ES" altLang="es-ES" sz="2000" smtClean="0">
                <a:solidFill>
                  <a:srgbClr val="993300"/>
                </a:solidFill>
              </a:rPr>
              <a:t> no se modifica</a:t>
            </a:r>
          </a:p>
          <a:p>
            <a:pPr lvl="1" eaLnBrk="1" hangingPunct="1"/>
            <a:r>
              <a:rPr lang="es-ES" altLang="es-ES" sz="2000" smtClean="0">
                <a:solidFill>
                  <a:srgbClr val="993300"/>
                </a:solidFill>
              </a:rPr>
              <a:t>Se crea copia modificada en </a:t>
            </a:r>
            <a:r>
              <a:rPr lang="es-ES" altLang="es-ES" sz="2000" i="1" smtClean="0">
                <a:solidFill>
                  <a:srgbClr val="993300"/>
                </a:solidFill>
              </a:rPr>
              <a:t>upper</a:t>
            </a:r>
          </a:p>
          <a:p>
            <a:pPr lvl="2" eaLnBrk="1" hangingPunct="1"/>
            <a:r>
              <a:rPr lang="es-ES" altLang="es-ES" sz="1600" smtClean="0">
                <a:solidFill>
                  <a:srgbClr val="993300"/>
                </a:solidFill>
              </a:rPr>
              <a:t>Gracias a esto siempre se puede usar un sistema de solo lectura como lower</a:t>
            </a:r>
            <a:endParaRPr lang="es-ES_tradnl" altLang="es-ES" sz="1600" dirty="0">
              <a:solidFill>
                <a:srgbClr val="993300"/>
              </a:solidFill>
            </a:endParaRPr>
          </a:p>
        </p:txBody>
      </p:sp>
    </p:spTree>
    <p:extLst>
      <p:ext uri="{BB962C8B-B14F-4D97-AF65-F5344CB8AC3E}">
        <p14:creationId xmlns:p14="http://schemas.microsoft.com/office/powerpoint/2010/main" val="31349758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372222" y="260648"/>
            <a:ext cx="5400600" cy="1874639"/>
          </a:xfrm>
        </p:spPr>
        <p:txBody>
          <a:bodyPr/>
          <a:lstStyle/>
          <a:p>
            <a:r>
              <a:rPr lang="en-GB" smtClean="0"/>
              <a:t>Laboratorio 2: </a:t>
            </a:r>
            <a:br>
              <a:rPr lang="en-GB" smtClean="0"/>
            </a:br>
            <a:r>
              <a:rPr lang="en-GB" smtClean="0"/>
              <a:t>Sistemas </a:t>
            </a:r>
            <a:r>
              <a:rPr lang="en-GB" dirty="0" smtClean="0"/>
              <a:t>de </a:t>
            </a:r>
            <a:r>
              <a:rPr lang="en-GB" dirty="0" err="1" smtClean="0"/>
              <a:t>Archivos</a:t>
            </a:r>
            <a:endParaRPr lang="en-GB" dirty="0"/>
          </a:p>
        </p:txBody>
      </p:sp>
      <p:sp>
        <p:nvSpPr>
          <p:cNvPr id="4" name="Subtítulo 3"/>
          <p:cNvSpPr>
            <a:spLocks noGrp="1"/>
          </p:cNvSpPr>
          <p:nvPr>
            <p:ph type="subTitle" idx="1"/>
          </p:nvPr>
        </p:nvSpPr>
        <p:spPr>
          <a:xfrm>
            <a:off x="3203848" y="2276872"/>
            <a:ext cx="5760640" cy="1536576"/>
          </a:xfrm>
        </p:spPr>
        <p:txBody>
          <a:bodyPr anchor="t" anchorCtr="0">
            <a:noAutofit/>
          </a:bodyPr>
          <a:lstStyle/>
          <a:p>
            <a:pPr marL="514350" indent="-514350" algn="l">
              <a:buFont typeface="+mj-lt"/>
              <a:buAutoNum type="arabicPeriod"/>
            </a:pPr>
            <a:r>
              <a:rPr lang="es-ES" sz="2400" smtClean="0">
                <a:solidFill>
                  <a:schemeClr val="tx1"/>
                </a:solidFill>
              </a:rPr>
              <a:t>Sistemas de archivos en Linux</a:t>
            </a:r>
          </a:p>
          <a:p>
            <a:pPr marL="514350" indent="-514350" algn="l">
              <a:buFont typeface="+mj-lt"/>
              <a:buAutoNum type="arabicPeriod"/>
            </a:pPr>
            <a:r>
              <a:rPr lang="es-ES" sz="2400" smtClean="0">
                <a:solidFill>
                  <a:schemeClr val="tx1"/>
                </a:solidFill>
              </a:rPr>
              <a:t>Sistemas de archivos en capas</a:t>
            </a:r>
          </a:p>
          <a:p>
            <a:pPr marL="514350" indent="-514350" algn="l">
              <a:buFont typeface="+mj-lt"/>
              <a:buAutoNum type="arabicPeriod"/>
            </a:pPr>
            <a:r>
              <a:rPr lang="es-ES" sz="2400" smtClean="0">
                <a:solidFill>
                  <a:schemeClr val="tx1"/>
                </a:solidFill>
              </a:rPr>
              <a:t>NFS</a:t>
            </a:r>
          </a:p>
          <a:p>
            <a:pPr marL="514350" indent="-514350" algn="l">
              <a:buFont typeface="+mj-lt"/>
              <a:buAutoNum type="arabicPeriod"/>
            </a:pPr>
            <a:r>
              <a:rPr lang="es-ES" sz="2400" smtClean="0"/>
              <a:t>Gestión de volúmenes lógicos</a:t>
            </a:r>
            <a:endParaRPr lang="es-ES" sz="2400" dirty="0"/>
          </a:p>
        </p:txBody>
      </p:sp>
    </p:spTree>
    <p:extLst>
      <p:ext uri="{BB962C8B-B14F-4D97-AF65-F5344CB8AC3E}">
        <p14:creationId xmlns:p14="http://schemas.microsoft.com/office/powerpoint/2010/main" val="7773352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upo 44"/>
          <p:cNvGrpSpPr/>
          <p:nvPr/>
        </p:nvGrpSpPr>
        <p:grpSpPr>
          <a:xfrm>
            <a:off x="2275373" y="5407040"/>
            <a:ext cx="3079065" cy="1199244"/>
            <a:chOff x="5604733" y="3932684"/>
            <a:chExt cx="3079065" cy="1199244"/>
          </a:xfrm>
        </p:grpSpPr>
        <p:sp>
          <p:nvSpPr>
            <p:cNvPr id="34" name="Rectángulo 33"/>
            <p:cNvSpPr/>
            <p:nvPr/>
          </p:nvSpPr>
          <p:spPr>
            <a:xfrm>
              <a:off x="6667603" y="3940053"/>
              <a:ext cx="889472"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software/</a:t>
              </a:r>
              <a:endParaRPr lang="es-ES">
                <a:solidFill>
                  <a:schemeClr val="tx1"/>
                </a:solidFill>
              </a:endParaRPr>
            </a:p>
          </p:txBody>
        </p:sp>
        <p:sp>
          <p:nvSpPr>
            <p:cNvPr id="35" name="Rectángulo 34"/>
            <p:cNvSpPr/>
            <p:nvPr/>
          </p:nvSpPr>
          <p:spPr>
            <a:xfrm>
              <a:off x="6667603" y="4385816"/>
              <a:ext cx="814875"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shared/</a:t>
              </a:r>
              <a:endParaRPr lang="es-ES">
                <a:solidFill>
                  <a:schemeClr val="tx1"/>
                </a:solidFill>
              </a:endParaRPr>
            </a:p>
          </p:txBody>
        </p:sp>
        <p:sp>
          <p:nvSpPr>
            <p:cNvPr id="36" name="Rectángulo 35"/>
            <p:cNvSpPr/>
            <p:nvPr/>
          </p:nvSpPr>
          <p:spPr>
            <a:xfrm>
              <a:off x="7934167" y="3932684"/>
              <a:ext cx="749631"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eclipse/</a:t>
              </a:r>
              <a:endParaRPr lang="es-ES">
                <a:solidFill>
                  <a:schemeClr val="tx1"/>
                </a:solidFill>
              </a:endParaRPr>
            </a:p>
          </p:txBody>
        </p:sp>
        <p:sp>
          <p:nvSpPr>
            <p:cNvPr id="37" name="Rectángulo 36"/>
            <p:cNvSpPr/>
            <p:nvPr/>
          </p:nvSpPr>
          <p:spPr>
            <a:xfrm>
              <a:off x="7934168" y="4443683"/>
              <a:ext cx="741578"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java10/</a:t>
              </a:r>
              <a:endParaRPr lang="es-ES">
                <a:solidFill>
                  <a:schemeClr val="tx1"/>
                </a:solidFill>
              </a:endParaRPr>
            </a:p>
          </p:txBody>
        </p:sp>
        <p:cxnSp>
          <p:nvCxnSpPr>
            <p:cNvPr id="38" name="Conector recto 37"/>
            <p:cNvCxnSpPr>
              <a:endCxn id="35" idx="1"/>
            </p:cNvCxnSpPr>
            <p:nvPr/>
          </p:nvCxnSpPr>
          <p:spPr>
            <a:xfrm flipV="1">
              <a:off x="6391410" y="4539705"/>
              <a:ext cx="276193"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ector angular 38"/>
            <p:cNvCxnSpPr>
              <a:endCxn id="34" idx="1"/>
            </p:cNvCxnSpPr>
            <p:nvPr/>
          </p:nvCxnSpPr>
          <p:spPr>
            <a:xfrm rot="5400000" flipH="1" flipV="1">
              <a:off x="6378633" y="4250736"/>
              <a:ext cx="445764" cy="13217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a:stCxn id="34" idx="3"/>
              <a:endCxn id="36" idx="1"/>
            </p:cNvCxnSpPr>
            <p:nvPr/>
          </p:nvCxnSpPr>
          <p:spPr>
            <a:xfrm flipV="1">
              <a:off x="7557075" y="4086573"/>
              <a:ext cx="377092" cy="73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ector angular 40"/>
            <p:cNvCxnSpPr>
              <a:endCxn id="37" idx="1"/>
            </p:cNvCxnSpPr>
            <p:nvPr/>
          </p:nvCxnSpPr>
          <p:spPr>
            <a:xfrm rot="16200000" flipH="1">
              <a:off x="7548745" y="4212149"/>
              <a:ext cx="512362" cy="258484"/>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ángulo 41"/>
            <p:cNvSpPr/>
            <p:nvPr/>
          </p:nvSpPr>
          <p:spPr>
            <a:xfrm>
              <a:off x="5604733" y="4359870"/>
              <a:ext cx="788869"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nfs-srv/</a:t>
              </a:r>
              <a:endParaRPr lang="es-ES">
                <a:solidFill>
                  <a:schemeClr val="tx1"/>
                </a:solidFill>
              </a:endParaRPr>
            </a:p>
          </p:txBody>
        </p:sp>
        <p:sp>
          <p:nvSpPr>
            <p:cNvPr id="43" name="Rectángulo 42"/>
            <p:cNvSpPr/>
            <p:nvPr/>
          </p:nvSpPr>
          <p:spPr>
            <a:xfrm>
              <a:off x="6652086" y="4824151"/>
              <a:ext cx="965655"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registry/</a:t>
              </a:r>
              <a:endParaRPr lang="es-ES">
                <a:solidFill>
                  <a:schemeClr val="tx1"/>
                </a:solidFill>
              </a:endParaRPr>
            </a:p>
          </p:txBody>
        </p:sp>
        <p:cxnSp>
          <p:nvCxnSpPr>
            <p:cNvPr id="44" name="Conector angular 43"/>
            <p:cNvCxnSpPr>
              <a:endCxn id="43" idx="1"/>
            </p:cNvCxnSpPr>
            <p:nvPr/>
          </p:nvCxnSpPr>
          <p:spPr>
            <a:xfrm rot="16200000" flipH="1">
              <a:off x="6374591" y="4700544"/>
              <a:ext cx="438333" cy="11665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5" name="Grupo 84"/>
          <p:cNvGrpSpPr/>
          <p:nvPr/>
        </p:nvGrpSpPr>
        <p:grpSpPr>
          <a:xfrm>
            <a:off x="1707111" y="3940053"/>
            <a:ext cx="3639384" cy="2667171"/>
            <a:chOff x="1707111" y="3940053"/>
            <a:chExt cx="3639384" cy="2667171"/>
          </a:xfrm>
        </p:grpSpPr>
        <p:sp>
          <p:nvSpPr>
            <p:cNvPr id="9" name="Rectángulo 8"/>
            <p:cNvSpPr/>
            <p:nvPr/>
          </p:nvSpPr>
          <p:spPr>
            <a:xfrm>
              <a:off x="3338352" y="5415349"/>
              <a:ext cx="889472"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software/</a:t>
              </a:r>
              <a:endParaRPr lang="es-ES">
                <a:solidFill>
                  <a:schemeClr val="tx1"/>
                </a:solidFill>
              </a:endParaRPr>
            </a:p>
          </p:txBody>
        </p:sp>
        <p:sp>
          <p:nvSpPr>
            <p:cNvPr id="10" name="Rectángulo 9"/>
            <p:cNvSpPr/>
            <p:nvPr/>
          </p:nvSpPr>
          <p:spPr>
            <a:xfrm>
              <a:off x="3338352" y="5861112"/>
              <a:ext cx="814875"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shared/</a:t>
              </a:r>
              <a:endParaRPr lang="es-ES">
                <a:solidFill>
                  <a:schemeClr val="tx1"/>
                </a:solidFill>
              </a:endParaRPr>
            </a:p>
          </p:txBody>
        </p:sp>
        <p:sp>
          <p:nvSpPr>
            <p:cNvPr id="11" name="Rectángulo 10"/>
            <p:cNvSpPr/>
            <p:nvPr/>
          </p:nvSpPr>
          <p:spPr>
            <a:xfrm>
              <a:off x="4589357" y="5407980"/>
              <a:ext cx="749631"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eclipse/</a:t>
              </a:r>
              <a:endParaRPr lang="es-ES">
                <a:solidFill>
                  <a:schemeClr val="tx1"/>
                </a:solidFill>
              </a:endParaRPr>
            </a:p>
          </p:txBody>
        </p:sp>
        <p:sp>
          <p:nvSpPr>
            <p:cNvPr id="12" name="Rectángulo 11"/>
            <p:cNvSpPr/>
            <p:nvPr/>
          </p:nvSpPr>
          <p:spPr>
            <a:xfrm>
              <a:off x="4604917" y="5918979"/>
              <a:ext cx="741578"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java10/</a:t>
              </a:r>
              <a:endParaRPr lang="es-ES">
                <a:solidFill>
                  <a:schemeClr val="tx1"/>
                </a:solidFill>
              </a:endParaRPr>
            </a:p>
          </p:txBody>
        </p:sp>
        <p:cxnSp>
          <p:nvCxnSpPr>
            <p:cNvPr id="13" name="Conector recto 12"/>
            <p:cNvCxnSpPr>
              <a:endCxn id="10" idx="1"/>
            </p:cNvCxnSpPr>
            <p:nvPr/>
          </p:nvCxnSpPr>
          <p:spPr>
            <a:xfrm flipV="1">
              <a:off x="3062159" y="6015001"/>
              <a:ext cx="276193"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ector angular 13"/>
            <p:cNvCxnSpPr>
              <a:endCxn id="9" idx="1"/>
            </p:cNvCxnSpPr>
            <p:nvPr/>
          </p:nvCxnSpPr>
          <p:spPr>
            <a:xfrm rot="5400000" flipH="1" flipV="1">
              <a:off x="3049382" y="5726032"/>
              <a:ext cx="445764" cy="13217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a:endCxn id="11" idx="1"/>
            </p:cNvCxnSpPr>
            <p:nvPr/>
          </p:nvCxnSpPr>
          <p:spPr>
            <a:xfrm flipV="1">
              <a:off x="4212265" y="5561869"/>
              <a:ext cx="377092" cy="73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ector angular 15"/>
            <p:cNvCxnSpPr>
              <a:endCxn id="12" idx="1"/>
            </p:cNvCxnSpPr>
            <p:nvPr/>
          </p:nvCxnSpPr>
          <p:spPr>
            <a:xfrm rot="16200000" flipH="1">
              <a:off x="4219494" y="5687445"/>
              <a:ext cx="512362" cy="258484"/>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ángulo 17"/>
            <p:cNvSpPr/>
            <p:nvPr/>
          </p:nvSpPr>
          <p:spPr>
            <a:xfrm>
              <a:off x="1707111" y="4552555"/>
              <a:ext cx="292177"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a:t>
              </a:r>
              <a:endParaRPr lang="es-ES">
                <a:solidFill>
                  <a:schemeClr val="tx1"/>
                </a:solidFill>
              </a:endParaRPr>
            </a:p>
          </p:txBody>
        </p:sp>
        <p:sp>
          <p:nvSpPr>
            <p:cNvPr id="19" name="Rectángulo 18"/>
            <p:cNvSpPr/>
            <p:nvPr/>
          </p:nvSpPr>
          <p:spPr>
            <a:xfrm>
              <a:off x="2275482" y="4552554"/>
              <a:ext cx="744682"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s-ES" sz="1400" smtClean="0">
                  <a:solidFill>
                    <a:schemeClr val="tx1"/>
                  </a:solidFill>
                </a:rPr>
                <a:t>media/</a:t>
              </a:r>
              <a:endParaRPr lang="es-ES">
                <a:solidFill>
                  <a:schemeClr val="tx1"/>
                </a:solidFill>
              </a:endParaRPr>
            </a:p>
          </p:txBody>
        </p:sp>
        <p:sp>
          <p:nvSpPr>
            <p:cNvPr id="20" name="Rectángulo 19"/>
            <p:cNvSpPr/>
            <p:nvPr/>
          </p:nvSpPr>
          <p:spPr>
            <a:xfrm>
              <a:off x="2290539" y="5189666"/>
              <a:ext cx="500837"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usr/</a:t>
              </a:r>
              <a:endParaRPr lang="es-ES">
                <a:solidFill>
                  <a:schemeClr val="tx1"/>
                </a:solidFill>
              </a:endParaRPr>
            </a:p>
          </p:txBody>
        </p:sp>
        <p:sp>
          <p:nvSpPr>
            <p:cNvPr id="21" name="Rectángulo 20"/>
            <p:cNvSpPr/>
            <p:nvPr/>
          </p:nvSpPr>
          <p:spPr>
            <a:xfrm>
              <a:off x="2275482" y="5835166"/>
              <a:ext cx="788869"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nfs-srv/</a:t>
              </a:r>
              <a:endParaRPr lang="es-ES">
                <a:solidFill>
                  <a:schemeClr val="tx1"/>
                </a:solidFill>
              </a:endParaRPr>
            </a:p>
          </p:txBody>
        </p:sp>
        <p:sp>
          <p:nvSpPr>
            <p:cNvPr id="22" name="Rectángulo 21"/>
            <p:cNvSpPr/>
            <p:nvPr/>
          </p:nvSpPr>
          <p:spPr>
            <a:xfrm>
              <a:off x="3481905" y="4553916"/>
              <a:ext cx="781612"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s-ES" sz="1400" smtClean="0">
                  <a:solidFill>
                    <a:schemeClr val="tx1"/>
                  </a:solidFill>
                </a:rPr>
                <a:t>stream/</a:t>
              </a:r>
              <a:endParaRPr lang="es-ES">
                <a:solidFill>
                  <a:schemeClr val="tx1"/>
                </a:solidFill>
              </a:endParaRPr>
            </a:p>
          </p:txBody>
        </p:sp>
        <p:sp>
          <p:nvSpPr>
            <p:cNvPr id="23" name="Rectángulo 22"/>
            <p:cNvSpPr/>
            <p:nvPr/>
          </p:nvSpPr>
          <p:spPr>
            <a:xfrm>
              <a:off x="3472231" y="4984633"/>
              <a:ext cx="813503"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s-ES" sz="1400" smtClean="0">
                  <a:solidFill>
                    <a:schemeClr val="tx1"/>
                  </a:solidFill>
                </a:rPr>
                <a:t>config/</a:t>
              </a:r>
              <a:endParaRPr lang="es-ES">
                <a:solidFill>
                  <a:schemeClr val="tx1"/>
                </a:solidFill>
              </a:endParaRPr>
            </a:p>
          </p:txBody>
        </p:sp>
        <p:cxnSp>
          <p:nvCxnSpPr>
            <p:cNvPr id="24" name="Conector recto 23"/>
            <p:cNvCxnSpPr>
              <a:stCxn id="18" idx="3"/>
              <a:endCxn id="19" idx="1"/>
            </p:cNvCxnSpPr>
            <p:nvPr/>
          </p:nvCxnSpPr>
          <p:spPr>
            <a:xfrm flipV="1">
              <a:off x="1999288" y="4706443"/>
              <a:ext cx="27619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ector angular 24"/>
            <p:cNvCxnSpPr/>
            <p:nvPr/>
          </p:nvCxnSpPr>
          <p:spPr>
            <a:xfrm rot="5400000" flipH="1" flipV="1">
              <a:off x="1940420" y="4356323"/>
              <a:ext cx="553005" cy="147236"/>
            </a:xfrm>
            <a:prstGeom prst="bentConnector3">
              <a:avLst>
                <a:gd name="adj1" fmla="val 10139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ector angular 25"/>
            <p:cNvCxnSpPr>
              <a:endCxn id="20" idx="1"/>
            </p:cNvCxnSpPr>
            <p:nvPr/>
          </p:nvCxnSpPr>
          <p:spPr>
            <a:xfrm rot="16200000" flipH="1">
              <a:off x="1898365" y="4951381"/>
              <a:ext cx="637112" cy="14723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ector angular 26"/>
            <p:cNvCxnSpPr>
              <a:endCxn id="21" idx="1"/>
            </p:cNvCxnSpPr>
            <p:nvPr/>
          </p:nvCxnSpPr>
          <p:spPr>
            <a:xfrm rot="16200000" flipH="1">
              <a:off x="1815876" y="5529449"/>
              <a:ext cx="787032" cy="13217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a:stCxn id="19" idx="3"/>
              <a:endCxn id="22" idx="1"/>
            </p:cNvCxnSpPr>
            <p:nvPr/>
          </p:nvCxnSpPr>
          <p:spPr>
            <a:xfrm>
              <a:off x="3020164" y="4706443"/>
              <a:ext cx="461741" cy="1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ector angular 28"/>
            <p:cNvCxnSpPr>
              <a:endCxn id="23" idx="1"/>
            </p:cNvCxnSpPr>
            <p:nvPr/>
          </p:nvCxnSpPr>
          <p:spPr>
            <a:xfrm rot="16200000" flipH="1">
              <a:off x="3128562" y="4794853"/>
              <a:ext cx="432078" cy="25526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ángulo 29"/>
            <p:cNvSpPr/>
            <p:nvPr/>
          </p:nvSpPr>
          <p:spPr>
            <a:xfrm>
              <a:off x="2297659" y="3940053"/>
              <a:ext cx="623906"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mnt/</a:t>
              </a:r>
              <a:endParaRPr lang="es-ES">
                <a:solidFill>
                  <a:schemeClr val="tx1"/>
                </a:solidFill>
              </a:endParaRPr>
            </a:p>
          </p:txBody>
        </p:sp>
        <p:sp>
          <p:nvSpPr>
            <p:cNvPr id="31" name="Rectángulo 30"/>
            <p:cNvSpPr/>
            <p:nvPr/>
          </p:nvSpPr>
          <p:spPr>
            <a:xfrm>
              <a:off x="3322835" y="6299447"/>
              <a:ext cx="965655"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registry/</a:t>
              </a:r>
              <a:endParaRPr lang="es-ES">
                <a:solidFill>
                  <a:schemeClr val="tx1"/>
                </a:solidFill>
              </a:endParaRPr>
            </a:p>
          </p:txBody>
        </p:sp>
        <p:cxnSp>
          <p:nvCxnSpPr>
            <p:cNvPr id="32" name="Conector angular 31"/>
            <p:cNvCxnSpPr>
              <a:endCxn id="31" idx="1"/>
            </p:cNvCxnSpPr>
            <p:nvPr/>
          </p:nvCxnSpPr>
          <p:spPr>
            <a:xfrm rot="16200000" flipH="1">
              <a:off x="3045339" y="6175840"/>
              <a:ext cx="438334" cy="116658"/>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ítulo 1"/>
          <p:cNvSpPr>
            <a:spLocks noGrp="1"/>
          </p:cNvSpPr>
          <p:nvPr>
            <p:ph type="title"/>
          </p:nvPr>
        </p:nvSpPr>
        <p:spPr/>
        <p:txBody>
          <a:bodyPr>
            <a:normAutofit fontScale="90000"/>
          </a:bodyPr>
          <a:lstStyle/>
          <a:p>
            <a:r>
              <a:rPr lang="es-ES" smtClean="0"/>
              <a:t>NFS</a:t>
            </a:r>
            <a:endParaRPr lang="es-ES"/>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27</a:t>
            </a:fld>
            <a:endParaRPr lang="es-ES" dirty="0"/>
          </a:p>
        </p:txBody>
      </p:sp>
      <p:sp>
        <p:nvSpPr>
          <p:cNvPr id="5" name="Rectangle 11"/>
          <p:cNvSpPr>
            <a:spLocks noChangeArrowheads="1"/>
          </p:cNvSpPr>
          <p:nvPr/>
        </p:nvSpPr>
        <p:spPr bwMode="auto">
          <a:xfrm>
            <a:off x="457200" y="1196752"/>
            <a:ext cx="8363272"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eaLnBrk="1" hangingPunct="1">
              <a:buNone/>
            </a:pPr>
            <a:r>
              <a:rPr lang="es-ES" altLang="es-ES" sz="2400" b="1" smtClean="0">
                <a:solidFill>
                  <a:srgbClr val="993300"/>
                </a:solidFill>
              </a:rPr>
              <a:t>Network File System:</a:t>
            </a:r>
            <a:endParaRPr lang="es-ES" altLang="es-ES" sz="2400" smtClean="0">
              <a:solidFill>
                <a:srgbClr val="993300"/>
              </a:solidFill>
            </a:endParaRPr>
          </a:p>
          <a:p>
            <a:pPr eaLnBrk="1" hangingPunct="1"/>
            <a:r>
              <a:rPr lang="es-ES" altLang="es-ES" sz="2400" smtClean="0">
                <a:solidFill>
                  <a:srgbClr val="993300"/>
                </a:solidFill>
              </a:rPr>
              <a:t>Protocolo de nivel de aplicación para creación de sistemas de archivos distribuidos</a:t>
            </a:r>
          </a:p>
          <a:p>
            <a:pPr eaLnBrk="1" hangingPunct="1"/>
            <a:r>
              <a:rPr lang="es-ES" altLang="es-ES" sz="2400" smtClean="0">
                <a:solidFill>
                  <a:srgbClr val="993300"/>
                </a:solidFill>
              </a:rPr>
              <a:t>NFS2, NFS3: Seguridad mediante listas de control basadas en direcciones de red</a:t>
            </a:r>
          </a:p>
          <a:p>
            <a:pPr eaLnBrk="1" hangingPunct="1"/>
            <a:r>
              <a:rPr lang="es-ES" altLang="es-ES" sz="2400" smtClean="0">
                <a:solidFill>
                  <a:srgbClr val="993300"/>
                </a:solidFill>
              </a:rPr>
              <a:t>NFS4: Seguridad mediante Kerberos (basada en usuarios)</a:t>
            </a:r>
            <a:endParaRPr lang="es-ES_tradnl" altLang="es-ES" sz="1600" dirty="0">
              <a:solidFill>
                <a:srgbClr val="993300"/>
              </a:solidFill>
            </a:endParaRPr>
          </a:p>
        </p:txBody>
      </p:sp>
      <p:pic>
        <p:nvPicPr>
          <p:cNvPr id="6" name="Picture 14" descr="MCj043161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4057668"/>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 name="Grupo 45"/>
          <p:cNvGrpSpPr/>
          <p:nvPr/>
        </p:nvGrpSpPr>
        <p:grpSpPr>
          <a:xfrm>
            <a:off x="2275562" y="5423985"/>
            <a:ext cx="3066873" cy="1173062"/>
            <a:chOff x="5604733" y="3958866"/>
            <a:chExt cx="3066873" cy="1173062"/>
          </a:xfrm>
          <a:solidFill>
            <a:schemeClr val="tx2">
              <a:lumMod val="20000"/>
              <a:lumOff val="80000"/>
            </a:schemeClr>
          </a:solidFill>
        </p:grpSpPr>
        <p:sp>
          <p:nvSpPr>
            <p:cNvPr id="47" name="Rectángulo 46"/>
            <p:cNvSpPr/>
            <p:nvPr/>
          </p:nvSpPr>
          <p:spPr>
            <a:xfrm>
              <a:off x="6667603" y="3966235"/>
              <a:ext cx="889472" cy="279797"/>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software/</a:t>
              </a:r>
              <a:endParaRPr lang="es-ES">
                <a:solidFill>
                  <a:schemeClr val="tx1"/>
                </a:solidFill>
              </a:endParaRPr>
            </a:p>
          </p:txBody>
        </p:sp>
        <p:sp>
          <p:nvSpPr>
            <p:cNvPr id="48" name="Rectángulo 47"/>
            <p:cNvSpPr/>
            <p:nvPr/>
          </p:nvSpPr>
          <p:spPr>
            <a:xfrm>
              <a:off x="6667603" y="4385816"/>
              <a:ext cx="814875" cy="307777"/>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shared/</a:t>
              </a:r>
              <a:endParaRPr lang="es-ES">
                <a:solidFill>
                  <a:schemeClr val="tx1"/>
                </a:solidFill>
              </a:endParaRPr>
            </a:p>
          </p:txBody>
        </p:sp>
        <p:sp>
          <p:nvSpPr>
            <p:cNvPr id="49" name="Rectángulo 48"/>
            <p:cNvSpPr/>
            <p:nvPr/>
          </p:nvSpPr>
          <p:spPr>
            <a:xfrm>
              <a:off x="7921975" y="3958866"/>
              <a:ext cx="749631" cy="279797"/>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eclipse/</a:t>
              </a:r>
              <a:endParaRPr lang="es-ES">
                <a:solidFill>
                  <a:schemeClr val="tx1"/>
                </a:solidFill>
              </a:endParaRPr>
            </a:p>
          </p:txBody>
        </p:sp>
        <p:sp>
          <p:nvSpPr>
            <p:cNvPr id="50" name="Rectángulo 49"/>
            <p:cNvSpPr/>
            <p:nvPr/>
          </p:nvSpPr>
          <p:spPr>
            <a:xfrm>
              <a:off x="7921976" y="4469865"/>
              <a:ext cx="741578" cy="279797"/>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java10/</a:t>
              </a:r>
              <a:endParaRPr lang="es-ES">
                <a:solidFill>
                  <a:schemeClr val="tx1"/>
                </a:solidFill>
              </a:endParaRPr>
            </a:p>
          </p:txBody>
        </p:sp>
        <p:cxnSp>
          <p:nvCxnSpPr>
            <p:cNvPr id="51" name="Conector recto 50"/>
            <p:cNvCxnSpPr>
              <a:endCxn id="48" idx="1"/>
            </p:cNvCxnSpPr>
            <p:nvPr/>
          </p:nvCxnSpPr>
          <p:spPr>
            <a:xfrm flipV="1">
              <a:off x="6391410" y="4539705"/>
              <a:ext cx="276193" cy="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Conector angular 51"/>
            <p:cNvCxnSpPr>
              <a:endCxn id="47" idx="1"/>
            </p:cNvCxnSpPr>
            <p:nvPr/>
          </p:nvCxnSpPr>
          <p:spPr>
            <a:xfrm rot="5400000" flipH="1" flipV="1">
              <a:off x="6378633" y="4262928"/>
              <a:ext cx="445764" cy="132176"/>
            </a:xfrm>
            <a:prstGeom prst="bentConnector2">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a:stCxn id="47" idx="3"/>
              <a:endCxn id="49" idx="1"/>
            </p:cNvCxnSpPr>
            <p:nvPr/>
          </p:nvCxnSpPr>
          <p:spPr>
            <a:xfrm flipV="1">
              <a:off x="7557075" y="4098765"/>
              <a:ext cx="364900" cy="7369"/>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Conector angular 53"/>
            <p:cNvCxnSpPr>
              <a:endCxn id="50" idx="1"/>
            </p:cNvCxnSpPr>
            <p:nvPr/>
          </p:nvCxnSpPr>
          <p:spPr>
            <a:xfrm rot="16200000" flipH="1">
              <a:off x="7536553" y="4224341"/>
              <a:ext cx="512362" cy="258484"/>
            </a:xfrm>
            <a:prstGeom prst="bentConnector2">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ángulo 54"/>
            <p:cNvSpPr/>
            <p:nvPr/>
          </p:nvSpPr>
          <p:spPr>
            <a:xfrm>
              <a:off x="5604733" y="4359870"/>
              <a:ext cx="788869" cy="307777"/>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nfs-srv/</a:t>
              </a:r>
              <a:endParaRPr lang="es-ES">
                <a:solidFill>
                  <a:schemeClr val="tx1"/>
                </a:solidFill>
              </a:endParaRPr>
            </a:p>
          </p:txBody>
        </p:sp>
        <p:sp>
          <p:nvSpPr>
            <p:cNvPr id="56" name="Rectángulo 55"/>
            <p:cNvSpPr/>
            <p:nvPr/>
          </p:nvSpPr>
          <p:spPr>
            <a:xfrm>
              <a:off x="6652086" y="4824151"/>
              <a:ext cx="965655" cy="307777"/>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registry/</a:t>
              </a:r>
              <a:endParaRPr lang="es-ES">
                <a:solidFill>
                  <a:schemeClr val="tx1"/>
                </a:solidFill>
              </a:endParaRPr>
            </a:p>
          </p:txBody>
        </p:sp>
        <p:cxnSp>
          <p:nvCxnSpPr>
            <p:cNvPr id="57" name="Conector angular 56"/>
            <p:cNvCxnSpPr>
              <a:endCxn id="56" idx="1"/>
            </p:cNvCxnSpPr>
            <p:nvPr/>
          </p:nvCxnSpPr>
          <p:spPr>
            <a:xfrm rot="16200000" flipH="1">
              <a:off x="6374591" y="4700544"/>
              <a:ext cx="438333" cy="116657"/>
            </a:xfrm>
            <a:prstGeom prst="bentConnector2">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8" name="Imagen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3503" y="3624632"/>
            <a:ext cx="1206569" cy="930378"/>
          </a:xfrm>
          <a:prstGeom prst="rect">
            <a:avLst/>
          </a:prstGeom>
        </p:spPr>
      </p:pic>
      <p:grpSp>
        <p:nvGrpSpPr>
          <p:cNvPr id="84" name="Grupo 83"/>
          <p:cNvGrpSpPr/>
          <p:nvPr/>
        </p:nvGrpSpPr>
        <p:grpSpPr>
          <a:xfrm>
            <a:off x="5220072" y="3636113"/>
            <a:ext cx="3024336" cy="1809111"/>
            <a:chOff x="5220072" y="3636113"/>
            <a:chExt cx="3024336" cy="1809111"/>
          </a:xfrm>
        </p:grpSpPr>
        <p:sp>
          <p:nvSpPr>
            <p:cNvPr id="60" name="Rectángulo 59"/>
            <p:cNvSpPr/>
            <p:nvPr/>
          </p:nvSpPr>
          <p:spPr>
            <a:xfrm>
              <a:off x="5994473" y="3643482"/>
              <a:ext cx="735819"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s-ES" sz="1400" smtClean="0">
                  <a:solidFill>
                    <a:schemeClr val="tx1"/>
                  </a:solidFill>
                </a:rPr>
                <a:t>home/</a:t>
              </a:r>
              <a:endParaRPr lang="es-ES">
                <a:solidFill>
                  <a:schemeClr val="tx1"/>
                </a:solidFill>
              </a:endParaRPr>
            </a:p>
          </p:txBody>
        </p:sp>
        <p:sp>
          <p:nvSpPr>
            <p:cNvPr id="61" name="Rectángulo 60"/>
            <p:cNvSpPr/>
            <p:nvPr/>
          </p:nvSpPr>
          <p:spPr>
            <a:xfrm>
              <a:off x="5994473" y="4089245"/>
              <a:ext cx="814875"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shared/</a:t>
              </a:r>
              <a:endParaRPr lang="es-ES">
                <a:solidFill>
                  <a:schemeClr val="tx1"/>
                </a:solidFill>
              </a:endParaRPr>
            </a:p>
          </p:txBody>
        </p:sp>
        <p:sp>
          <p:nvSpPr>
            <p:cNvPr id="62" name="Rectángulo 61"/>
            <p:cNvSpPr/>
            <p:nvPr/>
          </p:nvSpPr>
          <p:spPr>
            <a:xfrm>
              <a:off x="7261037" y="3636113"/>
              <a:ext cx="749631"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jperez/</a:t>
              </a:r>
              <a:endParaRPr lang="es-ES">
                <a:solidFill>
                  <a:schemeClr val="tx1"/>
                </a:solidFill>
              </a:endParaRPr>
            </a:p>
          </p:txBody>
        </p:sp>
        <p:sp>
          <p:nvSpPr>
            <p:cNvPr id="63" name="Rectángulo 62"/>
            <p:cNvSpPr/>
            <p:nvPr/>
          </p:nvSpPr>
          <p:spPr>
            <a:xfrm>
              <a:off x="7261038" y="4147112"/>
              <a:ext cx="983370"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s-ES" sz="1400" smtClean="0">
                  <a:solidFill>
                    <a:schemeClr val="tx1"/>
                  </a:solidFill>
                </a:rPr>
                <a:t>joanpeca/</a:t>
              </a:r>
              <a:endParaRPr lang="es-ES">
                <a:solidFill>
                  <a:schemeClr val="tx1"/>
                </a:solidFill>
              </a:endParaRPr>
            </a:p>
          </p:txBody>
        </p:sp>
        <p:cxnSp>
          <p:nvCxnSpPr>
            <p:cNvPr id="64" name="Conector recto 63"/>
            <p:cNvCxnSpPr>
              <a:stCxn id="68" idx="3"/>
              <a:endCxn id="61" idx="1"/>
            </p:cNvCxnSpPr>
            <p:nvPr/>
          </p:nvCxnSpPr>
          <p:spPr>
            <a:xfrm>
              <a:off x="5562334" y="4241572"/>
              <a:ext cx="432139" cy="1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Conector angular 64"/>
            <p:cNvCxnSpPr>
              <a:endCxn id="60" idx="1"/>
            </p:cNvCxnSpPr>
            <p:nvPr/>
          </p:nvCxnSpPr>
          <p:spPr>
            <a:xfrm rot="5400000" flipH="1" flipV="1">
              <a:off x="5705503" y="3954165"/>
              <a:ext cx="445764" cy="13217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Conector recto 65"/>
            <p:cNvCxnSpPr>
              <a:stCxn id="60" idx="3"/>
              <a:endCxn id="62" idx="1"/>
            </p:cNvCxnSpPr>
            <p:nvPr/>
          </p:nvCxnSpPr>
          <p:spPr>
            <a:xfrm flipV="1">
              <a:off x="6730292" y="3790002"/>
              <a:ext cx="530745" cy="73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Conector angular 66"/>
            <p:cNvCxnSpPr>
              <a:endCxn id="63" idx="1"/>
            </p:cNvCxnSpPr>
            <p:nvPr/>
          </p:nvCxnSpPr>
          <p:spPr>
            <a:xfrm rot="16200000" flipH="1">
              <a:off x="6875615" y="3915578"/>
              <a:ext cx="512362" cy="258484"/>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Rectángulo 67"/>
            <p:cNvSpPr/>
            <p:nvPr/>
          </p:nvSpPr>
          <p:spPr>
            <a:xfrm>
              <a:off x="5220072" y="4087683"/>
              <a:ext cx="342262"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s-ES" sz="1400" smtClean="0">
                  <a:solidFill>
                    <a:schemeClr val="tx1"/>
                  </a:solidFill>
                </a:rPr>
                <a:t>/</a:t>
              </a:r>
              <a:endParaRPr lang="es-ES">
                <a:solidFill>
                  <a:schemeClr val="tx1"/>
                </a:solidFill>
              </a:endParaRPr>
            </a:p>
          </p:txBody>
        </p:sp>
        <p:sp>
          <p:nvSpPr>
            <p:cNvPr id="69" name="Rectángulo 68"/>
            <p:cNvSpPr/>
            <p:nvPr/>
          </p:nvSpPr>
          <p:spPr>
            <a:xfrm>
              <a:off x="5978956" y="4527580"/>
              <a:ext cx="965655"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registry/</a:t>
              </a:r>
              <a:endParaRPr lang="es-ES">
                <a:solidFill>
                  <a:schemeClr val="tx1"/>
                </a:solidFill>
              </a:endParaRPr>
            </a:p>
          </p:txBody>
        </p:sp>
        <p:cxnSp>
          <p:nvCxnSpPr>
            <p:cNvPr id="70" name="Conector angular 69"/>
            <p:cNvCxnSpPr>
              <a:endCxn id="69" idx="1"/>
            </p:cNvCxnSpPr>
            <p:nvPr/>
          </p:nvCxnSpPr>
          <p:spPr>
            <a:xfrm rot="16200000" flipH="1">
              <a:off x="5701461" y="4403973"/>
              <a:ext cx="438333" cy="11665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Rectángulo 78"/>
            <p:cNvSpPr/>
            <p:nvPr/>
          </p:nvSpPr>
          <p:spPr>
            <a:xfrm>
              <a:off x="5984801" y="5137447"/>
              <a:ext cx="855391"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s-ES" sz="1400" smtClean="0">
                  <a:solidFill>
                    <a:schemeClr val="tx1"/>
                  </a:solidFill>
                </a:rPr>
                <a:t>server/</a:t>
              </a:r>
              <a:endParaRPr lang="es-ES">
                <a:solidFill>
                  <a:schemeClr val="tx1"/>
                </a:solidFill>
              </a:endParaRPr>
            </a:p>
          </p:txBody>
        </p:sp>
        <p:cxnSp>
          <p:nvCxnSpPr>
            <p:cNvPr id="80" name="Conector angular 79"/>
            <p:cNvCxnSpPr>
              <a:endCxn id="79" idx="1"/>
            </p:cNvCxnSpPr>
            <p:nvPr/>
          </p:nvCxnSpPr>
          <p:spPr>
            <a:xfrm rot="16200000" flipH="1">
              <a:off x="5614686" y="4921220"/>
              <a:ext cx="614805" cy="12542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7" name="Imagen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40753" y="5971135"/>
            <a:ext cx="1302250" cy="651125"/>
          </a:xfrm>
          <a:prstGeom prst="rect">
            <a:avLst/>
          </a:prstGeom>
        </p:spPr>
      </p:pic>
    </p:spTree>
    <p:extLst>
      <p:ext uri="{BB962C8B-B14F-4D97-AF65-F5344CB8AC3E}">
        <p14:creationId xmlns:p14="http://schemas.microsoft.com/office/powerpoint/2010/main" val="27652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fade">
                                      <p:cBhvr>
                                        <p:cTn id="12" dur="500"/>
                                        <p:tgtEl>
                                          <p:spTgt spid="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par>
                                <p:cTn id="18" presetID="10" presetClass="entr" presetSubtype="0" fill="hold" nodeType="withEffect">
                                  <p:stCondLst>
                                    <p:cond delay="0"/>
                                  </p:stCondLst>
                                  <p:childTnLst>
                                    <p:set>
                                      <p:cBhvr>
                                        <p:cTn id="19" dur="1" fill="hold">
                                          <p:stCondLst>
                                            <p:cond delay="0"/>
                                          </p:stCondLst>
                                        </p:cTn>
                                        <p:tgtEl>
                                          <p:spTgt spid="87"/>
                                        </p:tgtEl>
                                        <p:attrNameLst>
                                          <p:attrName>style.visibility</p:attrName>
                                        </p:attrNameLst>
                                      </p:cBhvr>
                                      <p:to>
                                        <p:strVal val="visible"/>
                                      </p:to>
                                    </p:set>
                                    <p:animEffect transition="in" filter="fade">
                                      <p:cBhvr>
                                        <p:cTn id="20" dur="500"/>
                                        <p:tgtEl>
                                          <p:spTgt spid="87"/>
                                        </p:tgtEl>
                                      </p:cBhvr>
                                    </p:animEffect>
                                  </p:childTnLst>
                                </p:cTn>
                              </p:par>
                              <p:par>
                                <p:cTn id="21" presetID="10"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500"/>
                                        <p:tgtEl>
                                          <p:spTgt spid="58"/>
                                        </p:tgtEl>
                                      </p:cBhvr>
                                    </p:animEffect>
                                  </p:childTnLst>
                                </p:cTn>
                              </p:par>
                              <p:par>
                                <p:cTn id="29" presetID="10" presetClass="entr" presetSubtype="0" fill="hold" nodeType="with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fade">
                                      <p:cBhvr>
                                        <p:cTn id="31" dur="500"/>
                                        <p:tgtEl>
                                          <p:spTgt spid="84"/>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nodeType="clickEffect">
                                  <p:stCondLst>
                                    <p:cond delay="0"/>
                                  </p:stCondLst>
                                  <p:childTnLst>
                                    <p:animMotion origin="layout" path="M 2.5E-6 -4.44444E-6 L 0.41354 -0.10277 " pathEditMode="relative" rAng="0" ptsTypes="AA">
                                      <p:cBhvr>
                                        <p:cTn id="35" dur="2000" fill="hold"/>
                                        <p:tgtEl>
                                          <p:spTgt spid="45"/>
                                        </p:tgtEl>
                                        <p:attrNameLst>
                                          <p:attrName>ppt_x</p:attrName>
                                          <p:attrName>ppt_y</p:attrName>
                                        </p:attrNameLst>
                                      </p:cBhvr>
                                      <p:rCtr x="20677" y="-5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mtClean="0"/>
              <a:t>NFS</a:t>
            </a:r>
            <a:endParaRPr lang="es-ES"/>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28</a:t>
            </a:fld>
            <a:endParaRPr lang="es-ES" dirty="0"/>
          </a:p>
        </p:txBody>
      </p:sp>
      <p:sp>
        <p:nvSpPr>
          <p:cNvPr id="6" name="Rectangle 11"/>
          <p:cNvSpPr>
            <a:spLocks noChangeArrowheads="1"/>
          </p:cNvSpPr>
          <p:nvPr/>
        </p:nvSpPr>
        <p:spPr bwMode="auto">
          <a:xfrm>
            <a:off x="467544" y="1223343"/>
            <a:ext cx="8363272"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eaLnBrk="1" hangingPunct="1">
              <a:buNone/>
            </a:pPr>
            <a:r>
              <a:rPr lang="es-ES" altLang="es-ES" sz="2400" b="1" smtClean="0">
                <a:solidFill>
                  <a:srgbClr val="993300"/>
                </a:solidFill>
              </a:rPr>
              <a:t>Procedimiento en servidor:</a:t>
            </a:r>
            <a:endParaRPr lang="es-ES" altLang="es-ES" sz="2400" smtClean="0">
              <a:solidFill>
                <a:srgbClr val="993300"/>
              </a:solidFill>
            </a:endParaRPr>
          </a:p>
          <a:p>
            <a:pPr marL="457200" indent="-457200" eaLnBrk="1" hangingPunct="1">
              <a:buFont typeface="+mj-lt"/>
              <a:buAutoNum type="arabicPeriod"/>
            </a:pPr>
            <a:r>
              <a:rPr lang="es-ES" altLang="es-ES" sz="2400" smtClean="0">
                <a:solidFill>
                  <a:srgbClr val="993300"/>
                </a:solidFill>
              </a:rPr>
              <a:t>Instalar (si procede) paquete </a:t>
            </a:r>
            <a:r>
              <a:rPr lang="es-ES" altLang="es-ES" sz="2400" i="1" smtClean="0">
                <a:solidFill>
                  <a:srgbClr val="993300"/>
                </a:solidFill>
              </a:rPr>
              <a:t>nfs-kernel-server</a:t>
            </a:r>
          </a:p>
          <a:p>
            <a:pPr marL="182563" lvl="1" indent="0" eaLnBrk="1" hangingPunct="1">
              <a:buNone/>
            </a:pPr>
            <a:r>
              <a:rPr lang="es-ES" altLang="es-ES" sz="2000" b="1" smtClean="0">
                <a:solidFill>
                  <a:srgbClr val="993300"/>
                </a:solidFill>
              </a:rPr>
              <a:t>sudo apt-get install nfs-kernel-server</a:t>
            </a:r>
            <a:endParaRPr lang="es-ES" altLang="es-ES" sz="2000" smtClean="0">
              <a:solidFill>
                <a:srgbClr val="993300"/>
              </a:solidFill>
            </a:endParaRPr>
          </a:p>
          <a:p>
            <a:pPr marL="457200" indent="-457200" eaLnBrk="1" hangingPunct="1">
              <a:buFont typeface="+mj-lt"/>
              <a:buAutoNum type="arabicPeriod"/>
            </a:pPr>
            <a:r>
              <a:rPr lang="es-ES" altLang="es-ES" sz="2400" smtClean="0">
                <a:solidFill>
                  <a:srgbClr val="993300"/>
                </a:solidFill>
              </a:rPr>
              <a:t>Iniciar (si procede) servicio NFS:</a:t>
            </a:r>
          </a:p>
          <a:p>
            <a:pPr marL="182563" lvl="1" indent="0" eaLnBrk="1" hangingPunct="1">
              <a:buNone/>
            </a:pPr>
            <a:r>
              <a:rPr lang="es-ES" altLang="es-ES" sz="2000" b="1" smtClean="0">
                <a:solidFill>
                  <a:srgbClr val="993300"/>
                </a:solidFill>
              </a:rPr>
              <a:t>sudo systemctl start nfs-kernel-server</a:t>
            </a:r>
            <a:r>
              <a:rPr lang="es-ES" altLang="es-ES" sz="2000" smtClean="0">
                <a:solidFill>
                  <a:srgbClr val="993300"/>
                </a:solidFill>
              </a:rPr>
              <a:t> </a:t>
            </a:r>
            <a:endParaRPr lang="es-ES" altLang="es-ES" sz="2000">
              <a:solidFill>
                <a:srgbClr val="993300"/>
              </a:solidFill>
            </a:endParaRPr>
          </a:p>
          <a:p>
            <a:pPr marL="457200" indent="-457200" eaLnBrk="1" hangingPunct="1">
              <a:buFont typeface="+mj-lt"/>
              <a:buAutoNum type="arabicPeriod"/>
            </a:pPr>
            <a:r>
              <a:rPr lang="es-ES" altLang="es-ES" sz="2400" smtClean="0">
                <a:solidFill>
                  <a:srgbClr val="993300"/>
                </a:solidFill>
              </a:rPr>
              <a:t>Añadir a archivo /etc/exports los </a:t>
            </a:r>
            <a:r>
              <a:rPr lang="es-ES" altLang="es-ES" sz="2400" i="1" smtClean="0">
                <a:solidFill>
                  <a:srgbClr val="993300"/>
                </a:solidFill>
              </a:rPr>
              <a:t>exports</a:t>
            </a:r>
            <a:r>
              <a:rPr lang="es-ES" altLang="es-ES" sz="2400" smtClean="0">
                <a:solidFill>
                  <a:srgbClr val="993300"/>
                </a:solidFill>
              </a:rPr>
              <a:t> a compartir</a:t>
            </a:r>
          </a:p>
          <a:p>
            <a:pPr marL="457200" indent="-457200" eaLnBrk="1" hangingPunct="1">
              <a:buFont typeface="+mj-lt"/>
              <a:buAutoNum type="arabicPeriod"/>
            </a:pPr>
            <a:r>
              <a:rPr lang="es-ES" altLang="es-ES" sz="2400" smtClean="0">
                <a:solidFill>
                  <a:srgbClr val="993300"/>
                </a:solidFill>
              </a:rPr>
              <a:t>Actualizar los cambios:</a:t>
            </a:r>
          </a:p>
          <a:p>
            <a:pPr marL="182563" lvl="1" indent="0" eaLnBrk="1" hangingPunct="1">
              <a:buNone/>
            </a:pPr>
            <a:r>
              <a:rPr lang="es-ES" altLang="es-ES" sz="2000" b="1" smtClean="0">
                <a:solidFill>
                  <a:srgbClr val="993300"/>
                </a:solidFill>
              </a:rPr>
              <a:t>sudo exportfs -arv</a:t>
            </a:r>
          </a:p>
          <a:p>
            <a:pPr marL="457200" indent="-457200" eaLnBrk="1" hangingPunct="1">
              <a:buFont typeface="+mj-lt"/>
              <a:buAutoNum type="arabicPeriod"/>
            </a:pPr>
            <a:r>
              <a:rPr lang="es-ES" altLang="es-ES" sz="2400" smtClean="0">
                <a:solidFill>
                  <a:srgbClr val="993300"/>
                </a:solidFill>
              </a:rPr>
              <a:t>Opcional: Medida adicional de seguridad, editar archivos</a:t>
            </a:r>
          </a:p>
          <a:p>
            <a:pPr marL="639763" lvl="1" indent="-457200" eaLnBrk="1" hangingPunct="1"/>
            <a:r>
              <a:rPr lang="es-ES" altLang="es-ES" sz="2000" smtClean="0">
                <a:solidFill>
                  <a:srgbClr val="993300"/>
                </a:solidFill>
              </a:rPr>
              <a:t>/etc/hosts.allow</a:t>
            </a:r>
          </a:p>
          <a:p>
            <a:pPr marL="639763" lvl="1" indent="-457200" eaLnBrk="1" hangingPunct="1"/>
            <a:r>
              <a:rPr lang="es-ES" altLang="es-ES" sz="2000" smtClean="0">
                <a:solidFill>
                  <a:srgbClr val="993300"/>
                </a:solidFill>
              </a:rPr>
              <a:t>/etc/hosts.deny</a:t>
            </a:r>
          </a:p>
          <a:p>
            <a:pPr marL="457200" indent="-457200" eaLnBrk="1" hangingPunct="1">
              <a:buFont typeface="+mj-lt"/>
              <a:buAutoNum type="arabicPeriod"/>
            </a:pPr>
            <a:endParaRPr lang="es-ES_tradnl" altLang="es-ES" sz="1600" dirty="0">
              <a:solidFill>
                <a:srgbClr val="993300"/>
              </a:solidFill>
            </a:endParaRPr>
          </a:p>
        </p:txBody>
      </p:sp>
    </p:spTree>
    <p:extLst>
      <p:ext uri="{BB962C8B-B14F-4D97-AF65-F5344CB8AC3E}">
        <p14:creationId xmlns:p14="http://schemas.microsoft.com/office/powerpoint/2010/main" val="35474008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36632" cy="634082"/>
          </a:xfrm>
        </p:spPr>
        <p:txBody>
          <a:bodyPr>
            <a:normAutofit fontScale="90000"/>
          </a:bodyPr>
          <a:lstStyle/>
          <a:p>
            <a:r>
              <a:rPr lang="en-GB" smtClean="0"/>
              <a:t>NFS</a:t>
            </a:r>
            <a:endParaRPr lang="en-GB" dirty="0"/>
          </a:p>
        </p:txBody>
      </p:sp>
      <p:sp>
        <p:nvSpPr>
          <p:cNvPr id="3" name="Marcador de número de diapositiva 2"/>
          <p:cNvSpPr>
            <a:spLocks noGrp="1"/>
          </p:cNvSpPr>
          <p:nvPr>
            <p:ph type="sldNum" sz="quarter" idx="12"/>
          </p:nvPr>
        </p:nvSpPr>
        <p:spPr>
          <a:xfrm>
            <a:off x="6660232" y="6381328"/>
            <a:ext cx="2133600" cy="365125"/>
          </a:xfrm>
        </p:spPr>
        <p:txBody>
          <a:bodyPr/>
          <a:lstStyle/>
          <a:p>
            <a:fld id="{132FADFE-3B8F-471C-ABF0-DBC7717ECBBC}" type="slidenum">
              <a:rPr lang="es-ES" smtClean="0"/>
              <a:pPr/>
              <a:t>29</a:t>
            </a:fld>
            <a:endParaRPr lang="es-ES" dirty="0"/>
          </a:p>
        </p:txBody>
      </p:sp>
      <p:sp>
        <p:nvSpPr>
          <p:cNvPr id="4" name="Rectangle 11"/>
          <p:cNvSpPr>
            <a:spLocks noChangeArrowheads="1"/>
          </p:cNvSpPr>
          <p:nvPr/>
        </p:nvSpPr>
        <p:spPr bwMode="auto">
          <a:xfrm>
            <a:off x="457200" y="1196752"/>
            <a:ext cx="8219256" cy="11255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lgn="just" eaLnBrk="1" hangingPunct="1">
              <a:buNone/>
            </a:pPr>
            <a:r>
              <a:rPr lang="es-ES" altLang="es-ES" sz="2400" b="1" smtClean="0">
                <a:solidFill>
                  <a:srgbClr val="993300"/>
                </a:solidFill>
              </a:rPr>
              <a:t>El archivo /etc/exports:</a:t>
            </a:r>
          </a:p>
          <a:p>
            <a:pPr algn="just" eaLnBrk="1" hangingPunct="1"/>
            <a:r>
              <a:rPr lang="es-ES" altLang="es-ES" sz="2400" smtClean="0">
                <a:solidFill>
                  <a:srgbClr val="993300"/>
                </a:solidFill>
              </a:rPr>
              <a:t>Contiene información sobre los directorios (</a:t>
            </a:r>
            <a:r>
              <a:rPr lang="es-ES" altLang="es-ES" sz="2400" i="1" smtClean="0">
                <a:solidFill>
                  <a:srgbClr val="993300"/>
                </a:solidFill>
              </a:rPr>
              <a:t>exports</a:t>
            </a:r>
            <a:r>
              <a:rPr lang="es-ES" altLang="es-ES" sz="2400" smtClean="0">
                <a:solidFill>
                  <a:srgbClr val="993300"/>
                </a:solidFill>
              </a:rPr>
              <a:t>) que se comparten</a:t>
            </a:r>
          </a:p>
          <a:p>
            <a:pPr algn="just" eaLnBrk="1" hangingPunct="1"/>
            <a:r>
              <a:rPr lang="es-ES" altLang="es-ES" sz="2400" smtClean="0">
                <a:solidFill>
                  <a:srgbClr val="993300"/>
                </a:solidFill>
              </a:rPr>
              <a:t>Formato: una línea por cada directorio compartido</a:t>
            </a:r>
          </a:p>
          <a:p>
            <a:pPr lvl="1" algn="just" eaLnBrk="1" hangingPunct="1"/>
            <a:r>
              <a:rPr lang="es-ES" altLang="es-ES" sz="2000" smtClean="0">
                <a:solidFill>
                  <a:srgbClr val="993300"/>
                </a:solidFill>
              </a:rPr>
              <a:t>¡Cuidado con los espacios en blanco!</a:t>
            </a:r>
          </a:p>
          <a:p>
            <a:pPr marL="0" indent="0" eaLnBrk="1" hangingPunct="1">
              <a:buNone/>
            </a:pPr>
            <a:endParaRPr lang="es-ES_tradnl" altLang="es-ES" sz="2000" dirty="0">
              <a:solidFill>
                <a:srgbClr val="993300"/>
              </a:solidFill>
            </a:endParaRPr>
          </a:p>
        </p:txBody>
      </p:sp>
      <p:sp>
        <p:nvSpPr>
          <p:cNvPr id="5" name="Rectángulo 4"/>
          <p:cNvSpPr/>
          <p:nvPr/>
        </p:nvSpPr>
        <p:spPr>
          <a:xfrm>
            <a:off x="584920" y="3429000"/>
            <a:ext cx="8208912" cy="1498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mtClean="0"/>
              <a:t>#  Directorio 	Lista de Control de Acceso</a:t>
            </a:r>
          </a:p>
          <a:p>
            <a:r>
              <a:rPr lang="es-ES" smtClean="0"/>
              <a:t># ----------------------------------------------------------------------------------------------------------------</a:t>
            </a:r>
          </a:p>
          <a:p>
            <a:r>
              <a:rPr lang="es-ES" smtClean="0"/>
              <a:t>/home/joanpeca	warlock.lsi.us.es(rw,async,no_subtree_check)   192.168.1.0/24 (ro)</a:t>
            </a:r>
          </a:p>
          <a:p>
            <a:r>
              <a:rPr lang="es-ES" smtClean="0"/>
              <a:t>...       </a:t>
            </a:r>
          </a:p>
        </p:txBody>
      </p:sp>
      <p:sp>
        <p:nvSpPr>
          <p:cNvPr id="6" name="Rectangle 11"/>
          <p:cNvSpPr>
            <a:spLocks noChangeArrowheads="1"/>
          </p:cNvSpPr>
          <p:nvPr/>
        </p:nvSpPr>
        <p:spPr bwMode="auto">
          <a:xfrm>
            <a:off x="467544" y="5039767"/>
            <a:ext cx="8219256"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algn="just" eaLnBrk="1" hangingPunct="1"/>
            <a:r>
              <a:rPr lang="es-ES" altLang="es-ES" sz="2400" smtClean="0">
                <a:solidFill>
                  <a:srgbClr val="993300"/>
                </a:solidFill>
              </a:rPr>
              <a:t>Directorio:</a:t>
            </a:r>
          </a:p>
          <a:p>
            <a:pPr lvl="1" algn="just" eaLnBrk="1" hangingPunct="1"/>
            <a:r>
              <a:rPr lang="es-ES" altLang="es-ES" sz="2000" smtClean="0">
                <a:solidFill>
                  <a:srgbClr val="993300"/>
                </a:solidFill>
              </a:rPr>
              <a:t>Raíz del árbol de directorios que se comparte</a:t>
            </a:r>
          </a:p>
          <a:p>
            <a:pPr lvl="1" algn="just" eaLnBrk="1" hangingPunct="1"/>
            <a:r>
              <a:rPr lang="es-ES" altLang="es-ES" sz="2000" smtClean="0">
                <a:solidFill>
                  <a:srgbClr val="993300"/>
                </a:solidFill>
              </a:rPr>
              <a:t>Siempre se comparte todo el subárbol por debajo</a:t>
            </a:r>
            <a:endParaRPr lang="es-ES_tradnl" altLang="es-ES" sz="1600" dirty="0">
              <a:solidFill>
                <a:srgbClr val="993300"/>
              </a:solidFill>
            </a:endParaRPr>
          </a:p>
        </p:txBody>
      </p:sp>
      <p:sp>
        <p:nvSpPr>
          <p:cNvPr id="7" name="Rectángulo redondeado 6"/>
          <p:cNvSpPr/>
          <p:nvPr/>
        </p:nvSpPr>
        <p:spPr>
          <a:xfrm>
            <a:off x="467544" y="3356992"/>
            <a:ext cx="1872208" cy="16827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21860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ppt_y-#ppt_h/2"/>
                                          </p:val>
                                        </p:tav>
                                        <p:tav tm="100000">
                                          <p:val>
                                            <p:strVal val="#ppt_y"/>
                                          </p:val>
                                        </p:tav>
                                      </p:tavLst>
                                    </p:anim>
                                    <p:anim calcmode="lin" valueType="num">
                                      <p:cBhvr>
                                        <p:cTn id="9" dur="500" fill="hold"/>
                                        <p:tgtEl>
                                          <p:spTgt spid="5"/>
                                        </p:tgtEl>
                                        <p:attrNameLst>
                                          <p:attrName>ppt_w</p:attrName>
                                        </p:attrNameLst>
                                      </p:cBhvr>
                                      <p:tavLst>
                                        <p:tav tm="0">
                                          <p:val>
                                            <p:strVal val="#ppt_w"/>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MCj043161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0521" y="490227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656" y="3452059"/>
            <a:ext cx="2022663" cy="1106009"/>
          </a:xfrm>
          <a:prstGeom prst="rect">
            <a:avLst/>
          </a:prstGeom>
        </p:spPr>
      </p:pic>
      <p:sp>
        <p:nvSpPr>
          <p:cNvPr id="2" name="1 Título"/>
          <p:cNvSpPr>
            <a:spLocks noGrp="1"/>
          </p:cNvSpPr>
          <p:nvPr>
            <p:ph type="title"/>
          </p:nvPr>
        </p:nvSpPr>
        <p:spPr>
          <a:xfrm>
            <a:off x="457200" y="274638"/>
            <a:ext cx="8336632" cy="634082"/>
          </a:xfrm>
        </p:spPr>
        <p:txBody>
          <a:bodyPr>
            <a:normAutofit fontScale="90000"/>
          </a:bodyPr>
          <a:lstStyle/>
          <a:p>
            <a:r>
              <a:rPr lang="en-GB" smtClean="0"/>
              <a:t>Sistemas de archivos en Linux</a:t>
            </a:r>
            <a:endParaRPr lang="en-GB" dirty="0"/>
          </a:p>
        </p:txBody>
      </p:sp>
      <p:sp>
        <p:nvSpPr>
          <p:cNvPr id="3" name="Marcador de número de diapositiva 2"/>
          <p:cNvSpPr>
            <a:spLocks noGrp="1"/>
          </p:cNvSpPr>
          <p:nvPr>
            <p:ph type="sldNum" sz="quarter" idx="12"/>
          </p:nvPr>
        </p:nvSpPr>
        <p:spPr>
          <a:xfrm>
            <a:off x="6660232" y="6381328"/>
            <a:ext cx="2133600" cy="365125"/>
          </a:xfrm>
        </p:spPr>
        <p:txBody>
          <a:bodyPr/>
          <a:lstStyle/>
          <a:p>
            <a:fld id="{132FADFE-3B8F-471C-ABF0-DBC7717ECBBC}" type="slidenum">
              <a:rPr lang="es-ES" smtClean="0"/>
              <a:pPr/>
              <a:t>3</a:t>
            </a:fld>
            <a:endParaRPr lang="es-ES" dirty="0"/>
          </a:p>
        </p:txBody>
      </p:sp>
      <p:sp>
        <p:nvSpPr>
          <p:cNvPr id="4" name="Rectangle 11"/>
          <p:cNvSpPr>
            <a:spLocks noChangeArrowheads="1"/>
          </p:cNvSpPr>
          <p:nvPr/>
        </p:nvSpPr>
        <p:spPr bwMode="auto">
          <a:xfrm>
            <a:off x="457200" y="1196752"/>
            <a:ext cx="8219256"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lgn="just" eaLnBrk="1" hangingPunct="1">
              <a:buNone/>
            </a:pPr>
            <a:r>
              <a:rPr lang="es-ES" altLang="es-ES" sz="2400" b="1" smtClean="0">
                <a:solidFill>
                  <a:srgbClr val="993300"/>
                </a:solidFill>
              </a:rPr>
              <a:t>Linux usa sistema de archivos virtual:</a:t>
            </a:r>
          </a:p>
          <a:p>
            <a:pPr algn="just" eaLnBrk="1" hangingPunct="1"/>
            <a:r>
              <a:rPr lang="es-ES" altLang="es-ES" sz="2400" smtClean="0">
                <a:solidFill>
                  <a:srgbClr val="993300"/>
                </a:solidFill>
              </a:rPr>
              <a:t>Existe un único árbol de directorios (una única raíz)</a:t>
            </a:r>
          </a:p>
          <a:p>
            <a:pPr algn="just" eaLnBrk="1" hangingPunct="1"/>
            <a:r>
              <a:rPr lang="es-ES" altLang="es-ES" sz="2400" smtClean="0">
                <a:solidFill>
                  <a:srgbClr val="993300"/>
                </a:solidFill>
              </a:rPr>
              <a:t>Volúmenes adicionales se montan en directorios del árbol (único) de directorios</a:t>
            </a:r>
          </a:p>
          <a:p>
            <a:pPr algn="just" eaLnBrk="1" hangingPunct="1"/>
            <a:r>
              <a:rPr lang="es-ES" altLang="es-ES" sz="2400" smtClean="0">
                <a:solidFill>
                  <a:srgbClr val="993300"/>
                </a:solidFill>
              </a:rPr>
              <a:t>Se pueden combinar distintos sistemas de archivos</a:t>
            </a:r>
            <a:endParaRPr lang="es-ES_tradnl" altLang="es-ES" sz="2000" dirty="0">
              <a:solidFill>
                <a:srgbClr val="993300"/>
              </a:solidFill>
            </a:endParaRPr>
          </a:p>
        </p:txBody>
      </p:sp>
      <p:pic>
        <p:nvPicPr>
          <p:cNvPr id="32" name="Imagen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47" y="3719472"/>
            <a:ext cx="2279954" cy="1677191"/>
          </a:xfrm>
          <a:prstGeom prst="rect">
            <a:avLst/>
          </a:prstGeom>
        </p:spPr>
      </p:pic>
      <p:pic>
        <p:nvPicPr>
          <p:cNvPr id="33" name="Imagen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76130">
            <a:off x="4721731" y="3093561"/>
            <a:ext cx="1674433" cy="1165126"/>
          </a:xfrm>
          <a:prstGeom prst="rect">
            <a:avLst/>
          </a:prstGeom>
        </p:spPr>
      </p:pic>
      <p:grpSp>
        <p:nvGrpSpPr>
          <p:cNvPr id="50" name="Grupo 49"/>
          <p:cNvGrpSpPr/>
          <p:nvPr/>
        </p:nvGrpSpPr>
        <p:grpSpPr>
          <a:xfrm>
            <a:off x="6075164" y="3565583"/>
            <a:ext cx="2488133" cy="927648"/>
            <a:chOff x="6075164" y="3565583"/>
            <a:chExt cx="2488133" cy="927648"/>
          </a:xfrm>
        </p:grpSpPr>
        <p:sp>
          <p:nvSpPr>
            <p:cNvPr id="35" name="Rectángulo 34"/>
            <p:cNvSpPr/>
            <p:nvPr/>
          </p:nvSpPr>
          <p:spPr>
            <a:xfrm>
              <a:off x="6075164" y="4185454"/>
              <a:ext cx="292177"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a:t>
              </a:r>
              <a:endParaRPr lang="es-ES">
                <a:solidFill>
                  <a:schemeClr val="tx1"/>
                </a:solidFill>
              </a:endParaRPr>
            </a:p>
          </p:txBody>
        </p:sp>
        <p:sp>
          <p:nvSpPr>
            <p:cNvPr id="36" name="Rectángulo 35"/>
            <p:cNvSpPr/>
            <p:nvPr/>
          </p:nvSpPr>
          <p:spPr>
            <a:xfrm>
              <a:off x="6665712" y="3572952"/>
              <a:ext cx="792698"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galeria/</a:t>
              </a:r>
              <a:endParaRPr lang="es-ES">
                <a:solidFill>
                  <a:schemeClr val="tx1"/>
                </a:solidFill>
              </a:endParaRPr>
            </a:p>
          </p:txBody>
        </p:sp>
        <p:sp>
          <p:nvSpPr>
            <p:cNvPr id="37" name="Rectángulo 36"/>
            <p:cNvSpPr/>
            <p:nvPr/>
          </p:nvSpPr>
          <p:spPr>
            <a:xfrm>
              <a:off x="6643534" y="4185453"/>
              <a:ext cx="814875"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backup/</a:t>
              </a:r>
              <a:endParaRPr lang="es-ES">
                <a:solidFill>
                  <a:schemeClr val="tx1"/>
                </a:solidFill>
              </a:endParaRPr>
            </a:p>
          </p:txBody>
        </p:sp>
        <p:sp>
          <p:nvSpPr>
            <p:cNvPr id="40" name="Rectángulo 39"/>
            <p:cNvSpPr/>
            <p:nvPr/>
          </p:nvSpPr>
          <p:spPr>
            <a:xfrm>
              <a:off x="7813666" y="3565583"/>
              <a:ext cx="749631"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fotos/</a:t>
              </a:r>
              <a:endParaRPr lang="es-ES">
                <a:solidFill>
                  <a:schemeClr val="tx1"/>
                </a:solidFill>
              </a:endParaRPr>
            </a:p>
          </p:txBody>
        </p:sp>
        <p:sp>
          <p:nvSpPr>
            <p:cNvPr id="41" name="Rectángulo 40"/>
            <p:cNvSpPr/>
            <p:nvPr/>
          </p:nvSpPr>
          <p:spPr>
            <a:xfrm>
              <a:off x="7813666" y="4076582"/>
              <a:ext cx="749631"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videos/</a:t>
              </a:r>
              <a:endParaRPr lang="es-ES">
                <a:solidFill>
                  <a:schemeClr val="tx1"/>
                </a:solidFill>
              </a:endParaRPr>
            </a:p>
          </p:txBody>
        </p:sp>
        <p:cxnSp>
          <p:nvCxnSpPr>
            <p:cNvPr id="42" name="Conector recto 41"/>
            <p:cNvCxnSpPr>
              <a:stCxn id="35" idx="3"/>
              <a:endCxn id="37" idx="1"/>
            </p:cNvCxnSpPr>
            <p:nvPr/>
          </p:nvCxnSpPr>
          <p:spPr>
            <a:xfrm flipV="1">
              <a:off x="6367341" y="4339342"/>
              <a:ext cx="276193"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ector angular 42"/>
            <p:cNvCxnSpPr/>
            <p:nvPr/>
          </p:nvCxnSpPr>
          <p:spPr>
            <a:xfrm rot="5400000" flipH="1" flipV="1">
              <a:off x="6308473" y="3989222"/>
              <a:ext cx="553005" cy="147236"/>
            </a:xfrm>
            <a:prstGeom prst="bentConnector3">
              <a:avLst>
                <a:gd name="adj1" fmla="val 10139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a:stCxn id="36" idx="3"/>
              <a:endCxn id="40" idx="1"/>
            </p:cNvCxnSpPr>
            <p:nvPr/>
          </p:nvCxnSpPr>
          <p:spPr>
            <a:xfrm flipV="1">
              <a:off x="7458410" y="3719472"/>
              <a:ext cx="355256" cy="73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Conector angular 46"/>
            <p:cNvCxnSpPr>
              <a:endCxn id="41" idx="1"/>
            </p:cNvCxnSpPr>
            <p:nvPr/>
          </p:nvCxnSpPr>
          <p:spPr>
            <a:xfrm rot="16200000" flipH="1">
              <a:off x="7428244" y="3845049"/>
              <a:ext cx="512362" cy="258482"/>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Grupo 51"/>
          <p:cNvGrpSpPr/>
          <p:nvPr/>
        </p:nvGrpSpPr>
        <p:grpSpPr>
          <a:xfrm>
            <a:off x="4917585" y="5811032"/>
            <a:ext cx="2584565" cy="818776"/>
            <a:chOff x="6075164" y="3732321"/>
            <a:chExt cx="2584565" cy="818776"/>
          </a:xfrm>
        </p:grpSpPr>
        <p:sp>
          <p:nvSpPr>
            <p:cNvPr id="53" name="Rectángulo 52"/>
            <p:cNvSpPr/>
            <p:nvPr/>
          </p:nvSpPr>
          <p:spPr>
            <a:xfrm>
              <a:off x="6075164" y="4185454"/>
              <a:ext cx="292177"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a:t>
              </a:r>
              <a:endParaRPr lang="es-ES">
                <a:solidFill>
                  <a:schemeClr val="tx1"/>
                </a:solidFill>
              </a:endParaRPr>
            </a:p>
          </p:txBody>
        </p:sp>
        <p:sp>
          <p:nvSpPr>
            <p:cNvPr id="54" name="Rectángulo 53"/>
            <p:cNvSpPr/>
            <p:nvPr/>
          </p:nvSpPr>
          <p:spPr>
            <a:xfrm>
              <a:off x="6643534" y="3739690"/>
              <a:ext cx="889472"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software/</a:t>
              </a:r>
              <a:endParaRPr lang="es-ES">
                <a:solidFill>
                  <a:schemeClr val="tx1"/>
                </a:solidFill>
              </a:endParaRPr>
            </a:p>
          </p:txBody>
        </p:sp>
        <p:sp>
          <p:nvSpPr>
            <p:cNvPr id="55" name="Rectángulo 54"/>
            <p:cNvSpPr/>
            <p:nvPr/>
          </p:nvSpPr>
          <p:spPr>
            <a:xfrm>
              <a:off x="6643534" y="4185453"/>
              <a:ext cx="814875"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shared/</a:t>
              </a:r>
              <a:endParaRPr lang="es-ES">
                <a:solidFill>
                  <a:schemeClr val="tx1"/>
                </a:solidFill>
              </a:endParaRPr>
            </a:p>
          </p:txBody>
        </p:sp>
        <p:sp>
          <p:nvSpPr>
            <p:cNvPr id="56" name="Rectángulo 55"/>
            <p:cNvSpPr/>
            <p:nvPr/>
          </p:nvSpPr>
          <p:spPr>
            <a:xfrm>
              <a:off x="7910098" y="3732321"/>
              <a:ext cx="749631"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eclipse/</a:t>
              </a:r>
              <a:endParaRPr lang="es-ES">
                <a:solidFill>
                  <a:schemeClr val="tx1"/>
                </a:solidFill>
              </a:endParaRPr>
            </a:p>
          </p:txBody>
        </p:sp>
        <p:sp>
          <p:nvSpPr>
            <p:cNvPr id="57" name="Rectángulo 56"/>
            <p:cNvSpPr/>
            <p:nvPr/>
          </p:nvSpPr>
          <p:spPr>
            <a:xfrm>
              <a:off x="7910099" y="4243320"/>
              <a:ext cx="741578"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java10/</a:t>
              </a:r>
              <a:endParaRPr lang="es-ES">
                <a:solidFill>
                  <a:schemeClr val="tx1"/>
                </a:solidFill>
              </a:endParaRPr>
            </a:p>
          </p:txBody>
        </p:sp>
        <p:cxnSp>
          <p:nvCxnSpPr>
            <p:cNvPr id="58" name="Conector recto 57"/>
            <p:cNvCxnSpPr>
              <a:stCxn id="53" idx="3"/>
              <a:endCxn id="55" idx="1"/>
            </p:cNvCxnSpPr>
            <p:nvPr/>
          </p:nvCxnSpPr>
          <p:spPr>
            <a:xfrm flipV="1">
              <a:off x="6367341" y="4339342"/>
              <a:ext cx="276193"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Conector angular 58"/>
            <p:cNvCxnSpPr>
              <a:endCxn id="54" idx="1"/>
            </p:cNvCxnSpPr>
            <p:nvPr/>
          </p:nvCxnSpPr>
          <p:spPr>
            <a:xfrm rot="5400000" flipH="1" flipV="1">
              <a:off x="6354564" y="4050373"/>
              <a:ext cx="445764" cy="13217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Conector recto 59"/>
            <p:cNvCxnSpPr>
              <a:stCxn id="54" idx="3"/>
              <a:endCxn id="56" idx="1"/>
            </p:cNvCxnSpPr>
            <p:nvPr/>
          </p:nvCxnSpPr>
          <p:spPr>
            <a:xfrm flipV="1">
              <a:off x="7533006" y="3886210"/>
              <a:ext cx="377092" cy="73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Conector angular 60"/>
            <p:cNvCxnSpPr>
              <a:endCxn id="57" idx="1"/>
            </p:cNvCxnSpPr>
            <p:nvPr/>
          </p:nvCxnSpPr>
          <p:spPr>
            <a:xfrm rot="16200000" flipH="1">
              <a:off x="7524676" y="4011786"/>
              <a:ext cx="512362" cy="258484"/>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upo 30"/>
          <p:cNvGrpSpPr/>
          <p:nvPr/>
        </p:nvGrpSpPr>
        <p:grpSpPr>
          <a:xfrm>
            <a:off x="1903559" y="4344683"/>
            <a:ext cx="2730775" cy="2202890"/>
            <a:chOff x="1903559" y="4344683"/>
            <a:chExt cx="2730775" cy="2202890"/>
          </a:xfrm>
        </p:grpSpPr>
        <p:sp>
          <p:nvSpPr>
            <p:cNvPr id="8" name="Rectángulo 7"/>
            <p:cNvSpPr/>
            <p:nvPr/>
          </p:nvSpPr>
          <p:spPr>
            <a:xfrm>
              <a:off x="1903559" y="4957185"/>
              <a:ext cx="292177"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a:t>
              </a:r>
              <a:endParaRPr lang="es-ES">
                <a:solidFill>
                  <a:schemeClr val="tx1"/>
                </a:solidFill>
              </a:endParaRPr>
            </a:p>
          </p:txBody>
        </p:sp>
        <p:sp>
          <p:nvSpPr>
            <p:cNvPr id="10" name="Rectángulo 9"/>
            <p:cNvSpPr/>
            <p:nvPr/>
          </p:nvSpPr>
          <p:spPr>
            <a:xfrm>
              <a:off x="2471930" y="4957184"/>
              <a:ext cx="695914"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home/</a:t>
              </a:r>
              <a:endParaRPr lang="es-ES">
                <a:solidFill>
                  <a:schemeClr val="tx1"/>
                </a:solidFill>
              </a:endParaRPr>
            </a:p>
          </p:txBody>
        </p:sp>
        <p:sp>
          <p:nvSpPr>
            <p:cNvPr id="11" name="Rectángulo 10"/>
            <p:cNvSpPr/>
            <p:nvPr/>
          </p:nvSpPr>
          <p:spPr>
            <a:xfrm>
              <a:off x="2486987" y="5594296"/>
              <a:ext cx="500837"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usr/</a:t>
              </a:r>
              <a:endParaRPr lang="es-ES">
                <a:solidFill>
                  <a:schemeClr val="tx1"/>
                </a:solidFill>
              </a:endParaRPr>
            </a:p>
          </p:txBody>
        </p:sp>
        <p:sp>
          <p:nvSpPr>
            <p:cNvPr id="12" name="Rectángulo 11"/>
            <p:cNvSpPr/>
            <p:nvPr/>
          </p:nvSpPr>
          <p:spPr>
            <a:xfrm>
              <a:off x="2471930" y="6239796"/>
              <a:ext cx="788869"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nfs-srv/</a:t>
              </a:r>
              <a:endParaRPr lang="es-ES">
                <a:solidFill>
                  <a:schemeClr val="tx1"/>
                </a:solidFill>
              </a:endParaRPr>
            </a:p>
          </p:txBody>
        </p:sp>
        <p:sp>
          <p:nvSpPr>
            <p:cNvPr id="13" name="Rectángulo 12"/>
            <p:cNvSpPr/>
            <p:nvPr/>
          </p:nvSpPr>
          <p:spPr>
            <a:xfrm>
              <a:off x="3678353" y="4958546"/>
              <a:ext cx="749631"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jperez/</a:t>
              </a:r>
              <a:endParaRPr lang="es-ES">
                <a:solidFill>
                  <a:schemeClr val="tx1"/>
                </a:solidFill>
              </a:endParaRPr>
            </a:p>
          </p:txBody>
        </p:sp>
        <p:sp>
          <p:nvSpPr>
            <p:cNvPr id="14" name="Rectángulo 13"/>
            <p:cNvSpPr/>
            <p:nvPr/>
          </p:nvSpPr>
          <p:spPr>
            <a:xfrm>
              <a:off x="3668679" y="5389263"/>
              <a:ext cx="965655"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joanpeca/</a:t>
              </a:r>
              <a:endParaRPr lang="es-ES">
                <a:solidFill>
                  <a:schemeClr val="tx1"/>
                </a:solidFill>
              </a:endParaRPr>
            </a:p>
          </p:txBody>
        </p:sp>
        <p:cxnSp>
          <p:nvCxnSpPr>
            <p:cNvPr id="16" name="Conector recto 15"/>
            <p:cNvCxnSpPr>
              <a:stCxn id="8" idx="3"/>
              <a:endCxn id="10" idx="1"/>
            </p:cNvCxnSpPr>
            <p:nvPr/>
          </p:nvCxnSpPr>
          <p:spPr>
            <a:xfrm flipV="1">
              <a:off x="2195736" y="5111073"/>
              <a:ext cx="27619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ector angular 17"/>
            <p:cNvCxnSpPr>
              <a:endCxn id="7" idx="2"/>
            </p:cNvCxnSpPr>
            <p:nvPr/>
          </p:nvCxnSpPr>
          <p:spPr>
            <a:xfrm rot="5400000" flipH="1" flipV="1">
              <a:off x="2136868" y="4760953"/>
              <a:ext cx="553005" cy="147236"/>
            </a:xfrm>
            <a:prstGeom prst="bentConnector3">
              <a:avLst>
                <a:gd name="adj1" fmla="val 10139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ector angular 20"/>
            <p:cNvCxnSpPr>
              <a:endCxn id="11" idx="1"/>
            </p:cNvCxnSpPr>
            <p:nvPr/>
          </p:nvCxnSpPr>
          <p:spPr>
            <a:xfrm rot="16200000" flipH="1">
              <a:off x="2094813" y="5356011"/>
              <a:ext cx="637112" cy="14723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ector angular 22"/>
            <p:cNvCxnSpPr>
              <a:endCxn id="12" idx="1"/>
            </p:cNvCxnSpPr>
            <p:nvPr/>
          </p:nvCxnSpPr>
          <p:spPr>
            <a:xfrm rot="16200000" flipH="1">
              <a:off x="2012324" y="5934079"/>
              <a:ext cx="787032" cy="13217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a:stCxn id="10" idx="3"/>
              <a:endCxn id="13" idx="1"/>
            </p:cNvCxnSpPr>
            <p:nvPr/>
          </p:nvCxnSpPr>
          <p:spPr>
            <a:xfrm>
              <a:off x="3167844" y="5111073"/>
              <a:ext cx="510509" cy="1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ector angular 28"/>
            <p:cNvCxnSpPr>
              <a:endCxn id="14" idx="1"/>
            </p:cNvCxnSpPr>
            <p:nvPr/>
          </p:nvCxnSpPr>
          <p:spPr>
            <a:xfrm rot="16200000" flipH="1">
              <a:off x="3325010" y="5199483"/>
              <a:ext cx="432078" cy="25525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ángulo 8"/>
            <p:cNvSpPr/>
            <p:nvPr/>
          </p:nvSpPr>
          <p:spPr>
            <a:xfrm>
              <a:off x="2494107" y="4344683"/>
              <a:ext cx="623906" cy="30777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s-ES" sz="1400" smtClean="0">
                  <a:solidFill>
                    <a:schemeClr val="tx1"/>
                  </a:solidFill>
                </a:rPr>
                <a:t>mnt/</a:t>
              </a:r>
              <a:endParaRPr lang="es-ES">
                <a:solidFill>
                  <a:schemeClr val="tx1"/>
                </a:solidFill>
              </a:endParaRPr>
            </a:p>
          </p:txBody>
        </p:sp>
      </p:grpSp>
    </p:spTree>
    <p:extLst>
      <p:ext uri="{BB962C8B-B14F-4D97-AF65-F5344CB8AC3E}">
        <p14:creationId xmlns:p14="http://schemas.microsoft.com/office/powerpoint/2010/main" val="166193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7" presetClass="entr" presetSubtype="1"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ppt_x</p:attrName>
                                        </p:attrNameLst>
                                      </p:cBhvr>
                                      <p:tavLst>
                                        <p:tav tm="0">
                                          <p:val>
                                            <p:strVal val="#ppt_x"/>
                                          </p:val>
                                        </p:tav>
                                        <p:tav tm="100000">
                                          <p:val>
                                            <p:strVal val="#ppt_x"/>
                                          </p:val>
                                        </p:tav>
                                      </p:tavLst>
                                    </p:anim>
                                    <p:anim calcmode="lin" valueType="num">
                                      <p:cBhvr>
                                        <p:cTn id="16" dur="500" fill="hold"/>
                                        <p:tgtEl>
                                          <p:spTgt spid="31"/>
                                        </p:tgtEl>
                                        <p:attrNameLst>
                                          <p:attrName>ppt_y</p:attrName>
                                        </p:attrNameLst>
                                      </p:cBhvr>
                                      <p:tavLst>
                                        <p:tav tm="0">
                                          <p:val>
                                            <p:strVal val="#ppt_y-#ppt_h/2"/>
                                          </p:val>
                                        </p:tav>
                                        <p:tav tm="100000">
                                          <p:val>
                                            <p:strVal val="#ppt_y"/>
                                          </p:val>
                                        </p:tav>
                                      </p:tavLst>
                                    </p:anim>
                                    <p:anim calcmode="lin" valueType="num">
                                      <p:cBhvr>
                                        <p:cTn id="17" dur="500" fill="hold"/>
                                        <p:tgtEl>
                                          <p:spTgt spid="31"/>
                                        </p:tgtEl>
                                        <p:attrNameLst>
                                          <p:attrName>ppt_w</p:attrName>
                                        </p:attrNameLst>
                                      </p:cBhvr>
                                      <p:tavLst>
                                        <p:tav tm="0">
                                          <p:val>
                                            <p:strVal val="#ppt_w"/>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par>
                          <p:cTn id="23" fill="hold">
                            <p:stCondLst>
                              <p:cond delay="2000"/>
                            </p:stCondLst>
                            <p:childTnLst>
                              <p:par>
                                <p:cTn id="24" presetID="17" presetClass="entr" presetSubtype="1" fill="hold"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p:cTn id="26" dur="500" fill="hold"/>
                                        <p:tgtEl>
                                          <p:spTgt spid="50"/>
                                        </p:tgtEl>
                                        <p:attrNameLst>
                                          <p:attrName>ppt_x</p:attrName>
                                        </p:attrNameLst>
                                      </p:cBhvr>
                                      <p:tavLst>
                                        <p:tav tm="0">
                                          <p:val>
                                            <p:strVal val="#ppt_x"/>
                                          </p:val>
                                        </p:tav>
                                        <p:tav tm="100000">
                                          <p:val>
                                            <p:strVal val="#ppt_x"/>
                                          </p:val>
                                        </p:tav>
                                      </p:tavLst>
                                    </p:anim>
                                    <p:anim calcmode="lin" valueType="num">
                                      <p:cBhvr>
                                        <p:cTn id="27" dur="500" fill="hold"/>
                                        <p:tgtEl>
                                          <p:spTgt spid="50"/>
                                        </p:tgtEl>
                                        <p:attrNameLst>
                                          <p:attrName>ppt_y</p:attrName>
                                        </p:attrNameLst>
                                      </p:cBhvr>
                                      <p:tavLst>
                                        <p:tav tm="0">
                                          <p:val>
                                            <p:strVal val="#ppt_y-#ppt_h/2"/>
                                          </p:val>
                                        </p:tav>
                                        <p:tav tm="100000">
                                          <p:val>
                                            <p:strVal val="#ppt_y"/>
                                          </p:val>
                                        </p:tav>
                                      </p:tavLst>
                                    </p:anim>
                                    <p:anim calcmode="lin" valueType="num">
                                      <p:cBhvr>
                                        <p:cTn id="28" dur="500" fill="hold"/>
                                        <p:tgtEl>
                                          <p:spTgt spid="50"/>
                                        </p:tgtEl>
                                        <p:attrNameLst>
                                          <p:attrName>ppt_w</p:attrName>
                                        </p:attrNameLst>
                                      </p:cBhvr>
                                      <p:tavLst>
                                        <p:tav tm="0">
                                          <p:val>
                                            <p:strVal val="#ppt_w"/>
                                          </p:val>
                                        </p:tav>
                                        <p:tav tm="100000">
                                          <p:val>
                                            <p:strVal val="#ppt_w"/>
                                          </p:val>
                                        </p:tav>
                                      </p:tavLst>
                                    </p:anim>
                                    <p:anim calcmode="lin" valueType="num">
                                      <p:cBhvr>
                                        <p:cTn id="29" dur="500" fill="hold"/>
                                        <p:tgtEl>
                                          <p:spTgt spid="50"/>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3" presetClass="entr" presetSubtype="16"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childTnLst>
                                </p:cTn>
                              </p:par>
                            </p:childTnLst>
                          </p:cTn>
                        </p:par>
                        <p:par>
                          <p:cTn id="35" fill="hold">
                            <p:stCondLst>
                              <p:cond delay="3000"/>
                            </p:stCondLst>
                            <p:childTnLst>
                              <p:par>
                                <p:cTn id="36" presetID="17" presetClass="entr" presetSubtype="1" fill="hold"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p:cTn id="38" dur="500" fill="hold"/>
                                        <p:tgtEl>
                                          <p:spTgt spid="52"/>
                                        </p:tgtEl>
                                        <p:attrNameLst>
                                          <p:attrName>ppt_x</p:attrName>
                                        </p:attrNameLst>
                                      </p:cBhvr>
                                      <p:tavLst>
                                        <p:tav tm="0">
                                          <p:val>
                                            <p:strVal val="#ppt_x"/>
                                          </p:val>
                                        </p:tav>
                                        <p:tav tm="100000">
                                          <p:val>
                                            <p:strVal val="#ppt_x"/>
                                          </p:val>
                                        </p:tav>
                                      </p:tavLst>
                                    </p:anim>
                                    <p:anim calcmode="lin" valueType="num">
                                      <p:cBhvr>
                                        <p:cTn id="39" dur="500" fill="hold"/>
                                        <p:tgtEl>
                                          <p:spTgt spid="52"/>
                                        </p:tgtEl>
                                        <p:attrNameLst>
                                          <p:attrName>ppt_y</p:attrName>
                                        </p:attrNameLst>
                                      </p:cBhvr>
                                      <p:tavLst>
                                        <p:tav tm="0">
                                          <p:val>
                                            <p:strVal val="#ppt_y-#ppt_h/2"/>
                                          </p:val>
                                        </p:tav>
                                        <p:tav tm="100000">
                                          <p:val>
                                            <p:strVal val="#ppt_y"/>
                                          </p:val>
                                        </p:tav>
                                      </p:tavLst>
                                    </p:anim>
                                    <p:anim calcmode="lin" valueType="num">
                                      <p:cBhvr>
                                        <p:cTn id="40" dur="500" fill="hold"/>
                                        <p:tgtEl>
                                          <p:spTgt spid="52"/>
                                        </p:tgtEl>
                                        <p:attrNameLst>
                                          <p:attrName>ppt_w</p:attrName>
                                        </p:attrNameLst>
                                      </p:cBhvr>
                                      <p:tavLst>
                                        <p:tav tm="0">
                                          <p:val>
                                            <p:strVal val="#ppt_w"/>
                                          </p:val>
                                        </p:tav>
                                        <p:tav tm="100000">
                                          <p:val>
                                            <p:strVal val="#ppt_w"/>
                                          </p:val>
                                        </p:tav>
                                      </p:tavLst>
                                    </p:anim>
                                    <p:anim calcmode="lin" valueType="num">
                                      <p:cBhvr>
                                        <p:cTn id="41" dur="500" fill="hold"/>
                                        <p:tgtEl>
                                          <p:spTgt spid="52"/>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nodeType="clickEffect">
                                  <p:stCondLst>
                                    <p:cond delay="0"/>
                                  </p:stCondLst>
                                  <p:childTnLst>
                                    <p:animMotion origin="layout" path="M 2.77778E-6 0 L -0.35556 0.02245 " pathEditMode="relative" rAng="0" ptsTypes="AA">
                                      <p:cBhvr>
                                        <p:cTn id="45" dur="2000" fill="hold"/>
                                        <p:tgtEl>
                                          <p:spTgt spid="50"/>
                                        </p:tgtEl>
                                        <p:attrNameLst>
                                          <p:attrName>ppt_x</p:attrName>
                                          <p:attrName>ppt_y</p:attrName>
                                        </p:attrNameLst>
                                      </p:cBhvr>
                                      <p:rCtr x="-17778" y="1111"/>
                                    </p:animMotion>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nodeType="clickEffect">
                                  <p:stCondLst>
                                    <p:cond delay="0"/>
                                  </p:stCondLst>
                                  <p:childTnLst>
                                    <p:animMotion origin="layout" path="M 3.33333E-6 -4.44444E-6 L -0.21181 -0.0037 " pathEditMode="relative" rAng="0" ptsTypes="AA">
                                      <p:cBhvr>
                                        <p:cTn id="49" dur="2000" fill="hold"/>
                                        <p:tgtEl>
                                          <p:spTgt spid="52"/>
                                        </p:tgtEl>
                                        <p:attrNameLst>
                                          <p:attrName>ppt_x</p:attrName>
                                          <p:attrName>ppt_y</p:attrName>
                                        </p:attrNameLst>
                                      </p:cBhvr>
                                      <p:rCtr x="-10590"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36632" cy="634082"/>
          </a:xfrm>
        </p:spPr>
        <p:txBody>
          <a:bodyPr>
            <a:normAutofit fontScale="90000"/>
          </a:bodyPr>
          <a:lstStyle/>
          <a:p>
            <a:r>
              <a:rPr lang="en-GB" smtClean="0"/>
              <a:t>NFS</a:t>
            </a:r>
            <a:endParaRPr lang="en-GB" dirty="0"/>
          </a:p>
        </p:txBody>
      </p:sp>
      <p:sp>
        <p:nvSpPr>
          <p:cNvPr id="3" name="Marcador de número de diapositiva 2"/>
          <p:cNvSpPr>
            <a:spLocks noGrp="1"/>
          </p:cNvSpPr>
          <p:nvPr>
            <p:ph type="sldNum" sz="quarter" idx="12"/>
          </p:nvPr>
        </p:nvSpPr>
        <p:spPr>
          <a:xfrm>
            <a:off x="6660232" y="6381328"/>
            <a:ext cx="2133600" cy="365125"/>
          </a:xfrm>
        </p:spPr>
        <p:txBody>
          <a:bodyPr/>
          <a:lstStyle/>
          <a:p>
            <a:fld id="{132FADFE-3B8F-471C-ABF0-DBC7717ECBBC}" type="slidenum">
              <a:rPr lang="es-ES" smtClean="0"/>
              <a:pPr/>
              <a:t>30</a:t>
            </a:fld>
            <a:endParaRPr lang="es-ES" dirty="0"/>
          </a:p>
        </p:txBody>
      </p:sp>
      <p:sp>
        <p:nvSpPr>
          <p:cNvPr id="5" name="Rectángulo 4"/>
          <p:cNvSpPr/>
          <p:nvPr/>
        </p:nvSpPr>
        <p:spPr>
          <a:xfrm>
            <a:off x="512912" y="1268760"/>
            <a:ext cx="8208912" cy="1498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mtClean="0"/>
              <a:t>#  Directorio 	Lista de Control de Acceso</a:t>
            </a:r>
          </a:p>
          <a:p>
            <a:r>
              <a:rPr lang="es-ES" smtClean="0"/>
              <a:t># ----------------------------------------------------------------------------------------------------------------</a:t>
            </a:r>
          </a:p>
          <a:p>
            <a:r>
              <a:rPr lang="es-ES" smtClean="0"/>
              <a:t>/home/joanpeca	warlock.lsi.us.es(rw,async,no_subtree_check)   192.168.1.0/24 (ro)</a:t>
            </a:r>
          </a:p>
          <a:p>
            <a:r>
              <a:rPr lang="es-ES" smtClean="0"/>
              <a:t>...       </a:t>
            </a:r>
          </a:p>
        </p:txBody>
      </p:sp>
      <p:sp>
        <p:nvSpPr>
          <p:cNvPr id="6" name="Rectangle 11"/>
          <p:cNvSpPr>
            <a:spLocks noChangeArrowheads="1"/>
          </p:cNvSpPr>
          <p:nvPr/>
        </p:nvSpPr>
        <p:spPr bwMode="auto">
          <a:xfrm>
            <a:off x="467544" y="2996952"/>
            <a:ext cx="8219256"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algn="just" eaLnBrk="1" hangingPunct="1"/>
            <a:r>
              <a:rPr lang="es-ES" altLang="es-ES" sz="2400" smtClean="0">
                <a:solidFill>
                  <a:srgbClr val="993300"/>
                </a:solidFill>
              </a:rPr>
              <a:t>Lista de control: formada por una secuencia </a:t>
            </a:r>
          </a:p>
          <a:p>
            <a:pPr marL="182563" lvl="1" indent="0" algn="just" eaLnBrk="1" hangingPunct="1">
              <a:buNone/>
            </a:pPr>
            <a:r>
              <a:rPr lang="es-ES" altLang="es-ES" sz="2000" smtClean="0">
                <a:solidFill>
                  <a:srgbClr val="993300"/>
                </a:solidFill>
              </a:rPr>
              <a:t>	</a:t>
            </a:r>
            <a:r>
              <a:rPr lang="es-ES" altLang="es-ES" sz="2000" b="1" smtClean="0">
                <a:solidFill>
                  <a:srgbClr val="993300"/>
                </a:solidFill>
              </a:rPr>
              <a:t>sujeto</a:t>
            </a:r>
            <a:r>
              <a:rPr lang="es-ES" altLang="es-ES" sz="2000" smtClean="0">
                <a:solidFill>
                  <a:srgbClr val="993300"/>
                </a:solidFill>
              </a:rPr>
              <a:t>(lista de derechos y opciones que se le aplican)</a:t>
            </a:r>
          </a:p>
          <a:p>
            <a:pPr marL="525463" lvl="1" indent="-342900" algn="just" eaLnBrk="1" hangingPunct="1"/>
            <a:r>
              <a:rPr lang="es-ES" altLang="es-ES" sz="2000" smtClean="0">
                <a:solidFill>
                  <a:srgbClr val="993300"/>
                </a:solidFill>
              </a:rPr>
              <a:t>¡Cuidado con los espacios en blanco!</a:t>
            </a:r>
          </a:p>
          <a:p>
            <a:pPr marL="525463" lvl="1" indent="-342900" algn="just" eaLnBrk="1" hangingPunct="1"/>
            <a:endParaRPr lang="es-ES" altLang="es-ES" sz="2000" smtClean="0">
              <a:solidFill>
                <a:srgbClr val="993300"/>
              </a:solidFill>
            </a:endParaRPr>
          </a:p>
          <a:p>
            <a:pPr algn="just" eaLnBrk="1" hangingPunct="1"/>
            <a:r>
              <a:rPr lang="es-ES" altLang="es-ES" sz="2400" b="1" smtClean="0">
                <a:solidFill>
                  <a:srgbClr val="993300"/>
                </a:solidFill>
              </a:rPr>
              <a:t>Sujeto</a:t>
            </a:r>
            <a:r>
              <a:rPr lang="es-ES" altLang="es-ES" sz="2400" smtClean="0">
                <a:solidFill>
                  <a:srgbClr val="993300"/>
                </a:solidFill>
              </a:rPr>
              <a:t> de la lista de control: puede ser...</a:t>
            </a:r>
          </a:p>
          <a:p>
            <a:pPr lvl="1" algn="just" eaLnBrk="1" hangingPunct="1"/>
            <a:r>
              <a:rPr lang="es-ES" altLang="es-ES" sz="2000" smtClean="0">
                <a:solidFill>
                  <a:srgbClr val="993300"/>
                </a:solidFill>
              </a:rPr>
              <a:t>Un nombre de un host</a:t>
            </a:r>
          </a:p>
          <a:p>
            <a:pPr lvl="1" algn="just" eaLnBrk="1" hangingPunct="1"/>
            <a:r>
              <a:rPr lang="es-ES" altLang="es-ES" sz="2000" smtClean="0">
                <a:solidFill>
                  <a:srgbClr val="993300"/>
                </a:solidFill>
              </a:rPr>
              <a:t>Una dirección IP</a:t>
            </a:r>
          </a:p>
          <a:p>
            <a:pPr lvl="1" algn="just" eaLnBrk="1" hangingPunct="1"/>
            <a:r>
              <a:rPr lang="es-ES" altLang="es-ES" sz="2000" smtClean="0">
                <a:solidFill>
                  <a:srgbClr val="993300"/>
                </a:solidFill>
              </a:rPr>
              <a:t>Un rango de direcciones en formato CIDR</a:t>
            </a:r>
          </a:p>
          <a:p>
            <a:pPr lvl="1" algn="just" eaLnBrk="1" hangingPunct="1"/>
            <a:r>
              <a:rPr lang="es-ES" altLang="es-ES" sz="2000" smtClean="0">
                <a:solidFill>
                  <a:srgbClr val="993300"/>
                </a:solidFill>
              </a:rPr>
              <a:t>“*”: representa a cualquier cliente</a:t>
            </a:r>
          </a:p>
        </p:txBody>
      </p:sp>
      <p:sp>
        <p:nvSpPr>
          <p:cNvPr id="7" name="Rectángulo redondeado 6"/>
          <p:cNvSpPr/>
          <p:nvPr/>
        </p:nvSpPr>
        <p:spPr>
          <a:xfrm>
            <a:off x="2339752" y="1876945"/>
            <a:ext cx="1728192" cy="54394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6732240" y="1912245"/>
            <a:ext cx="1584176" cy="54394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56381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ppt_y-#ppt_h/2"/>
                                          </p:val>
                                        </p:tav>
                                        <p:tav tm="100000">
                                          <p:val>
                                            <p:strVal val="#ppt_y"/>
                                          </p:val>
                                        </p:tav>
                                      </p:tavLst>
                                    </p:anim>
                                    <p:anim calcmode="lin" valueType="num">
                                      <p:cBhvr>
                                        <p:cTn id="9" dur="500" fill="hold"/>
                                        <p:tgtEl>
                                          <p:spTgt spid="5"/>
                                        </p:tgtEl>
                                        <p:attrNameLst>
                                          <p:attrName>ppt_w</p:attrName>
                                        </p:attrNameLst>
                                      </p:cBhvr>
                                      <p:tavLst>
                                        <p:tav tm="0">
                                          <p:val>
                                            <p:strVal val="#ppt_w"/>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36632" cy="634082"/>
          </a:xfrm>
        </p:spPr>
        <p:txBody>
          <a:bodyPr>
            <a:normAutofit fontScale="90000"/>
          </a:bodyPr>
          <a:lstStyle/>
          <a:p>
            <a:r>
              <a:rPr lang="en-GB" smtClean="0"/>
              <a:t>NFS</a:t>
            </a:r>
            <a:endParaRPr lang="en-GB" dirty="0"/>
          </a:p>
        </p:txBody>
      </p:sp>
      <p:sp>
        <p:nvSpPr>
          <p:cNvPr id="3" name="Marcador de número de diapositiva 2"/>
          <p:cNvSpPr>
            <a:spLocks noGrp="1"/>
          </p:cNvSpPr>
          <p:nvPr>
            <p:ph type="sldNum" sz="quarter" idx="12"/>
          </p:nvPr>
        </p:nvSpPr>
        <p:spPr>
          <a:xfrm>
            <a:off x="6660232" y="6381328"/>
            <a:ext cx="2133600" cy="365125"/>
          </a:xfrm>
        </p:spPr>
        <p:txBody>
          <a:bodyPr/>
          <a:lstStyle/>
          <a:p>
            <a:fld id="{132FADFE-3B8F-471C-ABF0-DBC7717ECBBC}" type="slidenum">
              <a:rPr lang="es-ES" smtClean="0"/>
              <a:pPr/>
              <a:t>31</a:t>
            </a:fld>
            <a:endParaRPr lang="es-ES" dirty="0"/>
          </a:p>
        </p:txBody>
      </p:sp>
      <p:sp>
        <p:nvSpPr>
          <p:cNvPr id="5" name="Rectángulo 4"/>
          <p:cNvSpPr/>
          <p:nvPr/>
        </p:nvSpPr>
        <p:spPr>
          <a:xfrm>
            <a:off x="512912" y="1268760"/>
            <a:ext cx="8208912" cy="1498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mtClean="0"/>
              <a:t>#  Directorio 	Lista de Control de Acceso</a:t>
            </a:r>
          </a:p>
          <a:p>
            <a:r>
              <a:rPr lang="es-ES" smtClean="0"/>
              <a:t># ----------------------------------------------------------------------------------------------------------------</a:t>
            </a:r>
          </a:p>
          <a:p>
            <a:r>
              <a:rPr lang="es-ES" smtClean="0"/>
              <a:t>/home/joanpeca	warlock.lsi.us.es(rw,async,no_subtree_check)   192.168.1.0/24 (ro)</a:t>
            </a:r>
          </a:p>
          <a:p>
            <a:r>
              <a:rPr lang="es-ES" smtClean="0"/>
              <a:t>...       </a:t>
            </a:r>
          </a:p>
        </p:txBody>
      </p:sp>
      <p:sp>
        <p:nvSpPr>
          <p:cNvPr id="6" name="Rectangle 11"/>
          <p:cNvSpPr>
            <a:spLocks noChangeArrowheads="1"/>
          </p:cNvSpPr>
          <p:nvPr/>
        </p:nvSpPr>
        <p:spPr bwMode="auto">
          <a:xfrm>
            <a:off x="467544" y="2996952"/>
            <a:ext cx="8219256"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eaLnBrk="1" hangingPunct="1"/>
            <a:r>
              <a:rPr lang="es-ES" altLang="es-ES" sz="2400" smtClean="0">
                <a:solidFill>
                  <a:srgbClr val="993300"/>
                </a:solidFill>
              </a:rPr>
              <a:t>Derechos y opciones más frecuentes:</a:t>
            </a:r>
          </a:p>
          <a:p>
            <a:pPr lvl="1" eaLnBrk="1" hangingPunct="1"/>
            <a:r>
              <a:rPr lang="es-ES" altLang="es-ES" sz="2000" b="1" smtClean="0">
                <a:solidFill>
                  <a:srgbClr val="993300"/>
                </a:solidFill>
              </a:rPr>
              <a:t>ro</a:t>
            </a:r>
            <a:r>
              <a:rPr lang="es-ES" altLang="es-ES" sz="2000" smtClean="0">
                <a:solidFill>
                  <a:srgbClr val="993300"/>
                </a:solidFill>
              </a:rPr>
              <a:t>, </a:t>
            </a:r>
            <a:r>
              <a:rPr lang="es-ES" altLang="es-ES" sz="2000" b="1" smtClean="0">
                <a:solidFill>
                  <a:srgbClr val="993300"/>
                </a:solidFill>
              </a:rPr>
              <a:t>rw</a:t>
            </a:r>
            <a:r>
              <a:rPr lang="es-ES" altLang="es-ES" sz="2000" smtClean="0">
                <a:solidFill>
                  <a:srgbClr val="993300"/>
                </a:solidFill>
              </a:rPr>
              <a:t>: Sólo lectura (por defecto), lectura y escritura</a:t>
            </a:r>
          </a:p>
          <a:p>
            <a:pPr lvl="1" eaLnBrk="1" hangingPunct="1"/>
            <a:r>
              <a:rPr lang="es-ES" altLang="es-ES" sz="2000" b="1" smtClean="0">
                <a:solidFill>
                  <a:srgbClr val="993300"/>
                </a:solidFill>
              </a:rPr>
              <a:t>sync</a:t>
            </a:r>
            <a:r>
              <a:rPr lang="es-ES" altLang="es-ES" sz="2000" smtClean="0">
                <a:solidFill>
                  <a:srgbClr val="993300"/>
                </a:solidFill>
              </a:rPr>
              <a:t>, </a:t>
            </a:r>
            <a:r>
              <a:rPr lang="es-ES" altLang="es-ES" sz="2000" b="1" smtClean="0">
                <a:solidFill>
                  <a:srgbClr val="993300"/>
                </a:solidFill>
              </a:rPr>
              <a:t>async</a:t>
            </a:r>
            <a:r>
              <a:rPr lang="es-ES" altLang="es-ES" sz="2000" smtClean="0">
                <a:solidFill>
                  <a:srgbClr val="993300"/>
                </a:solidFill>
              </a:rPr>
              <a:t>: Usar reserva de escritura directa (por defecto), o de escritura diferida</a:t>
            </a:r>
          </a:p>
          <a:p>
            <a:pPr lvl="1" eaLnBrk="1" hangingPunct="1"/>
            <a:r>
              <a:rPr lang="es-ES" altLang="es-ES" sz="2000" b="1" smtClean="0">
                <a:solidFill>
                  <a:srgbClr val="993300"/>
                </a:solidFill>
              </a:rPr>
              <a:t>subtree_check</a:t>
            </a:r>
            <a:r>
              <a:rPr lang="es-ES" altLang="es-ES" sz="2000" smtClean="0">
                <a:solidFill>
                  <a:srgbClr val="993300"/>
                </a:solidFill>
              </a:rPr>
              <a:t>, </a:t>
            </a:r>
            <a:r>
              <a:rPr lang="es-ES" altLang="es-ES" sz="2000" b="1" smtClean="0">
                <a:solidFill>
                  <a:srgbClr val="993300"/>
                </a:solidFill>
              </a:rPr>
              <a:t>no_subtree_check</a:t>
            </a:r>
            <a:r>
              <a:rPr lang="es-ES" altLang="es-ES" sz="2000" smtClean="0">
                <a:solidFill>
                  <a:srgbClr val="993300"/>
                </a:solidFill>
              </a:rPr>
              <a:t>: Comprueba por cada acceso a un archivo que está dentro del árbol compartido (por defecto), o sólo lo comprueba en la apertura</a:t>
            </a:r>
          </a:p>
          <a:p>
            <a:pPr lvl="1" eaLnBrk="1" hangingPunct="1"/>
            <a:r>
              <a:rPr lang="es-ES" altLang="es-ES" sz="2000" b="1">
                <a:solidFill>
                  <a:srgbClr val="993300"/>
                </a:solidFill>
              </a:rPr>
              <a:t>r</a:t>
            </a:r>
            <a:r>
              <a:rPr lang="es-ES" altLang="es-ES" sz="2000" b="1" smtClean="0">
                <a:solidFill>
                  <a:srgbClr val="993300"/>
                </a:solidFill>
              </a:rPr>
              <a:t>oot_squash</a:t>
            </a:r>
            <a:r>
              <a:rPr lang="es-ES" altLang="es-ES" sz="2000" smtClean="0">
                <a:solidFill>
                  <a:srgbClr val="993300"/>
                </a:solidFill>
              </a:rPr>
              <a:t>,</a:t>
            </a:r>
            <a:r>
              <a:rPr lang="es-ES" altLang="es-ES" sz="2000" b="1" smtClean="0">
                <a:solidFill>
                  <a:srgbClr val="993300"/>
                </a:solidFill>
              </a:rPr>
              <a:t> no_root_squash</a:t>
            </a:r>
            <a:r>
              <a:rPr lang="es-ES" altLang="es-ES" sz="2000" smtClean="0">
                <a:solidFill>
                  <a:srgbClr val="993300"/>
                </a:solidFill>
              </a:rPr>
              <a:t>: mapea usuario </a:t>
            </a:r>
            <a:r>
              <a:rPr lang="es-ES" altLang="es-ES" sz="2000" i="1" smtClean="0">
                <a:solidFill>
                  <a:srgbClr val="993300"/>
                </a:solidFill>
              </a:rPr>
              <a:t>root</a:t>
            </a:r>
            <a:r>
              <a:rPr lang="es-ES" altLang="es-ES" sz="2000" smtClean="0">
                <a:solidFill>
                  <a:srgbClr val="993300"/>
                </a:solidFill>
              </a:rPr>
              <a:t> de cliente sobre usuario local </a:t>
            </a:r>
            <a:r>
              <a:rPr lang="es-ES" altLang="es-ES" sz="2000" i="1" smtClean="0">
                <a:solidFill>
                  <a:srgbClr val="993300"/>
                </a:solidFill>
              </a:rPr>
              <a:t>nobody</a:t>
            </a:r>
            <a:r>
              <a:rPr lang="es-ES" altLang="es-ES" sz="2000" smtClean="0">
                <a:solidFill>
                  <a:srgbClr val="993300"/>
                </a:solidFill>
              </a:rPr>
              <a:t>, o mapea usuario </a:t>
            </a:r>
            <a:r>
              <a:rPr lang="es-ES" altLang="es-ES" sz="2000" i="1" smtClean="0">
                <a:solidFill>
                  <a:srgbClr val="993300"/>
                </a:solidFill>
              </a:rPr>
              <a:t>root</a:t>
            </a:r>
            <a:r>
              <a:rPr lang="es-ES" altLang="es-ES" sz="2000" smtClean="0">
                <a:solidFill>
                  <a:srgbClr val="993300"/>
                </a:solidFill>
              </a:rPr>
              <a:t> de cliente sobre usuario </a:t>
            </a:r>
            <a:r>
              <a:rPr lang="es-ES" altLang="es-ES" sz="2000" i="1" smtClean="0">
                <a:solidFill>
                  <a:srgbClr val="993300"/>
                </a:solidFill>
              </a:rPr>
              <a:t>root</a:t>
            </a:r>
            <a:r>
              <a:rPr lang="es-ES" altLang="es-ES" sz="2000" smtClean="0">
                <a:solidFill>
                  <a:srgbClr val="993300"/>
                </a:solidFill>
              </a:rPr>
              <a:t> local </a:t>
            </a:r>
            <a:endParaRPr lang="es-ES" altLang="es-ES" sz="2000" b="1" smtClean="0">
              <a:solidFill>
                <a:srgbClr val="993300"/>
              </a:solidFill>
            </a:endParaRPr>
          </a:p>
        </p:txBody>
      </p:sp>
      <p:sp>
        <p:nvSpPr>
          <p:cNvPr id="7" name="Rectángulo redondeado 6"/>
          <p:cNvSpPr/>
          <p:nvPr/>
        </p:nvSpPr>
        <p:spPr>
          <a:xfrm>
            <a:off x="3995936" y="1899653"/>
            <a:ext cx="2664296" cy="54394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8244408" y="1873370"/>
            <a:ext cx="442392" cy="54394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5936" y="5838215"/>
            <a:ext cx="885200" cy="908238"/>
          </a:xfrm>
          <a:prstGeom prst="rect">
            <a:avLst/>
          </a:prstGeom>
        </p:spPr>
      </p:pic>
    </p:spTree>
    <p:extLst>
      <p:ext uri="{BB962C8B-B14F-4D97-AF65-F5344CB8AC3E}">
        <p14:creationId xmlns:p14="http://schemas.microsoft.com/office/powerpoint/2010/main" val="193314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ppt_y-#ppt_h/2"/>
                                          </p:val>
                                        </p:tav>
                                        <p:tav tm="100000">
                                          <p:val>
                                            <p:strVal val="#ppt_y"/>
                                          </p:val>
                                        </p:tav>
                                      </p:tavLst>
                                    </p:anim>
                                    <p:anim calcmode="lin" valueType="num">
                                      <p:cBhvr>
                                        <p:cTn id="9" dur="500" fill="hold"/>
                                        <p:tgtEl>
                                          <p:spTgt spid="5"/>
                                        </p:tgtEl>
                                        <p:attrNameLst>
                                          <p:attrName>ppt_w</p:attrName>
                                        </p:attrNameLst>
                                      </p:cBhvr>
                                      <p:tavLst>
                                        <p:tav tm="0">
                                          <p:val>
                                            <p:strVal val="#ppt_w"/>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36632" cy="634082"/>
          </a:xfrm>
        </p:spPr>
        <p:txBody>
          <a:bodyPr>
            <a:normAutofit fontScale="90000"/>
          </a:bodyPr>
          <a:lstStyle/>
          <a:p>
            <a:r>
              <a:rPr lang="en-GB" smtClean="0"/>
              <a:t>NFS</a:t>
            </a:r>
            <a:endParaRPr lang="en-GB" dirty="0"/>
          </a:p>
        </p:txBody>
      </p:sp>
      <p:sp>
        <p:nvSpPr>
          <p:cNvPr id="3" name="Marcador de número de diapositiva 2"/>
          <p:cNvSpPr>
            <a:spLocks noGrp="1"/>
          </p:cNvSpPr>
          <p:nvPr>
            <p:ph type="sldNum" sz="quarter" idx="12"/>
          </p:nvPr>
        </p:nvSpPr>
        <p:spPr>
          <a:xfrm>
            <a:off x="6660232" y="6381328"/>
            <a:ext cx="2133600" cy="365125"/>
          </a:xfrm>
        </p:spPr>
        <p:txBody>
          <a:bodyPr/>
          <a:lstStyle/>
          <a:p>
            <a:fld id="{132FADFE-3B8F-471C-ABF0-DBC7717ECBBC}" type="slidenum">
              <a:rPr lang="es-ES" smtClean="0"/>
              <a:pPr/>
              <a:t>32</a:t>
            </a:fld>
            <a:endParaRPr lang="es-ES" dirty="0"/>
          </a:p>
        </p:txBody>
      </p:sp>
      <p:sp>
        <p:nvSpPr>
          <p:cNvPr id="6" name="Rectangle 11"/>
          <p:cNvSpPr>
            <a:spLocks noChangeArrowheads="1"/>
          </p:cNvSpPr>
          <p:nvPr/>
        </p:nvSpPr>
        <p:spPr bwMode="auto">
          <a:xfrm>
            <a:off x="467544" y="1124744"/>
            <a:ext cx="8219256"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eaLnBrk="1" hangingPunct="1">
              <a:buNone/>
            </a:pPr>
            <a:r>
              <a:rPr lang="es-ES" altLang="es-ES" sz="2400" b="1" smtClean="0">
                <a:solidFill>
                  <a:srgbClr val="993300"/>
                </a:solidFill>
              </a:rPr>
              <a:t>Mapeo usuarios de cliente sobre servidor</a:t>
            </a:r>
            <a:r>
              <a:rPr lang="es-ES" altLang="es-ES" sz="2400" smtClean="0">
                <a:solidFill>
                  <a:srgbClr val="993300"/>
                </a:solidFill>
              </a:rPr>
              <a:t>:</a:t>
            </a:r>
          </a:p>
          <a:p>
            <a:pPr eaLnBrk="1" hangingPunct="1"/>
            <a:r>
              <a:rPr lang="es-ES" altLang="es-ES" sz="2400" smtClean="0">
                <a:solidFill>
                  <a:srgbClr val="993300"/>
                </a:solidFill>
              </a:rPr>
              <a:t>Los usuarios de los clientes no tienen por qué corresponderse con los del servidor</a:t>
            </a:r>
          </a:p>
          <a:p>
            <a:pPr eaLnBrk="1" hangingPunct="1"/>
            <a:r>
              <a:rPr lang="es-ES" altLang="es-ES" sz="2400" smtClean="0">
                <a:solidFill>
                  <a:srgbClr val="993300"/>
                </a:solidFill>
              </a:rPr>
              <a:t>Reglas de mapeo:</a:t>
            </a:r>
          </a:p>
          <a:p>
            <a:pPr lvl="1" eaLnBrk="1" hangingPunct="1"/>
            <a:r>
              <a:rPr lang="es-ES" altLang="es-ES" sz="2000" smtClean="0">
                <a:solidFill>
                  <a:srgbClr val="993300"/>
                </a:solidFill>
              </a:rPr>
              <a:t>Si existe en servidor un usuario con mismo </a:t>
            </a:r>
            <a:r>
              <a:rPr lang="es-ES" altLang="es-ES" sz="2000" b="1" smtClean="0">
                <a:solidFill>
                  <a:srgbClr val="993300"/>
                </a:solidFill>
              </a:rPr>
              <a:t>UID</a:t>
            </a:r>
            <a:r>
              <a:rPr lang="es-ES" altLang="es-ES" sz="2000" i="1" smtClean="0">
                <a:solidFill>
                  <a:srgbClr val="993300"/>
                </a:solidFill>
              </a:rPr>
              <a:t> </a:t>
            </a:r>
            <a:r>
              <a:rPr lang="es-ES" altLang="es-ES" sz="2000" smtClean="0">
                <a:solidFill>
                  <a:srgbClr val="993300"/>
                </a:solidFill>
              </a:rPr>
              <a:t>que usuario de cliente: se usa dicho usuario (y su grupo)</a:t>
            </a:r>
          </a:p>
          <a:p>
            <a:pPr lvl="1" eaLnBrk="1" hangingPunct="1"/>
            <a:r>
              <a:rPr lang="es-ES" altLang="es-ES" sz="2000" smtClean="0">
                <a:solidFill>
                  <a:srgbClr val="993300"/>
                </a:solidFill>
              </a:rPr>
              <a:t>En caso contrario se usa: </a:t>
            </a:r>
          </a:p>
          <a:p>
            <a:pPr lvl="2" eaLnBrk="1" hangingPunct="1"/>
            <a:r>
              <a:rPr lang="es-ES" altLang="es-ES" sz="1600" smtClean="0">
                <a:solidFill>
                  <a:srgbClr val="993300"/>
                </a:solidFill>
              </a:rPr>
              <a:t>Usuario “anonuid” (nobody/nfsnobody...)</a:t>
            </a:r>
          </a:p>
          <a:p>
            <a:pPr lvl="2" eaLnBrk="1" hangingPunct="1"/>
            <a:r>
              <a:rPr lang="es-ES" altLang="es-ES" sz="1600" smtClean="0">
                <a:solidFill>
                  <a:srgbClr val="993300"/>
                </a:solidFill>
              </a:rPr>
              <a:t>Grupo “anongid” (nobody/nfsnobody/nogroup...)</a:t>
            </a:r>
          </a:p>
          <a:p>
            <a:pPr lvl="1" eaLnBrk="1" hangingPunct="1"/>
            <a:r>
              <a:rPr lang="es-ES" altLang="es-ES" sz="2000" smtClean="0">
                <a:solidFill>
                  <a:srgbClr val="993300"/>
                </a:solidFill>
              </a:rPr>
              <a:t>Para cambiar las identidades </a:t>
            </a:r>
            <a:r>
              <a:rPr lang="es-ES" altLang="es-ES" sz="2000" i="1" smtClean="0">
                <a:solidFill>
                  <a:srgbClr val="993300"/>
                </a:solidFill>
              </a:rPr>
              <a:t>anonuid</a:t>
            </a:r>
            <a:r>
              <a:rPr lang="es-ES" altLang="es-ES" sz="2000" smtClean="0">
                <a:solidFill>
                  <a:srgbClr val="993300"/>
                </a:solidFill>
              </a:rPr>
              <a:t> y </a:t>
            </a:r>
            <a:r>
              <a:rPr lang="es-ES" altLang="es-ES" sz="2000" i="1" smtClean="0">
                <a:solidFill>
                  <a:srgbClr val="993300"/>
                </a:solidFill>
              </a:rPr>
              <a:t>anongid</a:t>
            </a:r>
            <a:r>
              <a:rPr lang="es-ES" altLang="es-ES" sz="2000" smtClean="0">
                <a:solidFill>
                  <a:srgbClr val="993300"/>
                </a:solidFill>
              </a:rPr>
              <a:t>: opciones...</a:t>
            </a:r>
          </a:p>
          <a:p>
            <a:pPr lvl="2" eaLnBrk="1" hangingPunct="1"/>
            <a:r>
              <a:rPr lang="es-ES" altLang="es-ES" sz="1600" b="1" smtClean="0">
                <a:solidFill>
                  <a:srgbClr val="993300"/>
                </a:solidFill>
              </a:rPr>
              <a:t>anonuid=UID</a:t>
            </a:r>
          </a:p>
          <a:p>
            <a:pPr lvl="2" eaLnBrk="1" hangingPunct="1"/>
            <a:r>
              <a:rPr lang="es-ES" altLang="es-ES" sz="1600" b="1" smtClean="0">
                <a:solidFill>
                  <a:srgbClr val="993300"/>
                </a:solidFill>
              </a:rPr>
              <a:t>anongid=GID</a:t>
            </a:r>
            <a:endParaRPr lang="es-ES" altLang="es-ES" sz="2400" b="1" smtClean="0">
              <a:solidFill>
                <a:srgbClr val="993300"/>
              </a:solidFill>
            </a:endParaRPr>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736786"/>
            <a:ext cx="885200" cy="908238"/>
          </a:xfrm>
          <a:prstGeom prst="rect">
            <a:avLst/>
          </a:prstGeom>
        </p:spPr>
      </p:pic>
      <p:sp>
        <p:nvSpPr>
          <p:cNvPr id="11" name="Rectangle 11"/>
          <p:cNvSpPr>
            <a:spLocks noChangeArrowheads="1"/>
          </p:cNvSpPr>
          <p:nvPr/>
        </p:nvSpPr>
        <p:spPr bwMode="auto">
          <a:xfrm>
            <a:off x="467544" y="5373216"/>
            <a:ext cx="8219256"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algn="just" eaLnBrk="1" hangingPunct="1"/>
            <a:r>
              <a:rPr lang="es-ES" altLang="es-ES" sz="2400" smtClean="0">
                <a:solidFill>
                  <a:srgbClr val="993300"/>
                </a:solidFill>
              </a:rPr>
              <a:t>Para cambiar este comportamiento: opción </a:t>
            </a:r>
            <a:r>
              <a:rPr lang="es-ES" altLang="es-ES" sz="2400" b="1" smtClean="0">
                <a:solidFill>
                  <a:srgbClr val="993300"/>
                </a:solidFill>
              </a:rPr>
              <a:t>all_squash</a:t>
            </a:r>
          </a:p>
          <a:p>
            <a:pPr lvl="1" algn="just" eaLnBrk="1" hangingPunct="1"/>
            <a:r>
              <a:rPr lang="es-ES" altLang="es-ES" sz="2000" b="1" smtClean="0">
                <a:solidFill>
                  <a:srgbClr val="993300"/>
                </a:solidFill>
              </a:rPr>
              <a:t>Todos</a:t>
            </a:r>
            <a:r>
              <a:rPr lang="es-ES" altLang="es-ES" sz="2000" smtClean="0">
                <a:solidFill>
                  <a:srgbClr val="993300"/>
                </a:solidFill>
              </a:rPr>
              <a:t> los accesos a este directorio se harán como usuario </a:t>
            </a:r>
            <a:r>
              <a:rPr lang="es-ES" altLang="es-ES" sz="2000" i="1" smtClean="0">
                <a:solidFill>
                  <a:srgbClr val="993300"/>
                </a:solidFill>
              </a:rPr>
              <a:t>anonuid</a:t>
            </a:r>
            <a:r>
              <a:rPr lang="es-ES" altLang="es-ES" sz="2000" smtClean="0">
                <a:solidFill>
                  <a:srgbClr val="993300"/>
                </a:solidFill>
              </a:rPr>
              <a:t> y grupo </a:t>
            </a:r>
            <a:r>
              <a:rPr lang="es-ES" altLang="es-ES" sz="2000" i="1" smtClean="0">
                <a:solidFill>
                  <a:srgbClr val="993300"/>
                </a:solidFill>
              </a:rPr>
              <a:t>anongid</a:t>
            </a:r>
            <a:endParaRPr lang="es-ES_tradnl" altLang="es-ES" sz="1600" i="1" dirty="0">
              <a:solidFill>
                <a:srgbClr val="993300"/>
              </a:solidFill>
            </a:endParaRPr>
          </a:p>
        </p:txBody>
      </p:sp>
    </p:spTree>
    <p:extLst>
      <p:ext uri="{BB962C8B-B14F-4D97-AF65-F5344CB8AC3E}">
        <p14:creationId xmlns:p14="http://schemas.microsoft.com/office/powerpoint/2010/main" val="425535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36632" cy="634082"/>
          </a:xfrm>
        </p:spPr>
        <p:txBody>
          <a:bodyPr>
            <a:normAutofit fontScale="90000"/>
          </a:bodyPr>
          <a:lstStyle/>
          <a:p>
            <a:r>
              <a:rPr lang="en-GB" smtClean="0"/>
              <a:t>NFS</a:t>
            </a:r>
            <a:endParaRPr lang="en-GB" dirty="0"/>
          </a:p>
        </p:txBody>
      </p:sp>
      <p:sp>
        <p:nvSpPr>
          <p:cNvPr id="3" name="Marcador de número de diapositiva 2"/>
          <p:cNvSpPr>
            <a:spLocks noGrp="1"/>
          </p:cNvSpPr>
          <p:nvPr>
            <p:ph type="sldNum" sz="quarter" idx="12"/>
          </p:nvPr>
        </p:nvSpPr>
        <p:spPr>
          <a:xfrm>
            <a:off x="6660232" y="6381328"/>
            <a:ext cx="2133600" cy="365125"/>
          </a:xfrm>
        </p:spPr>
        <p:txBody>
          <a:bodyPr/>
          <a:lstStyle/>
          <a:p>
            <a:fld id="{132FADFE-3B8F-471C-ABF0-DBC7717ECBBC}" type="slidenum">
              <a:rPr lang="es-ES" smtClean="0"/>
              <a:pPr/>
              <a:t>33</a:t>
            </a:fld>
            <a:endParaRPr lang="es-ES" dirty="0"/>
          </a:p>
        </p:txBody>
      </p:sp>
      <p:sp>
        <p:nvSpPr>
          <p:cNvPr id="6" name="Rectangle 11"/>
          <p:cNvSpPr>
            <a:spLocks noChangeArrowheads="1"/>
          </p:cNvSpPr>
          <p:nvPr/>
        </p:nvSpPr>
        <p:spPr bwMode="auto">
          <a:xfrm>
            <a:off x="467544" y="1124744"/>
            <a:ext cx="8219256"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eaLnBrk="1" hangingPunct="1">
              <a:buNone/>
            </a:pPr>
            <a:r>
              <a:rPr lang="es-ES" altLang="es-ES" sz="2400" b="1" smtClean="0">
                <a:solidFill>
                  <a:srgbClr val="993300"/>
                </a:solidFill>
              </a:rPr>
              <a:t>Medida adicional de seguridad</a:t>
            </a:r>
            <a:r>
              <a:rPr lang="es-ES" altLang="es-ES" sz="2400" smtClean="0">
                <a:solidFill>
                  <a:srgbClr val="993300"/>
                </a:solidFill>
              </a:rPr>
              <a:t>:</a:t>
            </a:r>
          </a:p>
          <a:p>
            <a:pPr eaLnBrk="1" hangingPunct="1"/>
            <a:r>
              <a:rPr lang="es-ES" altLang="es-ES" sz="2400" smtClean="0">
                <a:solidFill>
                  <a:srgbClr val="993300"/>
                </a:solidFill>
              </a:rPr>
              <a:t>Archivo hosts.allow: lista de servicios permitidos</a:t>
            </a:r>
          </a:p>
          <a:p>
            <a:pPr eaLnBrk="1" hangingPunct="1"/>
            <a:r>
              <a:rPr lang="es-ES" altLang="es-ES" sz="2400" smtClean="0">
                <a:solidFill>
                  <a:srgbClr val="993300"/>
                </a:solidFill>
              </a:rPr>
              <a:t>Archivo hosts.deny: lista de servicios denegados </a:t>
            </a:r>
          </a:p>
          <a:p>
            <a:pPr eaLnBrk="1" hangingPunct="1"/>
            <a:r>
              <a:rPr lang="es-ES" altLang="es-ES" sz="2400" smtClean="0">
                <a:solidFill>
                  <a:srgbClr val="993300"/>
                </a:solidFill>
              </a:rPr>
              <a:t>Si un cliente solicita un servicio:</a:t>
            </a:r>
          </a:p>
          <a:p>
            <a:pPr marL="1084263" lvl="1" indent="-457200" eaLnBrk="1" hangingPunct="1">
              <a:buFont typeface="+mj-lt"/>
              <a:buAutoNum type="arabicPeriod"/>
            </a:pPr>
            <a:r>
              <a:rPr lang="es-ES" altLang="es-ES" sz="2000" smtClean="0">
                <a:solidFill>
                  <a:srgbClr val="993300"/>
                </a:solidFill>
              </a:rPr>
              <a:t>Si comprueba en hosts.allow si dicho cliente figura en la lista de dicho servicio. En caso afirmativo, se acepta</a:t>
            </a:r>
          </a:p>
          <a:p>
            <a:pPr marL="1084263" lvl="1" indent="-457200" eaLnBrk="1" hangingPunct="1">
              <a:buFont typeface="+mj-lt"/>
              <a:buAutoNum type="arabicPeriod"/>
            </a:pPr>
            <a:r>
              <a:rPr lang="es-ES" altLang="es-ES" sz="2000" smtClean="0">
                <a:solidFill>
                  <a:srgbClr val="993300"/>
                </a:solidFill>
              </a:rPr>
              <a:t>Si no, se comprueba en hosts.deny si dicho cliente figura en la lista negra de dicho servicio. En caso afirmativo, se deniega</a:t>
            </a:r>
          </a:p>
          <a:p>
            <a:pPr marL="1084263" lvl="1" indent="-457200" eaLnBrk="1" hangingPunct="1">
              <a:buFont typeface="+mj-lt"/>
              <a:buAutoNum type="arabicPeriod"/>
            </a:pPr>
            <a:r>
              <a:rPr lang="es-ES" altLang="es-ES" sz="2000" smtClean="0">
                <a:solidFill>
                  <a:srgbClr val="993300"/>
                </a:solidFill>
              </a:rPr>
              <a:t>Si no, se acepta</a:t>
            </a:r>
            <a:endParaRPr lang="es-ES" altLang="es-ES">
              <a:solidFill>
                <a:srgbClr val="993300"/>
              </a:solidFill>
            </a:endParaRPr>
          </a:p>
          <a:p>
            <a:pPr eaLnBrk="1" hangingPunct="1"/>
            <a:r>
              <a:rPr lang="es-ES" altLang="es-ES" sz="2400" smtClean="0">
                <a:solidFill>
                  <a:srgbClr val="993300"/>
                </a:solidFill>
              </a:rPr>
              <a:t>Sintaxis de ambos archivos: </a:t>
            </a:r>
          </a:p>
        </p:txBody>
      </p:sp>
      <p:sp>
        <p:nvSpPr>
          <p:cNvPr id="7" name="Rectángulo 6"/>
          <p:cNvSpPr/>
          <p:nvPr/>
        </p:nvSpPr>
        <p:spPr>
          <a:xfrm>
            <a:off x="2123728" y="5359128"/>
            <a:ext cx="5995156" cy="1387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mtClean="0"/>
              <a:t>#  Servicio:	Lista de direcciones o hosts</a:t>
            </a:r>
          </a:p>
          <a:p>
            <a:r>
              <a:rPr lang="es-ES" smtClean="0"/>
              <a:t># ---------------------------------------------------------------------------</a:t>
            </a:r>
          </a:p>
          <a:p>
            <a:r>
              <a:rPr lang="es-ES" smtClean="0"/>
              <a:t>ALL:		192.168.1.*</a:t>
            </a:r>
          </a:p>
          <a:p>
            <a:r>
              <a:rPr lang="es-ES" smtClean="0"/>
              <a:t>mountd:		warlock.lsi.us.es, manowar.lsi.us.es</a:t>
            </a:r>
          </a:p>
          <a:p>
            <a:r>
              <a:rPr lang="es-ES" smtClean="0"/>
              <a:t>...</a:t>
            </a:r>
          </a:p>
        </p:txBody>
      </p:sp>
    </p:spTree>
    <p:extLst>
      <p:ext uri="{BB962C8B-B14F-4D97-AF65-F5344CB8AC3E}">
        <p14:creationId xmlns:p14="http://schemas.microsoft.com/office/powerpoint/2010/main" val="142248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ppt_y-#ppt_h/2"/>
                                          </p:val>
                                        </p:tav>
                                        <p:tav tm="100000">
                                          <p:val>
                                            <p:strVal val="#ppt_y"/>
                                          </p:val>
                                        </p:tav>
                                      </p:tavLst>
                                    </p:anim>
                                    <p:anim calcmode="lin" valueType="num">
                                      <p:cBhvr>
                                        <p:cTn id="9" dur="500" fill="hold"/>
                                        <p:tgtEl>
                                          <p:spTgt spid="7"/>
                                        </p:tgtEl>
                                        <p:attrNameLst>
                                          <p:attrName>ppt_w</p:attrName>
                                        </p:attrNameLst>
                                      </p:cBhvr>
                                      <p:tavLst>
                                        <p:tav tm="0">
                                          <p:val>
                                            <p:strVal val="#ppt_w"/>
                                          </p:val>
                                        </p:tav>
                                        <p:tav tm="100000">
                                          <p:val>
                                            <p:strVal val="#ppt_w"/>
                                          </p:val>
                                        </p:tav>
                                      </p:tavLst>
                                    </p:anim>
                                    <p:anim calcmode="lin" valueType="num">
                                      <p:cBhvr>
                                        <p:cTn id="10"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36632" cy="634082"/>
          </a:xfrm>
        </p:spPr>
        <p:txBody>
          <a:bodyPr>
            <a:normAutofit fontScale="90000"/>
          </a:bodyPr>
          <a:lstStyle/>
          <a:p>
            <a:r>
              <a:rPr lang="en-GB" smtClean="0"/>
              <a:t>NFS</a:t>
            </a:r>
            <a:endParaRPr lang="en-GB" dirty="0"/>
          </a:p>
        </p:txBody>
      </p:sp>
      <p:sp>
        <p:nvSpPr>
          <p:cNvPr id="3" name="Marcador de número de diapositiva 2"/>
          <p:cNvSpPr>
            <a:spLocks noGrp="1"/>
          </p:cNvSpPr>
          <p:nvPr>
            <p:ph type="sldNum" sz="quarter" idx="12"/>
          </p:nvPr>
        </p:nvSpPr>
        <p:spPr>
          <a:xfrm>
            <a:off x="6660232" y="6381328"/>
            <a:ext cx="2133600" cy="365125"/>
          </a:xfrm>
        </p:spPr>
        <p:txBody>
          <a:bodyPr/>
          <a:lstStyle/>
          <a:p>
            <a:fld id="{132FADFE-3B8F-471C-ABF0-DBC7717ECBBC}" type="slidenum">
              <a:rPr lang="es-ES" smtClean="0"/>
              <a:pPr/>
              <a:t>34</a:t>
            </a:fld>
            <a:endParaRPr lang="es-ES" dirty="0"/>
          </a:p>
        </p:txBody>
      </p:sp>
      <p:sp>
        <p:nvSpPr>
          <p:cNvPr id="5" name="Rectangle 11"/>
          <p:cNvSpPr>
            <a:spLocks noChangeArrowheads="1"/>
          </p:cNvSpPr>
          <p:nvPr/>
        </p:nvSpPr>
        <p:spPr bwMode="auto">
          <a:xfrm>
            <a:off x="323528" y="1268760"/>
            <a:ext cx="8363272"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eaLnBrk="1" hangingPunct="1">
              <a:buNone/>
            </a:pPr>
            <a:r>
              <a:rPr lang="es-ES" altLang="es-ES" sz="2400" b="1" smtClean="0">
                <a:solidFill>
                  <a:srgbClr val="993300"/>
                </a:solidFill>
              </a:rPr>
              <a:t>Procedimiento en cliente:</a:t>
            </a:r>
            <a:endParaRPr lang="es-ES" altLang="es-ES" sz="2400" smtClean="0">
              <a:solidFill>
                <a:srgbClr val="993300"/>
              </a:solidFill>
            </a:endParaRPr>
          </a:p>
          <a:p>
            <a:pPr marL="457200" indent="-457200" eaLnBrk="1" hangingPunct="1">
              <a:buFont typeface="+mj-lt"/>
              <a:buAutoNum type="arabicPeriod"/>
            </a:pPr>
            <a:r>
              <a:rPr lang="es-ES" altLang="es-ES" sz="2400" smtClean="0">
                <a:solidFill>
                  <a:srgbClr val="993300"/>
                </a:solidFill>
              </a:rPr>
              <a:t>Instalar (si procede) paquete </a:t>
            </a:r>
            <a:r>
              <a:rPr lang="es-ES" altLang="es-ES" sz="2400" i="1" smtClean="0">
                <a:solidFill>
                  <a:srgbClr val="993300"/>
                </a:solidFill>
              </a:rPr>
              <a:t>nfs-common</a:t>
            </a:r>
          </a:p>
          <a:p>
            <a:pPr marL="182563" lvl="1" indent="0" eaLnBrk="1" hangingPunct="1">
              <a:buNone/>
            </a:pPr>
            <a:r>
              <a:rPr lang="es-ES" altLang="es-ES" sz="2000" b="1" smtClean="0">
                <a:solidFill>
                  <a:srgbClr val="993300"/>
                </a:solidFill>
              </a:rPr>
              <a:t>sudo apt-get install nfs-common</a:t>
            </a:r>
          </a:p>
          <a:p>
            <a:pPr marL="457200" indent="-457200" eaLnBrk="1" hangingPunct="1">
              <a:buFont typeface="+mj-lt"/>
              <a:buAutoNum type="arabicPeriod"/>
            </a:pPr>
            <a:r>
              <a:rPr lang="es-ES" altLang="es-ES" sz="2400" smtClean="0">
                <a:solidFill>
                  <a:srgbClr val="993300"/>
                </a:solidFill>
              </a:rPr>
              <a:t>Para comprobar la lista de exports de un servidor:</a:t>
            </a:r>
          </a:p>
          <a:p>
            <a:pPr marL="182563" lvl="1" indent="0" eaLnBrk="1" hangingPunct="1">
              <a:buNone/>
            </a:pPr>
            <a:r>
              <a:rPr lang="es-ES" altLang="es-ES" sz="2000" b="1" smtClean="0">
                <a:solidFill>
                  <a:srgbClr val="993300"/>
                </a:solidFill>
              </a:rPr>
              <a:t>showmount -e servidor</a:t>
            </a:r>
          </a:p>
          <a:p>
            <a:pPr marL="457200" indent="-457200" eaLnBrk="1" hangingPunct="1">
              <a:buFont typeface="+mj-lt"/>
              <a:buAutoNum type="arabicPeriod"/>
            </a:pPr>
            <a:r>
              <a:rPr lang="es-ES" altLang="es-ES" sz="2400" smtClean="0">
                <a:solidFill>
                  <a:srgbClr val="993300"/>
                </a:solidFill>
              </a:rPr>
              <a:t>Para montar manualmente un </a:t>
            </a:r>
            <a:r>
              <a:rPr lang="es-ES" altLang="es-ES" sz="2400" i="1" smtClean="0">
                <a:solidFill>
                  <a:srgbClr val="993300"/>
                </a:solidFill>
              </a:rPr>
              <a:t>export</a:t>
            </a:r>
            <a:r>
              <a:rPr lang="es-ES" altLang="es-ES" sz="2400" smtClean="0">
                <a:solidFill>
                  <a:srgbClr val="993300"/>
                </a:solidFill>
              </a:rPr>
              <a:t>:</a:t>
            </a:r>
          </a:p>
          <a:p>
            <a:pPr marL="182563" lvl="1" indent="0" eaLnBrk="1" hangingPunct="1">
              <a:buNone/>
            </a:pPr>
            <a:r>
              <a:rPr lang="es-ES" altLang="es-ES" sz="2000" b="1" smtClean="0">
                <a:solidFill>
                  <a:srgbClr val="993300"/>
                </a:solidFill>
              </a:rPr>
              <a:t>mount servidor:export directorio</a:t>
            </a:r>
          </a:p>
          <a:p>
            <a:pPr lvl="1" eaLnBrk="1" hangingPunct="1"/>
            <a:r>
              <a:rPr lang="es-ES" altLang="es-ES" sz="2000" i="1" smtClean="0">
                <a:solidFill>
                  <a:srgbClr val="993300"/>
                </a:solidFill>
              </a:rPr>
              <a:t>servidor</a:t>
            </a:r>
            <a:r>
              <a:rPr lang="es-ES" altLang="es-ES" sz="2000" smtClean="0">
                <a:solidFill>
                  <a:srgbClr val="993300"/>
                </a:solidFill>
              </a:rPr>
              <a:t>: Nombre o dirección IP de servidor</a:t>
            </a:r>
          </a:p>
          <a:p>
            <a:pPr lvl="1" eaLnBrk="1" hangingPunct="1"/>
            <a:r>
              <a:rPr lang="es-ES" altLang="es-ES" sz="2000" i="1">
                <a:solidFill>
                  <a:srgbClr val="993300"/>
                </a:solidFill>
              </a:rPr>
              <a:t>e</a:t>
            </a:r>
            <a:r>
              <a:rPr lang="es-ES" altLang="es-ES" sz="2000" i="1" smtClean="0">
                <a:solidFill>
                  <a:srgbClr val="993300"/>
                </a:solidFill>
              </a:rPr>
              <a:t>xport</a:t>
            </a:r>
            <a:r>
              <a:rPr lang="es-ES" altLang="es-ES" sz="2000" smtClean="0">
                <a:solidFill>
                  <a:srgbClr val="993300"/>
                </a:solidFill>
              </a:rPr>
              <a:t>: Ruta completa de export (tal y como la presenta showmount)</a:t>
            </a:r>
          </a:p>
          <a:p>
            <a:pPr lvl="1" eaLnBrk="1" hangingPunct="1"/>
            <a:r>
              <a:rPr lang="es-ES" altLang="es-ES" sz="2000" i="1">
                <a:solidFill>
                  <a:srgbClr val="993300"/>
                </a:solidFill>
              </a:rPr>
              <a:t>d</a:t>
            </a:r>
            <a:r>
              <a:rPr lang="es-ES" altLang="es-ES" sz="2000" i="1" smtClean="0">
                <a:solidFill>
                  <a:srgbClr val="993300"/>
                </a:solidFill>
              </a:rPr>
              <a:t>irectorio</a:t>
            </a:r>
            <a:r>
              <a:rPr lang="es-ES" altLang="es-ES" sz="2000" smtClean="0">
                <a:solidFill>
                  <a:srgbClr val="993300"/>
                </a:solidFill>
              </a:rPr>
              <a:t>: Directorio en que se monta</a:t>
            </a:r>
          </a:p>
          <a:p>
            <a:pPr lvl="1" eaLnBrk="1" hangingPunct="1"/>
            <a:r>
              <a:rPr lang="es-ES" altLang="es-ES" sz="2000" smtClean="0">
                <a:solidFill>
                  <a:srgbClr val="993300"/>
                </a:solidFill>
              </a:rPr>
              <a:t>Notas: </a:t>
            </a:r>
          </a:p>
          <a:p>
            <a:pPr lvl="2" eaLnBrk="1" hangingPunct="1"/>
            <a:r>
              <a:rPr lang="es-ES" altLang="es-ES" sz="1600" smtClean="0">
                <a:solidFill>
                  <a:srgbClr val="993300"/>
                </a:solidFill>
              </a:rPr>
              <a:t>en ocasiones puede ser necesario especificar </a:t>
            </a:r>
            <a:r>
              <a:rPr lang="es-ES" altLang="es-ES" sz="1600" b="1" smtClean="0">
                <a:solidFill>
                  <a:srgbClr val="993300"/>
                </a:solidFill>
              </a:rPr>
              <a:t>–t nfs</a:t>
            </a:r>
          </a:p>
          <a:p>
            <a:pPr lvl="2" eaLnBrk="1" hangingPunct="1"/>
            <a:r>
              <a:rPr lang="es-ES" altLang="es-ES" sz="1600" smtClean="0">
                <a:solidFill>
                  <a:srgbClr val="993300"/>
                </a:solidFill>
              </a:rPr>
              <a:t>Salvo indicación contraria en /etc/fstab, es necesario usar sudo</a:t>
            </a:r>
            <a:endParaRPr lang="es-ES_tradnl" altLang="es-ES" sz="1600" dirty="0">
              <a:solidFill>
                <a:srgbClr val="993300"/>
              </a:solidFill>
            </a:endParaRPr>
          </a:p>
        </p:txBody>
      </p:sp>
    </p:spTree>
    <p:extLst>
      <p:ext uri="{BB962C8B-B14F-4D97-AF65-F5344CB8AC3E}">
        <p14:creationId xmlns:p14="http://schemas.microsoft.com/office/powerpoint/2010/main" val="826153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36632" cy="634082"/>
          </a:xfrm>
        </p:spPr>
        <p:txBody>
          <a:bodyPr>
            <a:normAutofit fontScale="90000"/>
          </a:bodyPr>
          <a:lstStyle/>
          <a:p>
            <a:r>
              <a:rPr lang="en-GB" smtClean="0"/>
              <a:t>NFS</a:t>
            </a:r>
            <a:endParaRPr lang="en-GB" dirty="0"/>
          </a:p>
        </p:txBody>
      </p:sp>
      <p:sp>
        <p:nvSpPr>
          <p:cNvPr id="3" name="Marcador de número de diapositiva 2"/>
          <p:cNvSpPr>
            <a:spLocks noGrp="1"/>
          </p:cNvSpPr>
          <p:nvPr>
            <p:ph type="sldNum" sz="quarter" idx="12"/>
          </p:nvPr>
        </p:nvSpPr>
        <p:spPr>
          <a:xfrm>
            <a:off x="6660232" y="6381328"/>
            <a:ext cx="2133600" cy="365125"/>
          </a:xfrm>
        </p:spPr>
        <p:txBody>
          <a:bodyPr/>
          <a:lstStyle/>
          <a:p>
            <a:fld id="{132FADFE-3B8F-471C-ABF0-DBC7717ECBBC}" type="slidenum">
              <a:rPr lang="es-ES" smtClean="0"/>
              <a:pPr/>
              <a:t>35</a:t>
            </a:fld>
            <a:endParaRPr lang="es-ES" dirty="0"/>
          </a:p>
        </p:txBody>
      </p:sp>
      <p:sp>
        <p:nvSpPr>
          <p:cNvPr id="5" name="Rectangle 11"/>
          <p:cNvSpPr>
            <a:spLocks noChangeArrowheads="1"/>
          </p:cNvSpPr>
          <p:nvPr/>
        </p:nvSpPr>
        <p:spPr bwMode="auto">
          <a:xfrm>
            <a:off x="323528" y="1268760"/>
            <a:ext cx="8363272"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eaLnBrk="1" hangingPunct="1">
              <a:buNone/>
            </a:pPr>
            <a:r>
              <a:rPr lang="es-ES" altLang="es-ES" sz="2400" b="1" smtClean="0">
                <a:solidFill>
                  <a:srgbClr val="993300"/>
                </a:solidFill>
              </a:rPr>
              <a:t>Montaje automático: </a:t>
            </a:r>
            <a:endParaRPr lang="es-ES" altLang="es-ES" sz="2400" smtClean="0">
              <a:solidFill>
                <a:srgbClr val="993300"/>
              </a:solidFill>
            </a:endParaRPr>
          </a:p>
          <a:p>
            <a:pPr eaLnBrk="1" hangingPunct="1"/>
            <a:r>
              <a:rPr lang="es-ES" altLang="es-ES" sz="2400" smtClean="0">
                <a:solidFill>
                  <a:srgbClr val="993300"/>
                </a:solidFill>
              </a:rPr>
              <a:t>Añadir punto de montaje a /etc/fstab</a:t>
            </a:r>
            <a:r>
              <a:rPr lang="es-ES_tradnl" altLang="es-ES" sz="1600" dirty="0">
                <a:solidFill>
                  <a:srgbClr val="993300"/>
                </a:solidFill>
              </a:rPr>
              <a:t>:</a:t>
            </a:r>
            <a:endParaRPr lang="es-ES" altLang="es-ES" sz="2400" smtClean="0">
              <a:solidFill>
                <a:srgbClr val="993300"/>
              </a:solidFill>
            </a:endParaRPr>
          </a:p>
        </p:txBody>
      </p:sp>
      <p:sp>
        <p:nvSpPr>
          <p:cNvPr id="6" name="Rectángulo 5"/>
          <p:cNvSpPr/>
          <p:nvPr/>
        </p:nvSpPr>
        <p:spPr>
          <a:xfrm>
            <a:off x="323528" y="2276872"/>
            <a:ext cx="8640960" cy="1498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mtClean="0"/>
              <a:t>#  Dispositivo                                       Montaje         	    Tipo  Opciones                          fs-f  fs-p</a:t>
            </a:r>
          </a:p>
          <a:p>
            <a:r>
              <a:rPr lang="es-ES" smtClean="0"/>
              <a:t># ---------------------------------------------------------------------------------------------------------------------</a:t>
            </a:r>
          </a:p>
          <a:p>
            <a:r>
              <a:rPr lang="es-ES" smtClean="0"/>
              <a:t>warlock.lsi.us.es:/home/joanpeca   /home/jperez	     nfs        auto,rw,user,async       0       0  </a:t>
            </a:r>
          </a:p>
          <a:p>
            <a:r>
              <a:rPr lang="es-ES" smtClean="0"/>
              <a:t>...       </a:t>
            </a:r>
          </a:p>
        </p:txBody>
      </p:sp>
      <p:sp>
        <p:nvSpPr>
          <p:cNvPr id="7" name="Rectangle 11"/>
          <p:cNvSpPr>
            <a:spLocks noChangeArrowheads="1"/>
          </p:cNvSpPr>
          <p:nvPr/>
        </p:nvSpPr>
        <p:spPr bwMode="auto">
          <a:xfrm>
            <a:off x="323528" y="3501008"/>
            <a:ext cx="8363272"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eaLnBrk="1" hangingPunct="1">
              <a:buNone/>
            </a:pPr>
            <a:endParaRPr lang="es-ES" altLang="es-ES" sz="2400" smtClean="0">
              <a:solidFill>
                <a:srgbClr val="993300"/>
              </a:solidFill>
            </a:endParaRPr>
          </a:p>
          <a:p>
            <a:pPr eaLnBrk="1" hangingPunct="1"/>
            <a:r>
              <a:rPr lang="es-ES" altLang="es-ES" sz="2400" b="1" smtClean="0">
                <a:solidFill>
                  <a:srgbClr val="993300"/>
                </a:solidFill>
              </a:rPr>
              <a:t>Dispositivo</a:t>
            </a:r>
            <a:r>
              <a:rPr lang="es-ES" altLang="es-ES" sz="2400" smtClean="0">
                <a:solidFill>
                  <a:srgbClr val="993300"/>
                </a:solidFill>
              </a:rPr>
              <a:t>: formato </a:t>
            </a:r>
            <a:r>
              <a:rPr lang="es-ES" altLang="es-ES" sz="2400" i="1" smtClean="0">
                <a:solidFill>
                  <a:srgbClr val="993300"/>
                </a:solidFill>
              </a:rPr>
              <a:t>servidor:export</a:t>
            </a:r>
            <a:r>
              <a:rPr lang="es-ES" altLang="es-ES" sz="2400" smtClean="0">
                <a:solidFill>
                  <a:srgbClr val="993300"/>
                </a:solidFill>
              </a:rPr>
              <a:t> (igual que mount)</a:t>
            </a:r>
          </a:p>
          <a:p>
            <a:pPr eaLnBrk="1" hangingPunct="1"/>
            <a:r>
              <a:rPr lang="es-ES" altLang="es-ES" sz="2400" b="1" smtClean="0">
                <a:solidFill>
                  <a:srgbClr val="993300"/>
                </a:solidFill>
              </a:rPr>
              <a:t>Tipo</a:t>
            </a:r>
            <a:r>
              <a:rPr lang="es-ES" altLang="es-ES" sz="2400" smtClean="0">
                <a:solidFill>
                  <a:srgbClr val="993300"/>
                </a:solidFill>
              </a:rPr>
              <a:t>: especificar </a:t>
            </a:r>
            <a:r>
              <a:rPr lang="es-ES" altLang="es-ES" sz="2400" b="1" smtClean="0">
                <a:solidFill>
                  <a:srgbClr val="993300"/>
                </a:solidFill>
              </a:rPr>
              <a:t>nfs</a:t>
            </a:r>
          </a:p>
        </p:txBody>
      </p:sp>
      <p:sp>
        <p:nvSpPr>
          <p:cNvPr id="8" name="Rectangle 11"/>
          <p:cNvSpPr>
            <a:spLocks noChangeArrowheads="1"/>
          </p:cNvSpPr>
          <p:nvPr/>
        </p:nvSpPr>
        <p:spPr bwMode="auto">
          <a:xfrm>
            <a:off x="323528" y="4509120"/>
            <a:ext cx="8363272"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eaLnBrk="1" hangingPunct="1">
              <a:buNone/>
            </a:pPr>
            <a:endParaRPr lang="es-ES" altLang="es-ES" sz="2400" smtClean="0">
              <a:solidFill>
                <a:srgbClr val="993300"/>
              </a:solidFill>
            </a:endParaRPr>
          </a:p>
          <a:p>
            <a:pPr eaLnBrk="1" hangingPunct="1"/>
            <a:r>
              <a:rPr lang="es-ES" altLang="es-ES" sz="2400" smtClean="0">
                <a:solidFill>
                  <a:srgbClr val="993300"/>
                </a:solidFill>
              </a:rPr>
              <a:t>Demás campos: idénticas consideraciones a cualquier punto de montaje</a:t>
            </a:r>
          </a:p>
        </p:txBody>
      </p:sp>
      <p:sp>
        <p:nvSpPr>
          <p:cNvPr id="9" name="Rectángulo redondeado 8"/>
          <p:cNvSpPr/>
          <p:nvPr/>
        </p:nvSpPr>
        <p:spPr>
          <a:xfrm>
            <a:off x="323528" y="2893335"/>
            <a:ext cx="3312368" cy="54394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redondeado 9"/>
          <p:cNvSpPr/>
          <p:nvPr/>
        </p:nvSpPr>
        <p:spPr>
          <a:xfrm>
            <a:off x="5148064" y="2910751"/>
            <a:ext cx="576064" cy="54394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51343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ppt_y-#ppt_h/2"/>
                                          </p:val>
                                        </p:tav>
                                        <p:tav tm="100000">
                                          <p:val>
                                            <p:strVal val="#ppt_y"/>
                                          </p:val>
                                        </p:tav>
                                      </p:tavLst>
                                    </p:anim>
                                    <p:anim calcmode="lin" valueType="num">
                                      <p:cBhvr>
                                        <p:cTn id="9" dur="500" fill="hold"/>
                                        <p:tgtEl>
                                          <p:spTgt spid="6"/>
                                        </p:tgtEl>
                                        <p:attrNameLst>
                                          <p:attrName>ppt_w</p:attrName>
                                        </p:attrNameLst>
                                      </p:cBhvr>
                                      <p:tavLst>
                                        <p:tav tm="0">
                                          <p:val>
                                            <p:strVal val="#ppt_w"/>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372222" y="260648"/>
            <a:ext cx="5400600" cy="1874639"/>
          </a:xfrm>
        </p:spPr>
        <p:txBody>
          <a:bodyPr/>
          <a:lstStyle/>
          <a:p>
            <a:r>
              <a:rPr lang="en-GB" smtClean="0"/>
              <a:t>Laboratorio 2: </a:t>
            </a:r>
            <a:br>
              <a:rPr lang="en-GB" smtClean="0"/>
            </a:br>
            <a:r>
              <a:rPr lang="en-GB" smtClean="0"/>
              <a:t>Sistemas </a:t>
            </a:r>
            <a:r>
              <a:rPr lang="en-GB" dirty="0" smtClean="0"/>
              <a:t>de </a:t>
            </a:r>
            <a:r>
              <a:rPr lang="en-GB" dirty="0" err="1" smtClean="0"/>
              <a:t>Archivos</a:t>
            </a:r>
            <a:endParaRPr lang="en-GB" dirty="0"/>
          </a:p>
        </p:txBody>
      </p:sp>
      <p:sp>
        <p:nvSpPr>
          <p:cNvPr id="4" name="Subtítulo 3"/>
          <p:cNvSpPr>
            <a:spLocks noGrp="1"/>
          </p:cNvSpPr>
          <p:nvPr>
            <p:ph type="subTitle" idx="1"/>
          </p:nvPr>
        </p:nvSpPr>
        <p:spPr>
          <a:xfrm>
            <a:off x="3203848" y="2276872"/>
            <a:ext cx="5760640" cy="1536576"/>
          </a:xfrm>
        </p:spPr>
        <p:txBody>
          <a:bodyPr anchor="t" anchorCtr="0">
            <a:noAutofit/>
          </a:bodyPr>
          <a:lstStyle/>
          <a:p>
            <a:pPr marL="514350" indent="-514350" algn="l">
              <a:buFont typeface="+mj-lt"/>
              <a:buAutoNum type="arabicPeriod"/>
            </a:pPr>
            <a:r>
              <a:rPr lang="es-ES" sz="2400" smtClean="0">
                <a:solidFill>
                  <a:schemeClr val="tx1"/>
                </a:solidFill>
              </a:rPr>
              <a:t>Sistemas de archivos en Linux</a:t>
            </a:r>
          </a:p>
          <a:p>
            <a:pPr marL="514350" indent="-514350" algn="l">
              <a:buFont typeface="+mj-lt"/>
              <a:buAutoNum type="arabicPeriod"/>
            </a:pPr>
            <a:r>
              <a:rPr lang="es-ES" sz="2400" smtClean="0">
                <a:solidFill>
                  <a:schemeClr val="tx1"/>
                </a:solidFill>
              </a:rPr>
              <a:t>Sistemas de archivos en capas</a:t>
            </a:r>
          </a:p>
          <a:p>
            <a:pPr marL="514350" indent="-514350" algn="l">
              <a:buFont typeface="+mj-lt"/>
              <a:buAutoNum type="arabicPeriod"/>
            </a:pPr>
            <a:r>
              <a:rPr lang="es-ES" sz="2400" smtClean="0">
                <a:solidFill>
                  <a:schemeClr val="tx1"/>
                </a:solidFill>
              </a:rPr>
              <a:t>NFS</a:t>
            </a:r>
          </a:p>
          <a:p>
            <a:pPr marL="514350" indent="-514350" algn="l">
              <a:buFont typeface="+mj-lt"/>
              <a:buAutoNum type="arabicPeriod"/>
            </a:pPr>
            <a:r>
              <a:rPr lang="es-ES" sz="2400" smtClean="0">
                <a:solidFill>
                  <a:schemeClr val="tx1"/>
                </a:solidFill>
              </a:rPr>
              <a:t>Gestión de volúmenes lógicos</a:t>
            </a:r>
            <a:endParaRPr lang="es-ES" sz="2400" dirty="0"/>
          </a:p>
        </p:txBody>
      </p:sp>
    </p:spTree>
    <p:extLst>
      <p:ext uri="{BB962C8B-B14F-4D97-AF65-F5344CB8AC3E}">
        <p14:creationId xmlns:p14="http://schemas.microsoft.com/office/powerpoint/2010/main" val="36876215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419872" y="1628800"/>
            <a:ext cx="5400600" cy="578495"/>
          </a:xfrm>
        </p:spPr>
        <p:txBody>
          <a:bodyPr>
            <a:normAutofit fontScale="90000"/>
          </a:bodyPr>
          <a:lstStyle/>
          <a:p>
            <a:r>
              <a:rPr lang="en-GB" smtClean="0"/>
              <a:t>Gestión de volúmenes Lógicos</a:t>
            </a:r>
            <a:endParaRPr lang="en-GB" dirty="0"/>
          </a:p>
        </p:txBody>
      </p:sp>
      <p:sp>
        <p:nvSpPr>
          <p:cNvPr id="6" name="4 Subtítulo"/>
          <p:cNvSpPr>
            <a:spLocks noGrp="1"/>
          </p:cNvSpPr>
          <p:nvPr>
            <p:ph type="subTitle" idx="1"/>
          </p:nvPr>
        </p:nvSpPr>
        <p:spPr>
          <a:xfrm>
            <a:off x="2195736" y="3789040"/>
            <a:ext cx="6768752" cy="3552800"/>
          </a:xfrm>
        </p:spPr>
        <p:txBody>
          <a:bodyPr>
            <a:normAutofit/>
          </a:bodyPr>
          <a:lstStyle/>
          <a:p>
            <a:pPr marL="514350" indent="-514350" algn="l">
              <a:buFont typeface="+mj-lt"/>
              <a:buAutoNum type="arabicPeriod"/>
            </a:pPr>
            <a:r>
              <a:rPr lang="en-GB" smtClean="0">
                <a:solidFill>
                  <a:srgbClr val="993300"/>
                </a:solidFill>
              </a:rPr>
              <a:t>LVM: Visión general </a:t>
            </a:r>
          </a:p>
          <a:p>
            <a:pPr marL="514350" indent="-514350" algn="l">
              <a:buFont typeface="+mj-lt"/>
              <a:buAutoNum type="arabicPeriod"/>
            </a:pPr>
            <a:r>
              <a:rPr lang="en-GB" smtClean="0">
                <a:solidFill>
                  <a:srgbClr val="993300"/>
                </a:solidFill>
              </a:rPr>
              <a:t>Elasticidad del sistema de archivos</a:t>
            </a:r>
          </a:p>
          <a:p>
            <a:pPr marL="514350" indent="-514350" algn="l">
              <a:buFont typeface="+mj-lt"/>
              <a:buAutoNum type="arabicPeriod"/>
            </a:pPr>
            <a:r>
              <a:rPr lang="en-GB" smtClean="0">
                <a:solidFill>
                  <a:srgbClr val="993300"/>
                </a:solidFill>
              </a:rPr>
              <a:t>Sustitución en caliente de unidades</a:t>
            </a:r>
          </a:p>
          <a:p>
            <a:pPr marL="514350" indent="-514350" algn="l">
              <a:buFont typeface="+mj-lt"/>
              <a:buAutoNum type="arabicPeriod"/>
            </a:pPr>
            <a:r>
              <a:rPr lang="en-GB" smtClean="0">
                <a:solidFill>
                  <a:srgbClr val="993300"/>
                </a:solidFill>
              </a:rPr>
              <a:t>Uso de unidades cache</a:t>
            </a:r>
          </a:p>
          <a:p>
            <a:pPr marL="514350" indent="-514350" algn="l">
              <a:buFont typeface="+mj-lt"/>
              <a:buAutoNum type="arabicPeriod"/>
            </a:pPr>
            <a:r>
              <a:rPr lang="en-GB" smtClean="0">
                <a:solidFill>
                  <a:srgbClr val="993300"/>
                </a:solidFill>
              </a:rPr>
              <a:t>Creación de instantáneas</a:t>
            </a:r>
          </a:p>
          <a:p>
            <a:pPr marL="514350" indent="-514350" algn="l">
              <a:buFont typeface="+mj-lt"/>
              <a:buAutoNum type="arabicPeriod"/>
            </a:pPr>
            <a:r>
              <a:rPr lang="en-GB" smtClean="0">
                <a:solidFill>
                  <a:srgbClr val="993300"/>
                </a:solidFill>
              </a:rPr>
              <a:t>RAID</a:t>
            </a:r>
          </a:p>
          <a:p>
            <a:pPr marL="514350" indent="-514350" algn="l">
              <a:buFont typeface="+mj-lt"/>
              <a:buAutoNum type="arabicPeriod"/>
            </a:pPr>
            <a:endParaRPr lang="en-GB" smtClean="0">
              <a:solidFill>
                <a:srgbClr val="993300"/>
              </a:solidFill>
            </a:endParaRPr>
          </a:p>
          <a:p>
            <a:pPr marL="514350" indent="-514350" algn="l">
              <a:buFont typeface="+mj-lt"/>
              <a:buAutoNum type="arabicPeriod"/>
            </a:pPr>
            <a:endParaRPr lang="en-GB" smtClean="0">
              <a:solidFill>
                <a:srgbClr val="993300"/>
              </a:solidFill>
            </a:endParaRPr>
          </a:p>
          <a:p>
            <a:pPr marL="514350" indent="-514350" algn="l">
              <a:buFont typeface="+mj-lt"/>
              <a:buAutoNum type="arabicPeriod"/>
            </a:pPr>
            <a:endParaRPr lang="en-GB" smtClean="0">
              <a:solidFill>
                <a:srgbClr val="993300"/>
              </a:solidFill>
            </a:endParaRPr>
          </a:p>
          <a:p>
            <a:pPr marL="514350" indent="-514350" algn="l">
              <a:buFont typeface="+mj-lt"/>
              <a:buAutoNum type="arabicPeriod"/>
            </a:pPr>
            <a:endParaRPr lang="en-GB" dirty="0" smtClean="0"/>
          </a:p>
        </p:txBody>
      </p:sp>
    </p:spTree>
    <p:extLst>
      <p:ext uri="{BB962C8B-B14F-4D97-AF65-F5344CB8AC3E}">
        <p14:creationId xmlns:p14="http://schemas.microsoft.com/office/powerpoint/2010/main" val="15902772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419872" y="1628800"/>
            <a:ext cx="5400600" cy="578495"/>
          </a:xfrm>
        </p:spPr>
        <p:txBody>
          <a:bodyPr>
            <a:normAutofit fontScale="90000"/>
          </a:bodyPr>
          <a:lstStyle/>
          <a:p>
            <a:r>
              <a:rPr lang="en-GB" smtClean="0"/>
              <a:t>Gestión de volúmenes Lógicos</a:t>
            </a:r>
            <a:endParaRPr lang="en-GB" dirty="0"/>
          </a:p>
        </p:txBody>
      </p:sp>
      <p:sp>
        <p:nvSpPr>
          <p:cNvPr id="6" name="4 Subtítulo"/>
          <p:cNvSpPr>
            <a:spLocks noGrp="1"/>
          </p:cNvSpPr>
          <p:nvPr>
            <p:ph type="subTitle" idx="1"/>
          </p:nvPr>
        </p:nvSpPr>
        <p:spPr>
          <a:xfrm>
            <a:off x="2195736" y="3789040"/>
            <a:ext cx="6768752" cy="3552800"/>
          </a:xfrm>
        </p:spPr>
        <p:txBody>
          <a:bodyPr>
            <a:normAutofit/>
          </a:bodyPr>
          <a:lstStyle/>
          <a:p>
            <a:pPr marL="514350" indent="-514350" algn="l">
              <a:buFont typeface="+mj-lt"/>
              <a:buAutoNum type="arabicPeriod"/>
            </a:pPr>
            <a:r>
              <a:rPr lang="en-GB" smtClean="0">
                <a:solidFill>
                  <a:schemeClr val="tx1"/>
                </a:solidFill>
              </a:rPr>
              <a:t>LVM: Visión general </a:t>
            </a:r>
          </a:p>
          <a:p>
            <a:pPr marL="514350" indent="-514350" algn="l">
              <a:buFont typeface="+mj-lt"/>
              <a:buAutoNum type="arabicPeriod"/>
            </a:pPr>
            <a:r>
              <a:rPr lang="en-GB" smtClean="0">
                <a:solidFill>
                  <a:srgbClr val="993300"/>
                </a:solidFill>
              </a:rPr>
              <a:t>Elasticidad del sistema de archivos</a:t>
            </a:r>
          </a:p>
          <a:p>
            <a:pPr marL="514350" indent="-514350" algn="l">
              <a:buFont typeface="+mj-lt"/>
              <a:buAutoNum type="arabicPeriod"/>
            </a:pPr>
            <a:r>
              <a:rPr lang="en-GB" smtClean="0">
                <a:solidFill>
                  <a:srgbClr val="993300"/>
                </a:solidFill>
              </a:rPr>
              <a:t>Sustitución en caliente de unidades</a:t>
            </a:r>
          </a:p>
          <a:p>
            <a:pPr marL="514350" indent="-514350" algn="l">
              <a:buFont typeface="+mj-lt"/>
              <a:buAutoNum type="arabicPeriod"/>
            </a:pPr>
            <a:r>
              <a:rPr lang="en-GB" smtClean="0">
                <a:solidFill>
                  <a:srgbClr val="993300"/>
                </a:solidFill>
              </a:rPr>
              <a:t>Uso de unidades cache</a:t>
            </a:r>
          </a:p>
          <a:p>
            <a:pPr marL="514350" indent="-514350" algn="l">
              <a:buFont typeface="+mj-lt"/>
              <a:buAutoNum type="arabicPeriod"/>
            </a:pPr>
            <a:r>
              <a:rPr lang="en-GB" smtClean="0">
                <a:solidFill>
                  <a:srgbClr val="993300"/>
                </a:solidFill>
              </a:rPr>
              <a:t>Creación de instantáneas</a:t>
            </a:r>
          </a:p>
          <a:p>
            <a:pPr marL="514350" indent="-514350" algn="l">
              <a:buFont typeface="+mj-lt"/>
              <a:buAutoNum type="arabicPeriod"/>
            </a:pPr>
            <a:r>
              <a:rPr lang="en-GB" smtClean="0">
                <a:solidFill>
                  <a:srgbClr val="993300"/>
                </a:solidFill>
              </a:rPr>
              <a:t>RAID</a:t>
            </a:r>
          </a:p>
          <a:p>
            <a:pPr marL="514350" indent="-514350" algn="l">
              <a:buFont typeface="+mj-lt"/>
              <a:buAutoNum type="arabicPeriod"/>
            </a:pPr>
            <a:endParaRPr lang="en-GB" smtClean="0">
              <a:solidFill>
                <a:srgbClr val="993300"/>
              </a:solidFill>
            </a:endParaRPr>
          </a:p>
          <a:p>
            <a:pPr marL="514350" indent="-514350" algn="l">
              <a:buFont typeface="+mj-lt"/>
              <a:buAutoNum type="arabicPeriod"/>
            </a:pPr>
            <a:endParaRPr lang="en-GB" smtClean="0">
              <a:solidFill>
                <a:srgbClr val="993300"/>
              </a:solidFill>
            </a:endParaRPr>
          </a:p>
          <a:p>
            <a:pPr marL="514350" indent="-514350" algn="l">
              <a:buFont typeface="+mj-lt"/>
              <a:buAutoNum type="arabicPeriod"/>
            </a:pPr>
            <a:endParaRPr lang="en-GB" smtClean="0">
              <a:solidFill>
                <a:srgbClr val="993300"/>
              </a:solidFill>
            </a:endParaRPr>
          </a:p>
          <a:p>
            <a:pPr marL="514350" indent="-514350" algn="l">
              <a:buFont typeface="+mj-lt"/>
              <a:buAutoNum type="arabicPeriod"/>
            </a:pPr>
            <a:endParaRPr lang="en-GB" dirty="0" smtClean="0"/>
          </a:p>
        </p:txBody>
      </p:sp>
    </p:spTree>
    <p:extLst>
      <p:ext uri="{BB962C8B-B14F-4D97-AF65-F5344CB8AC3E}">
        <p14:creationId xmlns:p14="http://schemas.microsoft.com/office/powerpoint/2010/main" val="34425883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5076415" y="5406678"/>
            <a:ext cx="3240000" cy="576064"/>
          </a:xfrm>
          <a:prstGeom prst="rect">
            <a:avLst/>
          </a:prstGeom>
          <a:solidFill>
            <a:srgbClr val="FFEABF">
              <a:alpha val="79999"/>
            </a:srgbClr>
          </a:solidFill>
          <a:ln w="9525">
            <a:miter lim="800000"/>
            <a:headEnd/>
            <a:tailEnd/>
          </a:ln>
          <a:effectLst/>
          <a:scene3d>
            <a:camera prst="legacyObliqueTopRight"/>
            <a:lightRig rig="legacyFlat3" dir="b"/>
          </a:scene3d>
          <a:sp3d extrusionH="87300" prstMaterial="legacyMatte">
            <a:bevelT w="13500" h="13500" prst="angle"/>
            <a:bevelB w="13500" h="13500" prst="angle"/>
            <a:extrusionClr>
              <a:srgbClr val="FFEABF"/>
            </a:extrusionClr>
            <a:contourClr>
              <a:srgbClr val="FFEABF"/>
            </a:contourClr>
          </a:sp3d>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lIns="90000" tIns="46800" rIns="90000" bIns="46800" anchor="ctr">
            <a:flatTx/>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es-ES" altLang="es-ES" smtClean="0"/>
              <a:t>Drivers dispositivos</a:t>
            </a:r>
            <a:endParaRPr lang="es-ES" altLang="es-ES"/>
          </a:p>
        </p:txBody>
      </p:sp>
      <p:sp>
        <p:nvSpPr>
          <p:cNvPr id="7" name="Rectangle 8"/>
          <p:cNvSpPr>
            <a:spLocks noChangeArrowheads="1"/>
          </p:cNvSpPr>
          <p:nvPr/>
        </p:nvSpPr>
        <p:spPr bwMode="auto">
          <a:xfrm>
            <a:off x="5076416" y="4509120"/>
            <a:ext cx="3240000" cy="897558"/>
          </a:xfrm>
          <a:prstGeom prst="rect">
            <a:avLst/>
          </a:prstGeom>
          <a:solidFill>
            <a:srgbClr val="FFEABF">
              <a:alpha val="79999"/>
            </a:srgbClr>
          </a:solidFill>
          <a:ln w="9525">
            <a:miter lim="800000"/>
            <a:headEnd/>
            <a:tailEnd/>
          </a:ln>
          <a:effectLst/>
          <a:scene3d>
            <a:camera prst="legacyObliqueTopRight"/>
            <a:lightRig rig="legacyFlat3" dir="b"/>
          </a:scene3d>
          <a:sp3d extrusionH="87300" prstMaterial="legacyMatte">
            <a:bevelT w="13500" h="13500" prst="angle"/>
            <a:bevelB w="13500" h="13500" prst="angle"/>
            <a:extrusionClr>
              <a:srgbClr val="FFEABF"/>
            </a:extrusionClr>
            <a:contourClr>
              <a:srgbClr val="FFEABF"/>
            </a:contourClr>
          </a:sp3d>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lIns="90000" tIns="46800" rIns="90000" bIns="46800" anchor="ctr">
            <a:flatTx/>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es-ES" altLang="es-ES" smtClean="0"/>
              <a:t>Device Mapper</a:t>
            </a:r>
            <a:endParaRPr lang="es-ES" altLang="es-ES"/>
          </a:p>
        </p:txBody>
      </p:sp>
      <p:sp>
        <p:nvSpPr>
          <p:cNvPr id="6" name="Rectangle 8"/>
          <p:cNvSpPr>
            <a:spLocks noChangeArrowheads="1"/>
          </p:cNvSpPr>
          <p:nvPr/>
        </p:nvSpPr>
        <p:spPr bwMode="auto">
          <a:xfrm>
            <a:off x="5076415" y="4835416"/>
            <a:ext cx="3240000" cy="576064"/>
          </a:xfrm>
          <a:prstGeom prst="rect">
            <a:avLst/>
          </a:prstGeom>
          <a:solidFill>
            <a:srgbClr val="FFEABF">
              <a:alpha val="79999"/>
            </a:srgbClr>
          </a:solidFill>
          <a:ln w="9525">
            <a:miter lim="800000"/>
            <a:headEnd/>
            <a:tailEnd/>
          </a:ln>
          <a:effectLst/>
          <a:scene3d>
            <a:camera prst="legacyObliqueTopRight"/>
            <a:lightRig rig="legacyFlat3" dir="b"/>
          </a:scene3d>
          <a:sp3d extrusionH="87300" prstMaterial="legacyMatte">
            <a:bevelT w="13500" h="13500" prst="angle"/>
            <a:bevelB w="13500" h="13500" prst="angle"/>
            <a:extrusionClr>
              <a:srgbClr val="FFEABF"/>
            </a:extrusionClr>
            <a:contourClr>
              <a:srgbClr val="FFEABF"/>
            </a:contourClr>
          </a:sp3d>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lIns="90000" tIns="46800" rIns="90000" bIns="46800" anchor="ctr">
            <a:flatTx/>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es-ES" altLang="es-ES" smtClean="0"/>
              <a:t>Administración de Archivos</a:t>
            </a:r>
            <a:endParaRPr lang="es-ES" altLang="es-ES"/>
          </a:p>
        </p:txBody>
      </p:sp>
      <p:sp>
        <p:nvSpPr>
          <p:cNvPr id="2" name="1 Título"/>
          <p:cNvSpPr>
            <a:spLocks noGrp="1"/>
          </p:cNvSpPr>
          <p:nvPr>
            <p:ph type="title"/>
          </p:nvPr>
        </p:nvSpPr>
        <p:spPr>
          <a:xfrm>
            <a:off x="457200" y="274638"/>
            <a:ext cx="8336632" cy="634082"/>
          </a:xfrm>
        </p:spPr>
        <p:txBody>
          <a:bodyPr>
            <a:normAutofit fontScale="90000"/>
          </a:bodyPr>
          <a:lstStyle/>
          <a:p>
            <a:r>
              <a:rPr lang="en-GB" smtClean="0"/>
              <a:t>LVM: visión general</a:t>
            </a:r>
            <a:endParaRPr lang="en-GB" dirty="0"/>
          </a:p>
        </p:txBody>
      </p:sp>
      <p:sp>
        <p:nvSpPr>
          <p:cNvPr id="3" name="Marcador de número de diapositiva 2"/>
          <p:cNvSpPr>
            <a:spLocks noGrp="1"/>
          </p:cNvSpPr>
          <p:nvPr>
            <p:ph type="sldNum" sz="quarter" idx="12"/>
          </p:nvPr>
        </p:nvSpPr>
        <p:spPr>
          <a:xfrm>
            <a:off x="6660232" y="6381328"/>
            <a:ext cx="2133600" cy="365125"/>
          </a:xfrm>
        </p:spPr>
        <p:txBody>
          <a:bodyPr/>
          <a:lstStyle/>
          <a:p>
            <a:fld id="{132FADFE-3B8F-471C-ABF0-DBC7717ECBBC}" type="slidenum">
              <a:rPr lang="es-ES" smtClean="0"/>
              <a:pPr/>
              <a:t>39</a:t>
            </a:fld>
            <a:endParaRPr lang="es-ES" dirty="0"/>
          </a:p>
        </p:txBody>
      </p:sp>
      <p:sp>
        <p:nvSpPr>
          <p:cNvPr id="5" name="Rectangle 11"/>
          <p:cNvSpPr>
            <a:spLocks noChangeArrowheads="1"/>
          </p:cNvSpPr>
          <p:nvPr/>
        </p:nvSpPr>
        <p:spPr bwMode="auto">
          <a:xfrm>
            <a:off x="385192" y="1196752"/>
            <a:ext cx="8363272"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eaLnBrk="1" hangingPunct="1">
              <a:buNone/>
            </a:pPr>
            <a:r>
              <a:rPr lang="es-ES" altLang="es-ES" sz="2400" b="1" smtClean="0">
                <a:solidFill>
                  <a:srgbClr val="993300"/>
                </a:solidFill>
              </a:rPr>
              <a:t>Logical Volume Manger:</a:t>
            </a:r>
          </a:p>
          <a:p>
            <a:pPr eaLnBrk="1" hangingPunct="1"/>
            <a:r>
              <a:rPr lang="es-ES" altLang="es-ES" sz="2400" smtClean="0">
                <a:solidFill>
                  <a:srgbClr val="993300"/>
                </a:solidFill>
              </a:rPr>
              <a:t>Basado en framework Device Mapper</a:t>
            </a:r>
          </a:p>
          <a:p>
            <a:pPr eaLnBrk="1" hangingPunct="1"/>
            <a:r>
              <a:rPr lang="es-ES" altLang="es-ES" sz="2400" smtClean="0">
                <a:solidFill>
                  <a:srgbClr val="993300"/>
                </a:solidFill>
              </a:rPr>
              <a:t>Se requiere:</a:t>
            </a:r>
            <a:endParaRPr lang="es-ES" altLang="es-ES" sz="2400" b="1" smtClean="0">
              <a:solidFill>
                <a:srgbClr val="993300"/>
              </a:solidFill>
            </a:endParaRPr>
          </a:p>
          <a:p>
            <a:pPr lvl="1" eaLnBrk="1" hangingPunct="1"/>
            <a:r>
              <a:rPr lang="es-ES" altLang="es-ES" sz="2000" smtClean="0">
                <a:solidFill>
                  <a:srgbClr val="993300"/>
                </a:solidFill>
              </a:rPr>
              <a:t>Módulo Device Mapper en núcleo (versión &gt; 2.6)</a:t>
            </a:r>
          </a:p>
          <a:p>
            <a:pPr lvl="1" eaLnBrk="1" hangingPunct="1"/>
            <a:r>
              <a:rPr lang="es-ES" altLang="es-ES" sz="2000" smtClean="0">
                <a:solidFill>
                  <a:srgbClr val="993300"/>
                </a:solidFill>
              </a:rPr>
              <a:t>Bibliotecas en espacio de usuario de Device Mapper</a:t>
            </a:r>
          </a:p>
          <a:p>
            <a:pPr lvl="1" eaLnBrk="1" hangingPunct="1"/>
            <a:r>
              <a:rPr lang="es-ES" altLang="es-ES" sz="2000" smtClean="0">
                <a:solidFill>
                  <a:srgbClr val="993300"/>
                </a:solidFill>
              </a:rPr>
              <a:t>Herramientas administrativas de LVM2</a:t>
            </a:r>
            <a:endParaRPr lang="es-ES_tradnl" altLang="es-ES" sz="1600" dirty="0">
              <a:solidFill>
                <a:srgbClr val="993300"/>
              </a:solidFill>
            </a:endParaRPr>
          </a:p>
          <a:p>
            <a:pPr lvl="1" indent="0" eaLnBrk="1" hangingPunct="1">
              <a:buNone/>
            </a:pPr>
            <a:r>
              <a:rPr lang="es-ES_tradnl" altLang="es-ES" sz="1600" b="1" smtClean="0">
                <a:solidFill>
                  <a:srgbClr val="993300"/>
                </a:solidFill>
              </a:rPr>
              <a:t>sudo apt-get install lvm2</a:t>
            </a:r>
            <a:endParaRPr lang="es-ES" altLang="es-ES" sz="2000" b="1" smtClean="0">
              <a:solidFill>
                <a:srgbClr val="993300"/>
              </a:solidFill>
            </a:endParaRPr>
          </a:p>
        </p:txBody>
      </p:sp>
      <p:pic>
        <p:nvPicPr>
          <p:cNvPr id="9" name="Picture 26" descr="MCj039843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6141478"/>
            <a:ext cx="565944" cy="6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6" descr="MCj039843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4288" y="6141477"/>
            <a:ext cx="565944" cy="6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21 Imagen" descr="servidor-raid-6274-2482437.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2154" y="6035431"/>
            <a:ext cx="1529755" cy="782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0543" y="6026191"/>
            <a:ext cx="1143545" cy="800539"/>
          </a:xfrm>
          <a:prstGeom prst="rect">
            <a:avLst/>
          </a:prstGeom>
        </p:spPr>
      </p:pic>
      <p:sp>
        <p:nvSpPr>
          <p:cNvPr id="14" name="Disco magnético 13"/>
          <p:cNvSpPr/>
          <p:nvPr/>
        </p:nvSpPr>
        <p:spPr>
          <a:xfrm>
            <a:off x="6189184" y="4732841"/>
            <a:ext cx="1014462" cy="450790"/>
          </a:xfrm>
          <a:prstGeom prst="flowChartMagneticDisk">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Forma libre 17"/>
          <p:cNvSpPr/>
          <p:nvPr/>
        </p:nvSpPr>
        <p:spPr>
          <a:xfrm>
            <a:off x="4976037" y="5252484"/>
            <a:ext cx="1414130" cy="861237"/>
          </a:xfrm>
          <a:custGeom>
            <a:avLst/>
            <a:gdLst>
              <a:gd name="connsiteX0" fmla="*/ 0 w 1414130"/>
              <a:gd name="connsiteY0" fmla="*/ 861237 h 861237"/>
              <a:gd name="connsiteX1" fmla="*/ 988828 w 1414130"/>
              <a:gd name="connsiteY1" fmla="*/ 595423 h 861237"/>
              <a:gd name="connsiteX2" fmla="*/ 1414130 w 1414130"/>
              <a:gd name="connsiteY2" fmla="*/ 0 h 861237"/>
            </a:gdLst>
            <a:ahLst/>
            <a:cxnLst>
              <a:cxn ang="0">
                <a:pos x="connsiteX0" y="connsiteY0"/>
              </a:cxn>
              <a:cxn ang="0">
                <a:pos x="connsiteX1" y="connsiteY1"/>
              </a:cxn>
              <a:cxn ang="0">
                <a:pos x="connsiteX2" y="connsiteY2"/>
              </a:cxn>
            </a:cxnLst>
            <a:rect l="l" t="t" r="r" b="b"/>
            <a:pathLst>
              <a:path w="1414130" h="861237">
                <a:moveTo>
                  <a:pt x="0" y="861237"/>
                </a:moveTo>
                <a:cubicBezTo>
                  <a:pt x="376570" y="800099"/>
                  <a:pt x="753140" y="738962"/>
                  <a:pt x="988828" y="595423"/>
                </a:cubicBezTo>
                <a:cubicBezTo>
                  <a:pt x="1224516" y="451883"/>
                  <a:pt x="1325525" y="44302"/>
                  <a:pt x="1414130" y="0"/>
                </a:cubicBezTo>
              </a:path>
            </a:pathLst>
          </a:custGeom>
          <a:noFill/>
          <a:ln w="3175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Forma libre 18"/>
          <p:cNvSpPr/>
          <p:nvPr/>
        </p:nvSpPr>
        <p:spPr>
          <a:xfrm>
            <a:off x="5847907" y="5263116"/>
            <a:ext cx="691116" cy="829340"/>
          </a:xfrm>
          <a:custGeom>
            <a:avLst/>
            <a:gdLst>
              <a:gd name="connsiteX0" fmla="*/ 0 w 691116"/>
              <a:gd name="connsiteY0" fmla="*/ 829340 h 829340"/>
              <a:gd name="connsiteX1" fmla="*/ 499730 w 691116"/>
              <a:gd name="connsiteY1" fmla="*/ 489098 h 829340"/>
              <a:gd name="connsiteX2" fmla="*/ 691116 w 691116"/>
              <a:gd name="connsiteY2" fmla="*/ 0 h 829340"/>
            </a:gdLst>
            <a:ahLst/>
            <a:cxnLst>
              <a:cxn ang="0">
                <a:pos x="connsiteX0" y="connsiteY0"/>
              </a:cxn>
              <a:cxn ang="0">
                <a:pos x="connsiteX1" y="connsiteY1"/>
              </a:cxn>
              <a:cxn ang="0">
                <a:pos x="connsiteX2" y="connsiteY2"/>
              </a:cxn>
            </a:cxnLst>
            <a:rect l="l" t="t" r="r" b="b"/>
            <a:pathLst>
              <a:path w="691116" h="829340">
                <a:moveTo>
                  <a:pt x="0" y="829340"/>
                </a:moveTo>
                <a:cubicBezTo>
                  <a:pt x="192272" y="728330"/>
                  <a:pt x="384544" y="627321"/>
                  <a:pt x="499730" y="489098"/>
                </a:cubicBezTo>
                <a:cubicBezTo>
                  <a:pt x="614916" y="350875"/>
                  <a:pt x="639725" y="26581"/>
                  <a:pt x="691116" y="0"/>
                </a:cubicBezTo>
              </a:path>
            </a:pathLst>
          </a:custGeom>
          <a:noFill/>
          <a:ln w="3175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Forma libre 19"/>
          <p:cNvSpPr/>
          <p:nvPr/>
        </p:nvSpPr>
        <p:spPr>
          <a:xfrm>
            <a:off x="6517758" y="5273749"/>
            <a:ext cx="257643" cy="839972"/>
          </a:xfrm>
          <a:custGeom>
            <a:avLst/>
            <a:gdLst>
              <a:gd name="connsiteX0" fmla="*/ 0 w 257643"/>
              <a:gd name="connsiteY0" fmla="*/ 839972 h 839972"/>
              <a:gd name="connsiteX1" fmla="*/ 191386 w 257643"/>
              <a:gd name="connsiteY1" fmla="*/ 595423 h 839972"/>
              <a:gd name="connsiteX2" fmla="*/ 255182 w 257643"/>
              <a:gd name="connsiteY2" fmla="*/ 446567 h 839972"/>
              <a:gd name="connsiteX3" fmla="*/ 255182 w 257643"/>
              <a:gd name="connsiteY3" fmla="*/ 0 h 839972"/>
            </a:gdLst>
            <a:ahLst/>
            <a:cxnLst>
              <a:cxn ang="0">
                <a:pos x="connsiteX0" y="connsiteY0"/>
              </a:cxn>
              <a:cxn ang="0">
                <a:pos x="connsiteX1" y="connsiteY1"/>
              </a:cxn>
              <a:cxn ang="0">
                <a:pos x="connsiteX2" y="connsiteY2"/>
              </a:cxn>
              <a:cxn ang="0">
                <a:pos x="connsiteX3" y="connsiteY3"/>
              </a:cxn>
            </a:cxnLst>
            <a:rect l="l" t="t" r="r" b="b"/>
            <a:pathLst>
              <a:path w="257643" h="839972">
                <a:moveTo>
                  <a:pt x="0" y="839972"/>
                </a:moveTo>
                <a:cubicBezTo>
                  <a:pt x="74428" y="750481"/>
                  <a:pt x="148856" y="660990"/>
                  <a:pt x="191386" y="595423"/>
                </a:cubicBezTo>
                <a:cubicBezTo>
                  <a:pt x="233916" y="529855"/>
                  <a:pt x="244549" y="545804"/>
                  <a:pt x="255182" y="446567"/>
                </a:cubicBezTo>
                <a:cubicBezTo>
                  <a:pt x="265815" y="347330"/>
                  <a:pt x="237461" y="47846"/>
                  <a:pt x="255182" y="0"/>
                </a:cubicBezTo>
              </a:path>
            </a:pathLst>
          </a:custGeom>
          <a:noFill/>
          <a:ln w="3175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20"/>
          <p:cNvSpPr/>
          <p:nvPr/>
        </p:nvSpPr>
        <p:spPr>
          <a:xfrm>
            <a:off x="6943060" y="5305647"/>
            <a:ext cx="680484" cy="744279"/>
          </a:xfrm>
          <a:custGeom>
            <a:avLst/>
            <a:gdLst>
              <a:gd name="connsiteX0" fmla="*/ 680484 w 680484"/>
              <a:gd name="connsiteY0" fmla="*/ 744279 h 744279"/>
              <a:gd name="connsiteX1" fmla="*/ 148856 w 680484"/>
              <a:gd name="connsiteY1" fmla="*/ 552893 h 744279"/>
              <a:gd name="connsiteX2" fmla="*/ 0 w 680484"/>
              <a:gd name="connsiteY2" fmla="*/ 0 h 744279"/>
            </a:gdLst>
            <a:ahLst/>
            <a:cxnLst>
              <a:cxn ang="0">
                <a:pos x="connsiteX0" y="connsiteY0"/>
              </a:cxn>
              <a:cxn ang="0">
                <a:pos x="connsiteX1" y="connsiteY1"/>
              </a:cxn>
              <a:cxn ang="0">
                <a:pos x="connsiteX2" y="connsiteY2"/>
              </a:cxn>
            </a:cxnLst>
            <a:rect l="l" t="t" r="r" b="b"/>
            <a:pathLst>
              <a:path w="680484" h="744279">
                <a:moveTo>
                  <a:pt x="680484" y="744279"/>
                </a:moveTo>
                <a:cubicBezTo>
                  <a:pt x="471377" y="710609"/>
                  <a:pt x="262270" y="676939"/>
                  <a:pt x="148856" y="552893"/>
                </a:cubicBezTo>
                <a:cubicBezTo>
                  <a:pt x="35442" y="428846"/>
                  <a:pt x="28353" y="92149"/>
                  <a:pt x="0" y="0"/>
                </a:cubicBezTo>
              </a:path>
            </a:pathLst>
          </a:custGeom>
          <a:noFill/>
          <a:ln w="3175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Flecha arriba 21"/>
          <p:cNvSpPr/>
          <p:nvPr/>
        </p:nvSpPr>
        <p:spPr>
          <a:xfrm>
            <a:off x="6423728" y="4295704"/>
            <a:ext cx="445701" cy="3600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11"/>
          <p:cNvSpPr>
            <a:spLocks noChangeArrowheads="1"/>
          </p:cNvSpPr>
          <p:nvPr/>
        </p:nvSpPr>
        <p:spPr bwMode="auto">
          <a:xfrm>
            <a:off x="385192" y="3887639"/>
            <a:ext cx="4590845"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eaLnBrk="1" hangingPunct="1"/>
            <a:r>
              <a:rPr lang="es-ES" altLang="es-ES" sz="2400" smtClean="0">
                <a:solidFill>
                  <a:srgbClr val="993300"/>
                </a:solidFill>
              </a:rPr>
              <a:t>Device Mapper:</a:t>
            </a:r>
          </a:p>
          <a:p>
            <a:pPr lvl="1" eaLnBrk="1" hangingPunct="1"/>
            <a:r>
              <a:rPr lang="es-ES" altLang="es-ES" sz="2000" smtClean="0">
                <a:solidFill>
                  <a:srgbClr val="993300"/>
                </a:solidFill>
              </a:rPr>
              <a:t>Capa de software capaz de:</a:t>
            </a:r>
          </a:p>
          <a:p>
            <a:pPr lvl="2" eaLnBrk="1" hangingPunct="1"/>
            <a:r>
              <a:rPr lang="es-ES" altLang="es-ES" sz="1600" smtClean="0">
                <a:solidFill>
                  <a:srgbClr val="993300"/>
                </a:solidFill>
              </a:rPr>
              <a:t> construir volúmenes lógicos mapeados sobre volúmenes físicos</a:t>
            </a:r>
          </a:p>
          <a:p>
            <a:pPr lvl="2" eaLnBrk="1" hangingPunct="1"/>
            <a:r>
              <a:rPr lang="es-ES" altLang="es-ES" sz="1600" smtClean="0">
                <a:solidFill>
                  <a:srgbClr val="993300"/>
                </a:solidFill>
              </a:rPr>
              <a:t>Realizar procesamiento intermedio</a:t>
            </a:r>
          </a:p>
          <a:p>
            <a:pPr lvl="2" eaLnBrk="1" hangingPunct="1"/>
            <a:r>
              <a:rPr lang="es-ES" altLang="es-ES" sz="1600">
                <a:solidFill>
                  <a:srgbClr val="993300"/>
                </a:solidFill>
              </a:rPr>
              <a:t>V</a:t>
            </a:r>
            <a:r>
              <a:rPr lang="es-ES" altLang="es-ES" sz="1600" smtClean="0">
                <a:solidFill>
                  <a:srgbClr val="993300"/>
                </a:solidFill>
              </a:rPr>
              <a:t>olumen lógico: se puede mapear  sobre parte o la totalidad de uno o más volúmenes físicos</a:t>
            </a:r>
          </a:p>
          <a:p>
            <a:pPr lvl="1" eaLnBrk="1" hangingPunct="1"/>
            <a:endParaRPr lang="es-ES" altLang="es-ES" sz="2000" smtClean="0">
              <a:solidFill>
                <a:srgbClr val="993300"/>
              </a:solidFill>
            </a:endParaRPr>
          </a:p>
        </p:txBody>
      </p:sp>
    </p:spTree>
    <p:extLst>
      <p:ext uri="{BB962C8B-B14F-4D97-AF65-F5344CB8AC3E}">
        <p14:creationId xmlns:p14="http://schemas.microsoft.com/office/powerpoint/2010/main" val="427948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grpId="1" nodeType="clickEffect">
                                  <p:stCondLst>
                                    <p:cond delay="0"/>
                                  </p:stCondLst>
                                  <p:childTnLst>
                                    <p:animMotion origin="layout" path="M 1.38889E-6 6.33174E-17 L -0.00052 -0.13148 " pathEditMode="relative" rAng="0" ptsTypes="AA">
                                      <p:cBhvr>
                                        <p:cTn id="15" dur="2000" fill="hold"/>
                                        <p:tgtEl>
                                          <p:spTgt spid="6"/>
                                        </p:tgtEl>
                                        <p:attrNameLst>
                                          <p:attrName>ppt_x</p:attrName>
                                          <p:attrName>ppt_y</p:attrName>
                                        </p:attrNameLst>
                                      </p:cBhvr>
                                      <p:rCtr x="174" y="-6736"/>
                                    </p:animMotion>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par>
                          <p:cTn id="36" fill="hold">
                            <p:stCondLst>
                              <p:cond delay="4500"/>
                            </p:stCondLst>
                            <p:childTnLst>
                              <p:par>
                                <p:cTn id="37" presetID="17" presetClass="entr" presetSubtype="4"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ppt_x</p:attrName>
                                        </p:attrNameLst>
                                      </p:cBhvr>
                                      <p:tavLst>
                                        <p:tav tm="0">
                                          <p:val>
                                            <p:strVal val="#ppt_x"/>
                                          </p:val>
                                        </p:tav>
                                        <p:tav tm="100000">
                                          <p:val>
                                            <p:strVal val="#ppt_x"/>
                                          </p:val>
                                        </p:tav>
                                      </p:tavLst>
                                    </p:anim>
                                    <p:anim calcmode="lin" valueType="num">
                                      <p:cBhvr>
                                        <p:cTn id="40" dur="500" fill="hold"/>
                                        <p:tgtEl>
                                          <p:spTgt spid="18"/>
                                        </p:tgtEl>
                                        <p:attrNameLst>
                                          <p:attrName>ppt_y</p:attrName>
                                        </p:attrNameLst>
                                      </p:cBhvr>
                                      <p:tavLst>
                                        <p:tav tm="0">
                                          <p:val>
                                            <p:strVal val="#ppt_y+#ppt_h/2"/>
                                          </p:val>
                                        </p:tav>
                                        <p:tav tm="100000">
                                          <p:val>
                                            <p:strVal val="#ppt_y"/>
                                          </p:val>
                                        </p:tav>
                                      </p:tavLst>
                                    </p:anim>
                                    <p:anim calcmode="lin" valueType="num">
                                      <p:cBhvr>
                                        <p:cTn id="41" dur="500" fill="hold"/>
                                        <p:tgtEl>
                                          <p:spTgt spid="18"/>
                                        </p:tgtEl>
                                        <p:attrNameLst>
                                          <p:attrName>ppt_w</p:attrName>
                                        </p:attrNameLst>
                                      </p:cBhvr>
                                      <p:tavLst>
                                        <p:tav tm="0">
                                          <p:val>
                                            <p:strVal val="#ppt_w"/>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childTnLst>
                                </p:cTn>
                              </p:par>
                            </p:childTnLst>
                          </p:cTn>
                        </p:par>
                        <p:par>
                          <p:cTn id="43" fill="hold">
                            <p:stCondLst>
                              <p:cond delay="5000"/>
                            </p:stCondLst>
                            <p:childTnLst>
                              <p:par>
                                <p:cTn id="44" presetID="17" presetClass="entr" presetSubtype="4"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ppt_x</p:attrName>
                                        </p:attrNameLst>
                                      </p:cBhvr>
                                      <p:tavLst>
                                        <p:tav tm="0">
                                          <p:val>
                                            <p:strVal val="#ppt_x"/>
                                          </p:val>
                                        </p:tav>
                                        <p:tav tm="100000">
                                          <p:val>
                                            <p:strVal val="#ppt_x"/>
                                          </p:val>
                                        </p:tav>
                                      </p:tavLst>
                                    </p:anim>
                                    <p:anim calcmode="lin" valueType="num">
                                      <p:cBhvr>
                                        <p:cTn id="47" dur="500" fill="hold"/>
                                        <p:tgtEl>
                                          <p:spTgt spid="19"/>
                                        </p:tgtEl>
                                        <p:attrNameLst>
                                          <p:attrName>ppt_y</p:attrName>
                                        </p:attrNameLst>
                                      </p:cBhvr>
                                      <p:tavLst>
                                        <p:tav tm="0">
                                          <p:val>
                                            <p:strVal val="#ppt_y+#ppt_h/2"/>
                                          </p:val>
                                        </p:tav>
                                        <p:tav tm="100000">
                                          <p:val>
                                            <p:strVal val="#ppt_y"/>
                                          </p:val>
                                        </p:tav>
                                      </p:tavLst>
                                    </p:anim>
                                    <p:anim calcmode="lin" valueType="num">
                                      <p:cBhvr>
                                        <p:cTn id="48" dur="500" fill="hold"/>
                                        <p:tgtEl>
                                          <p:spTgt spid="19"/>
                                        </p:tgtEl>
                                        <p:attrNameLst>
                                          <p:attrName>ppt_w</p:attrName>
                                        </p:attrNameLst>
                                      </p:cBhvr>
                                      <p:tavLst>
                                        <p:tav tm="0">
                                          <p:val>
                                            <p:strVal val="#ppt_w"/>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childTnLst>
                                </p:cTn>
                              </p:par>
                            </p:childTnLst>
                          </p:cTn>
                        </p:par>
                        <p:par>
                          <p:cTn id="50" fill="hold">
                            <p:stCondLst>
                              <p:cond delay="5500"/>
                            </p:stCondLst>
                            <p:childTnLst>
                              <p:par>
                                <p:cTn id="51" presetID="17"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ppt_x</p:attrName>
                                        </p:attrNameLst>
                                      </p:cBhvr>
                                      <p:tavLst>
                                        <p:tav tm="0">
                                          <p:val>
                                            <p:strVal val="#ppt_x"/>
                                          </p:val>
                                        </p:tav>
                                        <p:tav tm="100000">
                                          <p:val>
                                            <p:strVal val="#ppt_x"/>
                                          </p:val>
                                        </p:tav>
                                      </p:tavLst>
                                    </p:anim>
                                    <p:anim calcmode="lin" valueType="num">
                                      <p:cBhvr>
                                        <p:cTn id="54" dur="500" fill="hold"/>
                                        <p:tgtEl>
                                          <p:spTgt spid="20"/>
                                        </p:tgtEl>
                                        <p:attrNameLst>
                                          <p:attrName>ppt_y</p:attrName>
                                        </p:attrNameLst>
                                      </p:cBhvr>
                                      <p:tavLst>
                                        <p:tav tm="0">
                                          <p:val>
                                            <p:strVal val="#ppt_y+#ppt_h/2"/>
                                          </p:val>
                                        </p:tav>
                                        <p:tav tm="100000">
                                          <p:val>
                                            <p:strVal val="#ppt_y"/>
                                          </p:val>
                                        </p:tav>
                                      </p:tavLst>
                                    </p:anim>
                                    <p:anim calcmode="lin" valueType="num">
                                      <p:cBhvr>
                                        <p:cTn id="55" dur="500" fill="hold"/>
                                        <p:tgtEl>
                                          <p:spTgt spid="20"/>
                                        </p:tgtEl>
                                        <p:attrNameLst>
                                          <p:attrName>ppt_w</p:attrName>
                                        </p:attrNameLst>
                                      </p:cBhvr>
                                      <p:tavLst>
                                        <p:tav tm="0">
                                          <p:val>
                                            <p:strVal val="#ppt_w"/>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childTnLst>
                                </p:cTn>
                              </p:par>
                            </p:childTnLst>
                          </p:cTn>
                        </p:par>
                        <p:par>
                          <p:cTn id="57" fill="hold">
                            <p:stCondLst>
                              <p:cond delay="6000"/>
                            </p:stCondLst>
                            <p:childTnLst>
                              <p:par>
                                <p:cTn id="58" presetID="17" presetClass="entr" presetSubtype="4"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ppt_x</p:attrName>
                                        </p:attrNameLst>
                                      </p:cBhvr>
                                      <p:tavLst>
                                        <p:tav tm="0">
                                          <p:val>
                                            <p:strVal val="#ppt_x"/>
                                          </p:val>
                                        </p:tav>
                                        <p:tav tm="100000">
                                          <p:val>
                                            <p:strVal val="#ppt_x"/>
                                          </p:val>
                                        </p:tav>
                                      </p:tavLst>
                                    </p:anim>
                                    <p:anim calcmode="lin" valueType="num">
                                      <p:cBhvr>
                                        <p:cTn id="61" dur="500" fill="hold"/>
                                        <p:tgtEl>
                                          <p:spTgt spid="21"/>
                                        </p:tgtEl>
                                        <p:attrNameLst>
                                          <p:attrName>ppt_y</p:attrName>
                                        </p:attrNameLst>
                                      </p:cBhvr>
                                      <p:tavLst>
                                        <p:tav tm="0">
                                          <p:val>
                                            <p:strVal val="#ppt_y+#ppt_h/2"/>
                                          </p:val>
                                        </p:tav>
                                        <p:tav tm="100000">
                                          <p:val>
                                            <p:strVal val="#ppt_y"/>
                                          </p:val>
                                        </p:tav>
                                      </p:tavLst>
                                    </p:anim>
                                    <p:anim calcmode="lin" valueType="num">
                                      <p:cBhvr>
                                        <p:cTn id="62" dur="500" fill="hold"/>
                                        <p:tgtEl>
                                          <p:spTgt spid="21"/>
                                        </p:tgtEl>
                                        <p:attrNameLst>
                                          <p:attrName>ppt_w</p:attrName>
                                        </p:attrNameLst>
                                      </p:cBhvr>
                                      <p:tavLst>
                                        <p:tav tm="0">
                                          <p:val>
                                            <p:strVal val="#ppt_w"/>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childTnLst>
                                </p:cTn>
                              </p:par>
                            </p:childTnLst>
                          </p:cTn>
                        </p:par>
                        <p:par>
                          <p:cTn id="64" fill="hold">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childTnLst>
                          </p:cTn>
                        </p:par>
                        <p:par>
                          <p:cTn id="68" fill="hold">
                            <p:stCondLst>
                              <p:cond delay="7000"/>
                            </p:stCondLst>
                            <p:childTnLst>
                              <p:par>
                                <p:cTn id="69" presetID="17"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p:cTn id="71" dur="500" fill="hold"/>
                                        <p:tgtEl>
                                          <p:spTgt spid="22"/>
                                        </p:tgtEl>
                                        <p:attrNameLst>
                                          <p:attrName>ppt_x</p:attrName>
                                        </p:attrNameLst>
                                      </p:cBhvr>
                                      <p:tavLst>
                                        <p:tav tm="0">
                                          <p:val>
                                            <p:strVal val="#ppt_x"/>
                                          </p:val>
                                        </p:tav>
                                        <p:tav tm="100000">
                                          <p:val>
                                            <p:strVal val="#ppt_x"/>
                                          </p:val>
                                        </p:tav>
                                      </p:tavLst>
                                    </p:anim>
                                    <p:anim calcmode="lin" valueType="num">
                                      <p:cBhvr>
                                        <p:cTn id="72" dur="500" fill="hold"/>
                                        <p:tgtEl>
                                          <p:spTgt spid="22"/>
                                        </p:tgtEl>
                                        <p:attrNameLst>
                                          <p:attrName>ppt_y</p:attrName>
                                        </p:attrNameLst>
                                      </p:cBhvr>
                                      <p:tavLst>
                                        <p:tav tm="0">
                                          <p:val>
                                            <p:strVal val="#ppt_y+#ppt_h/2"/>
                                          </p:val>
                                        </p:tav>
                                        <p:tav tm="100000">
                                          <p:val>
                                            <p:strVal val="#ppt_y"/>
                                          </p:val>
                                        </p:tav>
                                      </p:tavLst>
                                    </p:anim>
                                    <p:anim calcmode="lin" valueType="num">
                                      <p:cBhvr>
                                        <p:cTn id="73" dur="500" fill="hold"/>
                                        <p:tgtEl>
                                          <p:spTgt spid="22"/>
                                        </p:tgtEl>
                                        <p:attrNameLst>
                                          <p:attrName>ppt_w</p:attrName>
                                        </p:attrNameLst>
                                      </p:cBhvr>
                                      <p:tavLst>
                                        <p:tav tm="0">
                                          <p:val>
                                            <p:strVal val="#ppt_w"/>
                                          </p:val>
                                        </p:tav>
                                        <p:tav tm="100000">
                                          <p:val>
                                            <p:strVal val="#ppt_w"/>
                                          </p:val>
                                        </p:tav>
                                      </p:tavLst>
                                    </p:anim>
                                    <p:anim calcmode="lin" valueType="num">
                                      <p:cBhvr>
                                        <p:cTn id="74"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6" grpId="0" animBg="1"/>
      <p:bldP spid="6" grpId="1" animBg="1"/>
      <p:bldP spid="14" grpId="0" animBg="1"/>
      <p:bldP spid="18" grpId="0" animBg="1"/>
      <p:bldP spid="19" grpId="0" animBg="1"/>
      <p:bldP spid="20"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36632" cy="634082"/>
          </a:xfrm>
        </p:spPr>
        <p:txBody>
          <a:bodyPr>
            <a:normAutofit fontScale="90000"/>
          </a:bodyPr>
          <a:lstStyle/>
          <a:p>
            <a:r>
              <a:rPr lang="en-GB" smtClean="0"/>
              <a:t>Sistemas de archivos en Linux</a:t>
            </a:r>
            <a:endParaRPr lang="en-GB" dirty="0"/>
          </a:p>
        </p:txBody>
      </p:sp>
      <p:sp>
        <p:nvSpPr>
          <p:cNvPr id="3" name="Marcador de número de diapositiva 2"/>
          <p:cNvSpPr>
            <a:spLocks noGrp="1"/>
          </p:cNvSpPr>
          <p:nvPr>
            <p:ph type="sldNum" sz="quarter" idx="12"/>
          </p:nvPr>
        </p:nvSpPr>
        <p:spPr>
          <a:xfrm>
            <a:off x="6660232" y="6381328"/>
            <a:ext cx="2133600" cy="365125"/>
          </a:xfrm>
        </p:spPr>
        <p:txBody>
          <a:bodyPr/>
          <a:lstStyle/>
          <a:p>
            <a:fld id="{132FADFE-3B8F-471C-ABF0-DBC7717ECBBC}" type="slidenum">
              <a:rPr lang="es-ES" smtClean="0"/>
              <a:pPr/>
              <a:t>4</a:t>
            </a:fld>
            <a:endParaRPr lang="es-ES" dirty="0"/>
          </a:p>
        </p:txBody>
      </p:sp>
      <p:sp>
        <p:nvSpPr>
          <p:cNvPr id="4" name="Rectangle 11"/>
          <p:cNvSpPr>
            <a:spLocks noChangeArrowheads="1"/>
          </p:cNvSpPr>
          <p:nvPr/>
        </p:nvSpPr>
        <p:spPr bwMode="auto">
          <a:xfrm>
            <a:off x="457200" y="1196752"/>
            <a:ext cx="8219256"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lgn="just" eaLnBrk="1" hangingPunct="1">
              <a:buNone/>
            </a:pPr>
            <a:r>
              <a:rPr lang="es-ES" altLang="es-ES" sz="2400" b="1" smtClean="0">
                <a:solidFill>
                  <a:srgbClr val="993300"/>
                </a:solidFill>
              </a:rPr>
              <a:t>Archivos de dispositivos:</a:t>
            </a:r>
          </a:p>
          <a:p>
            <a:pPr eaLnBrk="1" hangingPunct="1"/>
            <a:r>
              <a:rPr lang="es-ES" altLang="es-ES" sz="2400" smtClean="0">
                <a:solidFill>
                  <a:srgbClr val="993300"/>
                </a:solidFill>
              </a:rPr>
              <a:t>Linux asocia a cada dispositivo un archivo especial en directorio </a:t>
            </a:r>
            <a:r>
              <a:rPr lang="es-ES" altLang="es-ES" sz="2400" b="1" smtClean="0">
                <a:solidFill>
                  <a:srgbClr val="993300"/>
                </a:solidFill>
              </a:rPr>
              <a:t>/dev</a:t>
            </a:r>
          </a:p>
          <a:p>
            <a:pPr eaLnBrk="1" hangingPunct="1"/>
            <a:endParaRPr lang="es-ES" altLang="es-ES" sz="2400" b="1" smtClean="0">
              <a:solidFill>
                <a:srgbClr val="993300"/>
              </a:solidFill>
            </a:endParaRPr>
          </a:p>
          <a:p>
            <a:pPr eaLnBrk="1" hangingPunct="1"/>
            <a:r>
              <a:rPr lang="es-ES" altLang="es-ES" sz="2400" smtClean="0">
                <a:solidFill>
                  <a:srgbClr val="993300"/>
                </a:solidFill>
              </a:rPr>
              <a:t>Algunos archivos importantes:</a:t>
            </a:r>
          </a:p>
          <a:p>
            <a:pPr lvl="1" eaLnBrk="1" hangingPunct="1"/>
            <a:r>
              <a:rPr lang="es-ES" altLang="es-ES" sz="2000" b="1" smtClean="0">
                <a:solidFill>
                  <a:srgbClr val="993300"/>
                </a:solidFill>
              </a:rPr>
              <a:t>sda</a:t>
            </a:r>
            <a:r>
              <a:rPr lang="es-ES" altLang="es-ES" sz="2000" smtClean="0">
                <a:solidFill>
                  <a:srgbClr val="993300"/>
                </a:solidFill>
              </a:rPr>
              <a:t>, </a:t>
            </a:r>
            <a:r>
              <a:rPr lang="es-ES" altLang="es-ES" sz="2000" b="1" smtClean="0">
                <a:solidFill>
                  <a:srgbClr val="993300"/>
                </a:solidFill>
              </a:rPr>
              <a:t>sdb</a:t>
            </a:r>
            <a:r>
              <a:rPr lang="es-ES" altLang="es-ES" sz="2000" smtClean="0">
                <a:solidFill>
                  <a:srgbClr val="993300"/>
                </a:solidFill>
              </a:rPr>
              <a:t>... etc: Unidades completas </a:t>
            </a:r>
          </a:p>
          <a:p>
            <a:pPr lvl="1" eaLnBrk="1" hangingPunct="1"/>
            <a:r>
              <a:rPr lang="es-ES" altLang="es-ES" sz="2000" b="1" smtClean="0">
                <a:solidFill>
                  <a:srgbClr val="993300"/>
                </a:solidFill>
              </a:rPr>
              <a:t>sda1</a:t>
            </a:r>
            <a:r>
              <a:rPr lang="es-ES" altLang="es-ES" sz="2000" smtClean="0">
                <a:solidFill>
                  <a:srgbClr val="993300"/>
                </a:solidFill>
              </a:rPr>
              <a:t>, </a:t>
            </a:r>
            <a:r>
              <a:rPr lang="es-ES" altLang="es-ES" sz="2000" b="1" smtClean="0">
                <a:solidFill>
                  <a:srgbClr val="993300"/>
                </a:solidFill>
              </a:rPr>
              <a:t>sda2</a:t>
            </a:r>
            <a:r>
              <a:rPr lang="es-ES" altLang="es-ES" sz="2000" smtClean="0">
                <a:solidFill>
                  <a:srgbClr val="993300"/>
                </a:solidFill>
              </a:rPr>
              <a:t>... etc: Particiones de unidad (de sda, en este caso)</a:t>
            </a:r>
          </a:p>
          <a:p>
            <a:pPr lvl="1" eaLnBrk="1" hangingPunct="1"/>
            <a:r>
              <a:rPr lang="es-ES" altLang="es-ES" sz="2000" b="1" smtClean="0">
                <a:solidFill>
                  <a:srgbClr val="993300"/>
                </a:solidFill>
              </a:rPr>
              <a:t>cdrom</a:t>
            </a:r>
            <a:r>
              <a:rPr lang="es-ES" altLang="es-ES" sz="2000" smtClean="0">
                <a:solidFill>
                  <a:srgbClr val="993300"/>
                </a:solidFill>
              </a:rPr>
              <a:t>, </a:t>
            </a:r>
            <a:r>
              <a:rPr lang="es-ES" altLang="es-ES" sz="2000" b="1" smtClean="0">
                <a:solidFill>
                  <a:srgbClr val="993300"/>
                </a:solidFill>
              </a:rPr>
              <a:t>sr0</a:t>
            </a:r>
            <a:r>
              <a:rPr lang="es-ES" altLang="es-ES" sz="2000" smtClean="0">
                <a:solidFill>
                  <a:srgbClr val="993300"/>
                </a:solidFill>
              </a:rPr>
              <a:t>, </a:t>
            </a:r>
            <a:r>
              <a:rPr lang="es-ES" altLang="es-ES" sz="2000" b="1" smtClean="0">
                <a:solidFill>
                  <a:srgbClr val="993300"/>
                </a:solidFill>
              </a:rPr>
              <a:t>sr1</a:t>
            </a:r>
            <a:r>
              <a:rPr lang="es-ES" altLang="es-ES" sz="2000" smtClean="0">
                <a:solidFill>
                  <a:srgbClr val="993300"/>
                </a:solidFill>
              </a:rPr>
              <a:t>... etc: Unidades ópticas</a:t>
            </a:r>
          </a:p>
          <a:p>
            <a:pPr lvl="1" eaLnBrk="1" hangingPunct="1"/>
            <a:r>
              <a:rPr lang="es-ES" altLang="es-ES" sz="2000" b="1" smtClean="0">
                <a:solidFill>
                  <a:srgbClr val="993300"/>
                </a:solidFill>
              </a:rPr>
              <a:t>null</a:t>
            </a:r>
            <a:r>
              <a:rPr lang="es-ES" altLang="es-ES" sz="2000" smtClean="0">
                <a:solidFill>
                  <a:srgbClr val="993300"/>
                </a:solidFill>
              </a:rPr>
              <a:t>: Cubo de la basura. Todo lo que se escribe en este dispositivo se ignora.</a:t>
            </a:r>
          </a:p>
          <a:p>
            <a:pPr lvl="1" eaLnBrk="1" hangingPunct="1"/>
            <a:r>
              <a:rPr lang="es-ES" altLang="es-ES" sz="2000" b="1" smtClean="0">
                <a:solidFill>
                  <a:srgbClr val="993300"/>
                </a:solidFill>
              </a:rPr>
              <a:t>zero</a:t>
            </a:r>
            <a:r>
              <a:rPr lang="es-ES" altLang="es-ES" sz="2000" smtClean="0">
                <a:solidFill>
                  <a:srgbClr val="993300"/>
                </a:solidFill>
              </a:rPr>
              <a:t>: Siempre que se lee de este dispositivo se obtiene cero</a:t>
            </a:r>
          </a:p>
          <a:p>
            <a:pPr marL="0" indent="0" eaLnBrk="1" hangingPunct="1">
              <a:buNone/>
            </a:pPr>
            <a:endParaRPr lang="es-ES_tradnl" altLang="es-ES" sz="2000" dirty="0">
              <a:solidFill>
                <a:srgbClr val="993300"/>
              </a:solidFill>
            </a:endParaRPr>
          </a:p>
        </p:txBody>
      </p:sp>
    </p:spTree>
    <p:extLst>
      <p:ext uri="{BB962C8B-B14F-4D97-AF65-F5344CB8AC3E}">
        <p14:creationId xmlns:p14="http://schemas.microsoft.com/office/powerpoint/2010/main" val="3154720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36632" cy="634082"/>
          </a:xfrm>
        </p:spPr>
        <p:txBody>
          <a:bodyPr>
            <a:normAutofit fontScale="90000"/>
          </a:bodyPr>
          <a:lstStyle/>
          <a:p>
            <a:r>
              <a:rPr lang="en-GB"/>
              <a:t>LVM: visión general</a:t>
            </a:r>
            <a:endParaRPr lang="en-GB" dirty="0"/>
          </a:p>
        </p:txBody>
      </p:sp>
      <p:sp>
        <p:nvSpPr>
          <p:cNvPr id="3" name="Marcador de número de diapositiva 2"/>
          <p:cNvSpPr>
            <a:spLocks noGrp="1"/>
          </p:cNvSpPr>
          <p:nvPr>
            <p:ph type="sldNum" sz="quarter" idx="12"/>
          </p:nvPr>
        </p:nvSpPr>
        <p:spPr>
          <a:xfrm>
            <a:off x="6660232" y="6381328"/>
            <a:ext cx="2133600" cy="365125"/>
          </a:xfrm>
        </p:spPr>
        <p:txBody>
          <a:bodyPr/>
          <a:lstStyle/>
          <a:p>
            <a:fld id="{132FADFE-3B8F-471C-ABF0-DBC7717ECBBC}" type="slidenum">
              <a:rPr lang="es-ES" smtClean="0"/>
              <a:pPr/>
              <a:t>40</a:t>
            </a:fld>
            <a:endParaRPr lang="es-ES" dirty="0"/>
          </a:p>
        </p:txBody>
      </p:sp>
      <p:sp>
        <p:nvSpPr>
          <p:cNvPr id="5" name="Rectangle 11"/>
          <p:cNvSpPr>
            <a:spLocks noChangeArrowheads="1"/>
          </p:cNvSpPr>
          <p:nvPr/>
        </p:nvSpPr>
        <p:spPr bwMode="auto">
          <a:xfrm>
            <a:off x="385192" y="1124744"/>
            <a:ext cx="8363272"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eaLnBrk="1" hangingPunct="1">
              <a:buNone/>
            </a:pPr>
            <a:r>
              <a:rPr lang="es-ES" altLang="es-ES" sz="2400" b="1" smtClean="0">
                <a:solidFill>
                  <a:srgbClr val="993300"/>
                </a:solidFill>
              </a:rPr>
              <a:t>Algunas de sus aplicaciones prácticas:</a:t>
            </a:r>
          </a:p>
          <a:p>
            <a:pPr eaLnBrk="1" hangingPunct="1"/>
            <a:r>
              <a:rPr lang="es-ES" altLang="es-ES" sz="2400" i="1" smtClean="0">
                <a:solidFill>
                  <a:srgbClr val="993300"/>
                </a:solidFill>
              </a:rPr>
              <a:t>Elasticidad</a:t>
            </a:r>
            <a:r>
              <a:rPr lang="es-ES" altLang="es-ES" sz="2400" smtClean="0">
                <a:solidFill>
                  <a:srgbClr val="993300"/>
                </a:solidFill>
              </a:rPr>
              <a:t> del sistema de archivos</a:t>
            </a:r>
          </a:p>
          <a:p>
            <a:pPr lvl="1" eaLnBrk="1" hangingPunct="1"/>
            <a:r>
              <a:rPr lang="es-ES" altLang="es-ES" sz="2000" smtClean="0">
                <a:solidFill>
                  <a:srgbClr val="993300"/>
                </a:solidFill>
              </a:rPr>
              <a:t>El tamaño del sistema de archivos puede crecer o decrecer para adaptarse a nuestras necesidades (¡incluso en caliente!)</a:t>
            </a:r>
          </a:p>
          <a:p>
            <a:pPr eaLnBrk="1" hangingPunct="1"/>
            <a:r>
              <a:rPr lang="es-ES" altLang="es-ES" sz="2400" smtClean="0">
                <a:solidFill>
                  <a:srgbClr val="993300"/>
                </a:solidFill>
              </a:rPr>
              <a:t>Sustitución </a:t>
            </a:r>
            <a:r>
              <a:rPr lang="es-ES" altLang="es-ES" sz="2400" i="1" smtClean="0">
                <a:solidFill>
                  <a:srgbClr val="993300"/>
                </a:solidFill>
              </a:rPr>
              <a:t>en caliente </a:t>
            </a:r>
            <a:r>
              <a:rPr lang="es-ES" altLang="es-ES" sz="2400" smtClean="0">
                <a:solidFill>
                  <a:srgbClr val="993300"/>
                </a:solidFill>
              </a:rPr>
              <a:t>de unidades</a:t>
            </a:r>
          </a:p>
          <a:p>
            <a:pPr lvl="1" eaLnBrk="1" hangingPunct="1"/>
            <a:r>
              <a:rPr lang="es-ES" altLang="es-ES" sz="2000" smtClean="0">
                <a:solidFill>
                  <a:srgbClr val="993300"/>
                </a:solidFill>
              </a:rPr>
              <a:t>Podemos sustituir una unidad por otra de mejores prestaciones sin necesidad de detener el sistema</a:t>
            </a:r>
          </a:p>
          <a:p>
            <a:pPr eaLnBrk="1" hangingPunct="1"/>
            <a:r>
              <a:rPr lang="es-ES" altLang="es-ES" sz="2400" smtClean="0">
                <a:solidFill>
                  <a:srgbClr val="993300"/>
                </a:solidFill>
              </a:rPr>
              <a:t>Uso de una unidad rápida como “cache” de una lenta</a:t>
            </a:r>
          </a:p>
          <a:p>
            <a:pPr lvl="1" eaLnBrk="1" hangingPunct="1"/>
            <a:r>
              <a:rPr lang="es-ES" altLang="es-ES" sz="2000" smtClean="0">
                <a:solidFill>
                  <a:srgbClr val="993300"/>
                </a:solidFill>
              </a:rPr>
              <a:t>Los bloques </a:t>
            </a:r>
            <a:r>
              <a:rPr lang="es-ES" altLang="es-ES" sz="2000" i="1" smtClean="0">
                <a:solidFill>
                  <a:srgbClr val="993300"/>
                </a:solidFill>
              </a:rPr>
              <a:t>más frecuentemente usados </a:t>
            </a:r>
            <a:r>
              <a:rPr lang="es-ES" altLang="es-ES" sz="2000" smtClean="0">
                <a:solidFill>
                  <a:srgbClr val="993300"/>
                </a:solidFill>
              </a:rPr>
              <a:t>se mapean sobre la unidad rápida</a:t>
            </a:r>
          </a:p>
          <a:p>
            <a:pPr eaLnBrk="1" hangingPunct="1"/>
            <a:r>
              <a:rPr lang="es-ES" altLang="es-ES" sz="2400" smtClean="0">
                <a:solidFill>
                  <a:srgbClr val="993300"/>
                </a:solidFill>
              </a:rPr>
              <a:t>Creación y restauración de </a:t>
            </a:r>
            <a:r>
              <a:rPr lang="es-ES" altLang="es-ES" sz="2400" i="1" smtClean="0">
                <a:solidFill>
                  <a:srgbClr val="993300"/>
                </a:solidFill>
              </a:rPr>
              <a:t>instantáneas</a:t>
            </a:r>
            <a:endParaRPr lang="es-ES" altLang="es-ES" sz="2400">
              <a:solidFill>
                <a:srgbClr val="993300"/>
              </a:solidFill>
            </a:endParaRPr>
          </a:p>
          <a:p>
            <a:pPr lvl="1" eaLnBrk="1" hangingPunct="1"/>
            <a:r>
              <a:rPr lang="es-ES" altLang="es-ES" sz="2000" smtClean="0">
                <a:solidFill>
                  <a:srgbClr val="993300"/>
                </a:solidFill>
              </a:rPr>
              <a:t>Permiten guardar estado del sistema de archivo y revertir a dicho estado encualquier momento</a:t>
            </a:r>
          </a:p>
          <a:p>
            <a:pPr eaLnBrk="1" hangingPunct="1"/>
            <a:r>
              <a:rPr lang="es-ES" altLang="es-ES" sz="2400" smtClean="0">
                <a:solidFill>
                  <a:srgbClr val="993300"/>
                </a:solidFill>
              </a:rPr>
              <a:t>RAID</a:t>
            </a:r>
          </a:p>
        </p:txBody>
      </p:sp>
    </p:spTree>
    <p:extLst>
      <p:ext uri="{BB962C8B-B14F-4D97-AF65-F5344CB8AC3E}">
        <p14:creationId xmlns:p14="http://schemas.microsoft.com/office/powerpoint/2010/main" val="33374421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redondeado 9"/>
          <p:cNvSpPr/>
          <p:nvPr/>
        </p:nvSpPr>
        <p:spPr>
          <a:xfrm>
            <a:off x="2771800" y="4049321"/>
            <a:ext cx="4464496" cy="2620039"/>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a:xfrm>
            <a:off x="457200" y="274638"/>
            <a:ext cx="8336632" cy="634082"/>
          </a:xfrm>
        </p:spPr>
        <p:txBody>
          <a:bodyPr>
            <a:normAutofit fontScale="90000"/>
          </a:bodyPr>
          <a:lstStyle/>
          <a:p>
            <a:r>
              <a:rPr lang="en-GB"/>
              <a:t>LVM: visión general</a:t>
            </a:r>
            <a:endParaRPr lang="en-GB" dirty="0"/>
          </a:p>
        </p:txBody>
      </p:sp>
      <p:sp>
        <p:nvSpPr>
          <p:cNvPr id="3" name="Marcador de número de diapositiva 2"/>
          <p:cNvSpPr>
            <a:spLocks noGrp="1"/>
          </p:cNvSpPr>
          <p:nvPr>
            <p:ph type="sldNum" sz="quarter" idx="12"/>
          </p:nvPr>
        </p:nvSpPr>
        <p:spPr>
          <a:xfrm>
            <a:off x="6660232" y="6381328"/>
            <a:ext cx="2133600" cy="365125"/>
          </a:xfrm>
        </p:spPr>
        <p:txBody>
          <a:bodyPr/>
          <a:lstStyle/>
          <a:p>
            <a:fld id="{132FADFE-3B8F-471C-ABF0-DBC7717ECBBC}" type="slidenum">
              <a:rPr lang="es-ES" smtClean="0"/>
              <a:pPr/>
              <a:t>41</a:t>
            </a:fld>
            <a:endParaRPr lang="es-ES" dirty="0"/>
          </a:p>
        </p:txBody>
      </p:sp>
      <p:sp>
        <p:nvSpPr>
          <p:cNvPr id="5" name="Rectangle 11"/>
          <p:cNvSpPr>
            <a:spLocks noChangeArrowheads="1"/>
          </p:cNvSpPr>
          <p:nvPr/>
        </p:nvSpPr>
        <p:spPr bwMode="auto">
          <a:xfrm>
            <a:off x="385192" y="1196752"/>
            <a:ext cx="8363272"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eaLnBrk="1" hangingPunct="1">
              <a:buNone/>
            </a:pPr>
            <a:r>
              <a:rPr lang="es-ES" altLang="es-ES" sz="2400" b="1" smtClean="0">
                <a:solidFill>
                  <a:srgbClr val="993300"/>
                </a:solidFill>
              </a:rPr>
              <a:t>Conceptos:</a:t>
            </a:r>
          </a:p>
          <a:p>
            <a:pPr eaLnBrk="1" hangingPunct="1"/>
            <a:r>
              <a:rPr lang="es-ES" altLang="es-ES" sz="2400" b="1" smtClean="0">
                <a:solidFill>
                  <a:srgbClr val="993300"/>
                </a:solidFill>
              </a:rPr>
              <a:t>Volumen físico </a:t>
            </a:r>
            <a:r>
              <a:rPr lang="es-ES" altLang="es-ES" sz="2400" smtClean="0">
                <a:solidFill>
                  <a:srgbClr val="993300"/>
                </a:solidFill>
              </a:rPr>
              <a:t>(PV): Unidad que provisiona de espacio de almacenamiento</a:t>
            </a:r>
          </a:p>
          <a:p>
            <a:pPr eaLnBrk="1" hangingPunct="1"/>
            <a:r>
              <a:rPr lang="es-ES" altLang="es-ES" sz="2400" b="1" smtClean="0">
                <a:solidFill>
                  <a:srgbClr val="993300"/>
                </a:solidFill>
              </a:rPr>
              <a:t>Grupo de volúmenes </a:t>
            </a:r>
            <a:r>
              <a:rPr lang="es-ES" altLang="es-ES" sz="2400" smtClean="0">
                <a:solidFill>
                  <a:srgbClr val="993300"/>
                </a:solidFill>
              </a:rPr>
              <a:t>(VG): Almacén de espacio que se nutre de volúmenes físicos</a:t>
            </a:r>
          </a:p>
          <a:p>
            <a:pPr eaLnBrk="1" hangingPunct="1"/>
            <a:r>
              <a:rPr lang="es-ES" altLang="es-ES" sz="2400" b="1" smtClean="0">
                <a:solidFill>
                  <a:srgbClr val="993300"/>
                </a:solidFill>
              </a:rPr>
              <a:t>Volumen lógico</a:t>
            </a:r>
            <a:r>
              <a:rPr lang="es-ES" altLang="es-ES" sz="2400" smtClean="0">
                <a:solidFill>
                  <a:srgbClr val="993300"/>
                </a:solidFill>
              </a:rPr>
              <a:t> (LV): Unidad virtual construida en base a espacio obtenido de un grupo de volúmenes</a:t>
            </a:r>
          </a:p>
        </p:txBody>
      </p:sp>
      <p:pic>
        <p:nvPicPr>
          <p:cNvPr id="9" name="Picture 26" descr="MCj039843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4365104"/>
            <a:ext cx="565944" cy="6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6" descr="MCj039843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7508" y="4206052"/>
            <a:ext cx="565944" cy="6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6" descr="MCj039843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3654" y="5036117"/>
            <a:ext cx="565944" cy="6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6" descr="MCj039843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1243" y="5056852"/>
            <a:ext cx="565944" cy="6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6" descr="MCj039843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7508" y="5778089"/>
            <a:ext cx="565944" cy="6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uadroTexto 14"/>
          <p:cNvSpPr txBox="1"/>
          <p:nvPr/>
        </p:nvSpPr>
        <p:spPr>
          <a:xfrm>
            <a:off x="5226583" y="4079142"/>
            <a:ext cx="550600" cy="369332"/>
          </a:xfrm>
          <a:prstGeom prst="rect">
            <a:avLst/>
          </a:prstGeom>
          <a:noFill/>
        </p:spPr>
        <p:txBody>
          <a:bodyPr wrap="none" rtlCol="0">
            <a:spAutoFit/>
          </a:bodyPr>
          <a:lstStyle/>
          <a:p>
            <a:r>
              <a:rPr lang="es-ES" smtClean="0"/>
              <a:t>PV1</a:t>
            </a:r>
            <a:endParaRPr lang="es-ES" sz="2800" dirty="0" err="1" smtClean="0"/>
          </a:p>
        </p:txBody>
      </p:sp>
      <p:sp>
        <p:nvSpPr>
          <p:cNvPr id="27" name="CuadroTexto 26"/>
          <p:cNvSpPr txBox="1"/>
          <p:nvPr/>
        </p:nvSpPr>
        <p:spPr>
          <a:xfrm>
            <a:off x="6287691" y="4295576"/>
            <a:ext cx="550600" cy="369332"/>
          </a:xfrm>
          <a:prstGeom prst="rect">
            <a:avLst/>
          </a:prstGeom>
          <a:noFill/>
        </p:spPr>
        <p:txBody>
          <a:bodyPr wrap="none" rtlCol="0">
            <a:spAutoFit/>
          </a:bodyPr>
          <a:lstStyle/>
          <a:p>
            <a:r>
              <a:rPr lang="es-ES" smtClean="0"/>
              <a:t>PV2</a:t>
            </a:r>
            <a:endParaRPr lang="es-ES" sz="2800" dirty="0" err="1" smtClean="0"/>
          </a:p>
        </p:txBody>
      </p:sp>
      <p:sp>
        <p:nvSpPr>
          <p:cNvPr id="28" name="CuadroTexto 27"/>
          <p:cNvSpPr txBox="1"/>
          <p:nvPr/>
        </p:nvSpPr>
        <p:spPr>
          <a:xfrm>
            <a:off x="5738116" y="4877065"/>
            <a:ext cx="550600" cy="369332"/>
          </a:xfrm>
          <a:prstGeom prst="rect">
            <a:avLst/>
          </a:prstGeom>
          <a:noFill/>
        </p:spPr>
        <p:txBody>
          <a:bodyPr wrap="none" rtlCol="0">
            <a:spAutoFit/>
          </a:bodyPr>
          <a:lstStyle/>
          <a:p>
            <a:r>
              <a:rPr lang="es-ES" smtClean="0"/>
              <a:t>PV3</a:t>
            </a:r>
            <a:endParaRPr lang="es-ES" sz="2800" dirty="0" err="1" smtClean="0"/>
          </a:p>
        </p:txBody>
      </p:sp>
      <p:sp>
        <p:nvSpPr>
          <p:cNvPr id="29" name="CuadroTexto 28"/>
          <p:cNvSpPr txBox="1"/>
          <p:nvPr/>
        </p:nvSpPr>
        <p:spPr>
          <a:xfrm>
            <a:off x="6628116" y="5076543"/>
            <a:ext cx="550600" cy="369332"/>
          </a:xfrm>
          <a:prstGeom prst="rect">
            <a:avLst/>
          </a:prstGeom>
          <a:noFill/>
        </p:spPr>
        <p:txBody>
          <a:bodyPr wrap="none" rtlCol="0">
            <a:spAutoFit/>
          </a:bodyPr>
          <a:lstStyle/>
          <a:p>
            <a:r>
              <a:rPr lang="es-ES" smtClean="0"/>
              <a:t>PV4</a:t>
            </a:r>
            <a:endParaRPr lang="es-ES" sz="2800" dirty="0" err="1" smtClean="0"/>
          </a:p>
        </p:txBody>
      </p:sp>
      <p:sp>
        <p:nvSpPr>
          <p:cNvPr id="30" name="CuadroTexto 29"/>
          <p:cNvSpPr txBox="1"/>
          <p:nvPr/>
        </p:nvSpPr>
        <p:spPr>
          <a:xfrm>
            <a:off x="6349178" y="5857510"/>
            <a:ext cx="550600" cy="369332"/>
          </a:xfrm>
          <a:prstGeom prst="rect">
            <a:avLst/>
          </a:prstGeom>
          <a:noFill/>
        </p:spPr>
        <p:txBody>
          <a:bodyPr wrap="none" rtlCol="0">
            <a:spAutoFit/>
          </a:bodyPr>
          <a:lstStyle/>
          <a:p>
            <a:r>
              <a:rPr lang="es-ES" smtClean="0"/>
              <a:t>PV5</a:t>
            </a:r>
            <a:endParaRPr lang="es-ES" sz="2800" dirty="0" err="1" smtClean="0"/>
          </a:p>
        </p:txBody>
      </p:sp>
      <p:sp>
        <p:nvSpPr>
          <p:cNvPr id="31" name="CuadroTexto 30"/>
          <p:cNvSpPr txBox="1"/>
          <p:nvPr/>
        </p:nvSpPr>
        <p:spPr>
          <a:xfrm>
            <a:off x="2986826" y="4079142"/>
            <a:ext cx="459165" cy="369332"/>
          </a:xfrm>
          <a:prstGeom prst="rect">
            <a:avLst/>
          </a:prstGeom>
          <a:noFill/>
        </p:spPr>
        <p:txBody>
          <a:bodyPr wrap="none" rtlCol="0">
            <a:spAutoFit/>
          </a:bodyPr>
          <a:lstStyle/>
          <a:p>
            <a:r>
              <a:rPr lang="es-ES" smtClean="0"/>
              <a:t>VG</a:t>
            </a:r>
            <a:endParaRPr lang="es-ES" sz="2800" dirty="0" err="1" smtClean="0"/>
          </a:p>
        </p:txBody>
      </p:sp>
      <p:sp>
        <p:nvSpPr>
          <p:cNvPr id="32" name="Disco magnético 31"/>
          <p:cNvSpPr/>
          <p:nvPr/>
        </p:nvSpPr>
        <p:spPr>
          <a:xfrm>
            <a:off x="2195736" y="4478295"/>
            <a:ext cx="1045988" cy="606739"/>
          </a:xfrm>
          <a:prstGeom prst="flowChartMagneticDisk">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mtClean="0">
                <a:solidFill>
                  <a:schemeClr val="tx1"/>
                </a:solidFill>
              </a:rPr>
              <a:t>LV1</a:t>
            </a:r>
            <a:endParaRPr lang="es-ES">
              <a:solidFill>
                <a:schemeClr val="tx1"/>
              </a:solidFill>
            </a:endParaRPr>
          </a:p>
        </p:txBody>
      </p:sp>
      <p:sp>
        <p:nvSpPr>
          <p:cNvPr id="33" name="Disco magnético 32"/>
          <p:cNvSpPr/>
          <p:nvPr/>
        </p:nvSpPr>
        <p:spPr>
          <a:xfrm>
            <a:off x="2201604" y="5270457"/>
            <a:ext cx="1045988" cy="606739"/>
          </a:xfrm>
          <a:prstGeom prst="flowChartMagneticDisk">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mtClean="0">
                <a:solidFill>
                  <a:schemeClr val="tx1"/>
                </a:solidFill>
              </a:rPr>
              <a:t>LV1</a:t>
            </a:r>
            <a:endParaRPr lang="es-ES">
              <a:solidFill>
                <a:schemeClr val="tx1"/>
              </a:solidFill>
            </a:endParaRPr>
          </a:p>
        </p:txBody>
      </p:sp>
    </p:spTree>
    <p:extLst>
      <p:ext uri="{BB962C8B-B14F-4D97-AF65-F5344CB8AC3E}">
        <p14:creationId xmlns:p14="http://schemas.microsoft.com/office/powerpoint/2010/main" val="15849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p:cTn id="53" dur="500" fill="hold"/>
                                        <p:tgtEl>
                                          <p:spTgt spid="33"/>
                                        </p:tgtEl>
                                        <p:attrNameLst>
                                          <p:attrName>ppt_w</p:attrName>
                                        </p:attrNameLst>
                                      </p:cBhvr>
                                      <p:tavLst>
                                        <p:tav tm="0">
                                          <p:val>
                                            <p:fltVal val="0"/>
                                          </p:val>
                                        </p:tav>
                                        <p:tav tm="100000">
                                          <p:val>
                                            <p:strVal val="#ppt_w"/>
                                          </p:val>
                                        </p:tav>
                                      </p:tavLst>
                                    </p:anim>
                                    <p:anim calcmode="lin" valueType="num">
                                      <p:cBhvr>
                                        <p:cTn id="54" dur="500" fill="hold"/>
                                        <p:tgtEl>
                                          <p:spTgt spid="33"/>
                                        </p:tgtEl>
                                        <p:attrNameLst>
                                          <p:attrName>ppt_h</p:attrName>
                                        </p:attrNameLst>
                                      </p:cBhvr>
                                      <p:tavLst>
                                        <p:tav tm="0">
                                          <p:val>
                                            <p:fltVal val="0"/>
                                          </p:val>
                                        </p:tav>
                                        <p:tav tm="100000">
                                          <p:val>
                                            <p:strVal val="#ppt_h"/>
                                          </p:val>
                                        </p:tav>
                                      </p:tavLst>
                                    </p:anim>
                                    <p:animEffect transition="in" filter="fade">
                                      <p:cBhvr>
                                        <p:cTn id="5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27" grpId="0"/>
      <p:bldP spid="28" grpId="0"/>
      <p:bldP spid="29" grpId="0"/>
      <p:bldP spid="30" grpId="0"/>
      <p:bldP spid="31" grpId="0"/>
      <p:bldP spid="32" grpId="0" animBg="1"/>
      <p:bldP spid="3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36632" cy="634082"/>
          </a:xfrm>
        </p:spPr>
        <p:txBody>
          <a:bodyPr>
            <a:normAutofit fontScale="90000"/>
          </a:bodyPr>
          <a:lstStyle/>
          <a:p>
            <a:r>
              <a:rPr lang="en-GB"/>
              <a:t>LVM: visión general</a:t>
            </a:r>
            <a:endParaRPr lang="en-GB" dirty="0"/>
          </a:p>
        </p:txBody>
      </p:sp>
      <p:sp>
        <p:nvSpPr>
          <p:cNvPr id="3" name="Marcador de número de diapositiva 2"/>
          <p:cNvSpPr>
            <a:spLocks noGrp="1"/>
          </p:cNvSpPr>
          <p:nvPr>
            <p:ph type="sldNum" sz="quarter" idx="12"/>
          </p:nvPr>
        </p:nvSpPr>
        <p:spPr>
          <a:xfrm>
            <a:off x="6660232" y="6381328"/>
            <a:ext cx="2133600" cy="365125"/>
          </a:xfrm>
        </p:spPr>
        <p:txBody>
          <a:bodyPr/>
          <a:lstStyle/>
          <a:p>
            <a:fld id="{132FADFE-3B8F-471C-ABF0-DBC7717ECBBC}" type="slidenum">
              <a:rPr lang="es-ES" smtClean="0"/>
              <a:pPr/>
              <a:t>42</a:t>
            </a:fld>
            <a:endParaRPr lang="es-ES" dirty="0"/>
          </a:p>
        </p:txBody>
      </p:sp>
      <p:sp>
        <p:nvSpPr>
          <p:cNvPr id="5" name="Rectangle 11"/>
          <p:cNvSpPr>
            <a:spLocks noChangeArrowheads="1"/>
          </p:cNvSpPr>
          <p:nvPr/>
        </p:nvSpPr>
        <p:spPr bwMode="auto">
          <a:xfrm>
            <a:off x="385192" y="1124744"/>
            <a:ext cx="8363272"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eaLnBrk="1" hangingPunct="1">
              <a:buNone/>
            </a:pPr>
            <a:r>
              <a:rPr lang="es-ES" altLang="es-ES" sz="2400" b="1" smtClean="0">
                <a:solidFill>
                  <a:srgbClr val="993300"/>
                </a:solidFill>
              </a:rPr>
              <a:t>Volumen físico:</a:t>
            </a:r>
          </a:p>
          <a:p>
            <a:pPr eaLnBrk="1" hangingPunct="1"/>
            <a:r>
              <a:rPr lang="es-ES" altLang="es-ES" sz="2400" smtClean="0">
                <a:solidFill>
                  <a:srgbClr val="993300"/>
                </a:solidFill>
              </a:rPr>
              <a:t>Se construye sobre una unidad física, por ejemplo...</a:t>
            </a:r>
          </a:p>
          <a:p>
            <a:pPr lvl="1" eaLnBrk="1" hangingPunct="1"/>
            <a:r>
              <a:rPr lang="es-ES" altLang="es-ES" sz="2000" smtClean="0">
                <a:solidFill>
                  <a:srgbClr val="993300"/>
                </a:solidFill>
              </a:rPr>
              <a:t>Una unidad completa (ej: /dev/sda)</a:t>
            </a:r>
          </a:p>
          <a:p>
            <a:pPr lvl="1" eaLnBrk="1" hangingPunct="1"/>
            <a:r>
              <a:rPr lang="es-ES" altLang="es-ES" sz="2000" smtClean="0">
                <a:solidFill>
                  <a:srgbClr val="993300"/>
                </a:solidFill>
              </a:rPr>
              <a:t>Una partición (ej: /dev/sda1)</a:t>
            </a:r>
          </a:p>
          <a:p>
            <a:pPr eaLnBrk="1" hangingPunct="1"/>
            <a:r>
              <a:rPr lang="es-ES" altLang="es-ES" sz="2400" b="1" smtClean="0">
                <a:solidFill>
                  <a:srgbClr val="993300"/>
                </a:solidFill>
              </a:rPr>
              <a:t>pvcreate</a:t>
            </a:r>
            <a:r>
              <a:rPr lang="es-ES" altLang="es-ES" sz="2400" smtClean="0">
                <a:solidFill>
                  <a:srgbClr val="993300"/>
                </a:solidFill>
              </a:rPr>
              <a:t>: </a:t>
            </a:r>
            <a:r>
              <a:rPr lang="es-ES" altLang="es-ES" sz="2400" i="1" smtClean="0">
                <a:solidFill>
                  <a:srgbClr val="993300"/>
                </a:solidFill>
              </a:rPr>
              <a:t>formatea</a:t>
            </a:r>
            <a:r>
              <a:rPr lang="es-ES" altLang="es-ES" sz="2400" smtClean="0">
                <a:solidFill>
                  <a:srgbClr val="993300"/>
                </a:solidFill>
              </a:rPr>
              <a:t> unidad creando Extensiones Físicas (PE, unidad mínima de asignación de espacio en LVM)</a:t>
            </a:r>
          </a:p>
          <a:p>
            <a:pPr eaLnBrk="1" hangingPunct="1"/>
            <a:r>
              <a:rPr lang="es-ES" altLang="es-ES" sz="2400" smtClean="0">
                <a:solidFill>
                  <a:srgbClr val="993300"/>
                </a:solidFill>
              </a:rPr>
              <a:t>Comandos de gestión de volúmenes físicos:</a:t>
            </a:r>
          </a:p>
          <a:p>
            <a:pPr lvl="1" eaLnBrk="1" hangingPunct="1"/>
            <a:r>
              <a:rPr lang="es-ES" altLang="es-ES" sz="2000" b="1" smtClean="0">
                <a:solidFill>
                  <a:srgbClr val="993300"/>
                </a:solidFill>
              </a:rPr>
              <a:t>pvcreate</a:t>
            </a:r>
            <a:r>
              <a:rPr lang="es-ES" altLang="es-ES" sz="2000" smtClean="0">
                <a:solidFill>
                  <a:srgbClr val="993300"/>
                </a:solidFill>
              </a:rPr>
              <a:t>: crea un volumen físico sobre una unidad física</a:t>
            </a:r>
          </a:p>
          <a:p>
            <a:pPr lvl="1" eaLnBrk="1" hangingPunct="1"/>
            <a:r>
              <a:rPr lang="es-ES" altLang="es-ES" sz="2000" b="1" smtClean="0">
                <a:solidFill>
                  <a:srgbClr val="993300"/>
                </a:solidFill>
              </a:rPr>
              <a:t>pvremove</a:t>
            </a:r>
            <a:r>
              <a:rPr lang="es-ES" altLang="es-ES" sz="2000" smtClean="0">
                <a:solidFill>
                  <a:srgbClr val="993300"/>
                </a:solidFill>
              </a:rPr>
              <a:t>: elimina una unidad física como volumen físico</a:t>
            </a:r>
          </a:p>
          <a:p>
            <a:pPr lvl="1" eaLnBrk="1" hangingPunct="1"/>
            <a:r>
              <a:rPr lang="es-ES" altLang="es-ES" sz="2000" b="1" smtClean="0">
                <a:solidFill>
                  <a:srgbClr val="993300"/>
                </a:solidFill>
              </a:rPr>
              <a:t>pvs, pvscan</a:t>
            </a:r>
            <a:r>
              <a:rPr lang="es-ES" altLang="es-ES" sz="2000" smtClean="0">
                <a:solidFill>
                  <a:srgbClr val="993300"/>
                </a:solidFill>
              </a:rPr>
              <a:t>: lista los volúmenes físicos existentes</a:t>
            </a:r>
          </a:p>
          <a:p>
            <a:pPr lvl="1" eaLnBrk="1" hangingPunct="1"/>
            <a:r>
              <a:rPr lang="es-ES" altLang="es-ES" sz="2000" b="1">
                <a:solidFill>
                  <a:srgbClr val="993300"/>
                </a:solidFill>
              </a:rPr>
              <a:t>p</a:t>
            </a:r>
            <a:r>
              <a:rPr lang="es-ES" altLang="es-ES" sz="2000" b="1" smtClean="0">
                <a:solidFill>
                  <a:srgbClr val="993300"/>
                </a:solidFill>
              </a:rPr>
              <a:t>vdisplay</a:t>
            </a:r>
            <a:r>
              <a:rPr lang="es-ES" altLang="es-ES" sz="2000" smtClean="0">
                <a:solidFill>
                  <a:srgbClr val="993300"/>
                </a:solidFill>
              </a:rPr>
              <a:t>: muestra detalles sobre volúmenes físicos</a:t>
            </a:r>
          </a:p>
          <a:p>
            <a:pPr lvl="1" eaLnBrk="1" hangingPunct="1"/>
            <a:r>
              <a:rPr lang="es-ES" altLang="es-ES" sz="2000" b="1" smtClean="0">
                <a:solidFill>
                  <a:srgbClr val="993300"/>
                </a:solidFill>
              </a:rPr>
              <a:t>pvmove</a:t>
            </a:r>
            <a:r>
              <a:rPr lang="es-ES" altLang="es-ES" sz="2000" smtClean="0">
                <a:solidFill>
                  <a:srgbClr val="993300"/>
                </a:solidFill>
              </a:rPr>
              <a:t>: migra todos los LE en uso de un vol. físico a otro(s)</a:t>
            </a:r>
          </a:p>
          <a:p>
            <a:pPr lvl="1" eaLnBrk="1" hangingPunct="1"/>
            <a:r>
              <a:rPr lang="es-ES" altLang="es-ES" sz="2000" b="1" smtClean="0">
                <a:solidFill>
                  <a:srgbClr val="993300"/>
                </a:solidFill>
              </a:rPr>
              <a:t>pvresize</a:t>
            </a:r>
            <a:r>
              <a:rPr lang="es-ES" altLang="es-ES" sz="2000" smtClean="0">
                <a:solidFill>
                  <a:srgbClr val="993300"/>
                </a:solidFill>
              </a:rPr>
              <a:t>: actualiza el tamaño del volumen para adaptarlo a nuevo tamaño de su unidad</a:t>
            </a:r>
          </a:p>
        </p:txBody>
      </p:sp>
    </p:spTree>
    <p:extLst>
      <p:ext uri="{BB962C8B-B14F-4D97-AF65-F5344CB8AC3E}">
        <p14:creationId xmlns:p14="http://schemas.microsoft.com/office/powerpoint/2010/main" val="38118743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36632" cy="634082"/>
          </a:xfrm>
        </p:spPr>
        <p:txBody>
          <a:bodyPr>
            <a:normAutofit fontScale="90000"/>
          </a:bodyPr>
          <a:lstStyle/>
          <a:p>
            <a:r>
              <a:rPr lang="en-GB"/>
              <a:t>LVM: visión general</a:t>
            </a:r>
            <a:endParaRPr lang="en-GB" dirty="0"/>
          </a:p>
        </p:txBody>
      </p:sp>
      <p:sp>
        <p:nvSpPr>
          <p:cNvPr id="3" name="Marcador de número de diapositiva 2"/>
          <p:cNvSpPr>
            <a:spLocks noGrp="1"/>
          </p:cNvSpPr>
          <p:nvPr>
            <p:ph type="sldNum" sz="quarter" idx="12"/>
          </p:nvPr>
        </p:nvSpPr>
        <p:spPr>
          <a:xfrm>
            <a:off x="6660232" y="6381328"/>
            <a:ext cx="2133600" cy="365125"/>
          </a:xfrm>
        </p:spPr>
        <p:txBody>
          <a:bodyPr/>
          <a:lstStyle/>
          <a:p>
            <a:fld id="{132FADFE-3B8F-471C-ABF0-DBC7717ECBBC}" type="slidenum">
              <a:rPr lang="es-ES" smtClean="0"/>
              <a:pPr/>
              <a:t>43</a:t>
            </a:fld>
            <a:endParaRPr lang="es-ES" dirty="0"/>
          </a:p>
        </p:txBody>
      </p:sp>
      <p:sp>
        <p:nvSpPr>
          <p:cNvPr id="5" name="Rectangle 11"/>
          <p:cNvSpPr>
            <a:spLocks noChangeArrowheads="1"/>
          </p:cNvSpPr>
          <p:nvPr/>
        </p:nvSpPr>
        <p:spPr bwMode="auto">
          <a:xfrm>
            <a:off x="385192" y="1196752"/>
            <a:ext cx="8363272"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eaLnBrk="1" hangingPunct="1">
              <a:buNone/>
            </a:pPr>
            <a:r>
              <a:rPr lang="es-ES" altLang="es-ES" sz="2400" b="1" smtClean="0">
                <a:solidFill>
                  <a:srgbClr val="993300"/>
                </a:solidFill>
              </a:rPr>
              <a:t>Grupo de Volúmenes:</a:t>
            </a:r>
          </a:p>
          <a:p>
            <a:pPr eaLnBrk="1" hangingPunct="1"/>
            <a:r>
              <a:rPr lang="es-ES" altLang="es-ES" sz="2400" smtClean="0">
                <a:solidFill>
                  <a:srgbClr val="993300"/>
                </a:solidFill>
              </a:rPr>
              <a:t>Constituye un almacén de espacio</a:t>
            </a:r>
          </a:p>
          <a:p>
            <a:pPr lvl="1" eaLnBrk="1" hangingPunct="1"/>
            <a:r>
              <a:rPr lang="es-ES" altLang="es-ES" sz="2000" smtClean="0">
                <a:solidFill>
                  <a:srgbClr val="993300"/>
                </a:solidFill>
              </a:rPr>
              <a:t>Dicho espacio es aportado por Volúmenes Físicos</a:t>
            </a:r>
          </a:p>
          <a:p>
            <a:pPr lvl="1" eaLnBrk="1" hangingPunct="1"/>
            <a:r>
              <a:rPr lang="es-ES" altLang="es-ES" sz="2000" smtClean="0">
                <a:solidFill>
                  <a:srgbClr val="993300"/>
                </a:solidFill>
              </a:rPr>
              <a:t>Se utiliza para posteriormente crear Volúmenes Lógicos </a:t>
            </a:r>
          </a:p>
          <a:p>
            <a:pPr eaLnBrk="1" hangingPunct="1"/>
            <a:r>
              <a:rPr lang="es-ES" altLang="es-ES" sz="2400" smtClean="0">
                <a:solidFill>
                  <a:srgbClr val="993300"/>
                </a:solidFill>
              </a:rPr>
              <a:t>Comandos de gestión de Grupos de Volúmenes:</a:t>
            </a:r>
          </a:p>
          <a:p>
            <a:pPr lvl="1" eaLnBrk="1" hangingPunct="1"/>
            <a:r>
              <a:rPr lang="es-ES" altLang="es-ES" sz="2000" b="1" smtClean="0">
                <a:solidFill>
                  <a:srgbClr val="993300"/>
                </a:solidFill>
              </a:rPr>
              <a:t>vgcreate</a:t>
            </a:r>
            <a:r>
              <a:rPr lang="es-ES" altLang="es-ES" sz="2000" smtClean="0">
                <a:solidFill>
                  <a:srgbClr val="993300"/>
                </a:solidFill>
              </a:rPr>
              <a:t>: crea un grupo de volúmenes a partir de uno (o más) volúmenes físicos</a:t>
            </a:r>
          </a:p>
          <a:p>
            <a:pPr lvl="1" eaLnBrk="1" hangingPunct="1"/>
            <a:r>
              <a:rPr lang="es-ES" altLang="es-ES" sz="2000" b="1" smtClean="0">
                <a:solidFill>
                  <a:srgbClr val="993300"/>
                </a:solidFill>
              </a:rPr>
              <a:t>vgextend/vgreduce:</a:t>
            </a:r>
            <a:r>
              <a:rPr lang="es-ES" altLang="es-ES" sz="2000" smtClean="0">
                <a:solidFill>
                  <a:srgbClr val="993300"/>
                </a:solidFill>
              </a:rPr>
              <a:t> añade o elimina volúmenes lógicos de un grupo de volúmenes</a:t>
            </a:r>
          </a:p>
          <a:p>
            <a:pPr lvl="1" eaLnBrk="1" hangingPunct="1"/>
            <a:r>
              <a:rPr lang="es-ES" altLang="es-ES" sz="2000" b="1" smtClean="0">
                <a:solidFill>
                  <a:srgbClr val="993300"/>
                </a:solidFill>
              </a:rPr>
              <a:t>vgremove</a:t>
            </a:r>
            <a:r>
              <a:rPr lang="es-ES" altLang="es-ES" sz="2000" smtClean="0">
                <a:solidFill>
                  <a:srgbClr val="993300"/>
                </a:solidFill>
              </a:rPr>
              <a:t>: elimina un grupo de volúmenes</a:t>
            </a:r>
            <a:endParaRPr lang="es-ES" altLang="es-ES" sz="2000" b="1" smtClean="0">
              <a:solidFill>
                <a:srgbClr val="993300"/>
              </a:solidFill>
            </a:endParaRPr>
          </a:p>
          <a:p>
            <a:pPr lvl="1" eaLnBrk="1" hangingPunct="1"/>
            <a:r>
              <a:rPr lang="es-ES" altLang="es-ES" sz="2000" b="1" smtClean="0">
                <a:solidFill>
                  <a:srgbClr val="993300"/>
                </a:solidFill>
              </a:rPr>
              <a:t>vgs, vgscan</a:t>
            </a:r>
            <a:r>
              <a:rPr lang="es-ES" altLang="es-ES" sz="2000" smtClean="0">
                <a:solidFill>
                  <a:srgbClr val="993300"/>
                </a:solidFill>
              </a:rPr>
              <a:t>: lista los grupos de volúmenes existentes</a:t>
            </a:r>
          </a:p>
          <a:p>
            <a:pPr lvl="1" eaLnBrk="1" hangingPunct="1"/>
            <a:r>
              <a:rPr lang="es-ES" altLang="es-ES" sz="2000" b="1" smtClean="0">
                <a:solidFill>
                  <a:srgbClr val="993300"/>
                </a:solidFill>
              </a:rPr>
              <a:t>vgdisplay</a:t>
            </a:r>
            <a:r>
              <a:rPr lang="es-ES" altLang="es-ES" sz="2000" smtClean="0">
                <a:solidFill>
                  <a:srgbClr val="993300"/>
                </a:solidFill>
              </a:rPr>
              <a:t>: muestra detalles sobre grupos de volúmenes</a:t>
            </a:r>
          </a:p>
        </p:txBody>
      </p:sp>
    </p:spTree>
    <p:extLst>
      <p:ext uri="{BB962C8B-B14F-4D97-AF65-F5344CB8AC3E}">
        <p14:creationId xmlns:p14="http://schemas.microsoft.com/office/powerpoint/2010/main" val="5640422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36632" cy="634082"/>
          </a:xfrm>
        </p:spPr>
        <p:txBody>
          <a:bodyPr>
            <a:normAutofit fontScale="90000"/>
          </a:bodyPr>
          <a:lstStyle/>
          <a:p>
            <a:r>
              <a:rPr lang="en-GB"/>
              <a:t>LVM: visión general</a:t>
            </a:r>
            <a:endParaRPr lang="en-GB" dirty="0"/>
          </a:p>
        </p:txBody>
      </p:sp>
      <p:sp>
        <p:nvSpPr>
          <p:cNvPr id="3" name="Marcador de número de diapositiva 2"/>
          <p:cNvSpPr>
            <a:spLocks noGrp="1"/>
          </p:cNvSpPr>
          <p:nvPr>
            <p:ph type="sldNum" sz="quarter" idx="12"/>
          </p:nvPr>
        </p:nvSpPr>
        <p:spPr>
          <a:xfrm>
            <a:off x="6660232" y="6381328"/>
            <a:ext cx="2133600" cy="365125"/>
          </a:xfrm>
        </p:spPr>
        <p:txBody>
          <a:bodyPr/>
          <a:lstStyle/>
          <a:p>
            <a:fld id="{132FADFE-3B8F-471C-ABF0-DBC7717ECBBC}" type="slidenum">
              <a:rPr lang="es-ES" smtClean="0"/>
              <a:pPr/>
              <a:t>44</a:t>
            </a:fld>
            <a:endParaRPr lang="es-ES" dirty="0"/>
          </a:p>
        </p:txBody>
      </p:sp>
      <p:sp>
        <p:nvSpPr>
          <p:cNvPr id="5" name="Rectangle 11"/>
          <p:cNvSpPr>
            <a:spLocks noChangeArrowheads="1"/>
          </p:cNvSpPr>
          <p:nvPr/>
        </p:nvSpPr>
        <p:spPr bwMode="auto">
          <a:xfrm>
            <a:off x="385192" y="1079327"/>
            <a:ext cx="8363272"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eaLnBrk="1" hangingPunct="1">
              <a:buNone/>
            </a:pPr>
            <a:r>
              <a:rPr lang="es-ES" altLang="es-ES" sz="2300" b="1" smtClean="0">
                <a:solidFill>
                  <a:srgbClr val="993300"/>
                </a:solidFill>
              </a:rPr>
              <a:t>Volumen Lógico:</a:t>
            </a:r>
          </a:p>
          <a:p>
            <a:pPr eaLnBrk="1" hangingPunct="1"/>
            <a:r>
              <a:rPr lang="es-ES" altLang="es-ES" sz="2300" smtClean="0">
                <a:solidFill>
                  <a:srgbClr val="993300"/>
                </a:solidFill>
              </a:rPr>
              <a:t>Unidades lógicas creadas en un grupo de volúmenes a partir del espacio provisto por los volúmenes físicos</a:t>
            </a:r>
          </a:p>
          <a:p>
            <a:pPr lvl="1" eaLnBrk="1" hangingPunct="1"/>
            <a:r>
              <a:rPr lang="es-ES" altLang="es-ES" sz="1900" smtClean="0">
                <a:solidFill>
                  <a:srgbClr val="993300"/>
                </a:solidFill>
              </a:rPr>
              <a:t>El mapeo del espacio puede ser automático, o se pueden especificar distintos tipos (linear, RAID, cache, snapshot...)</a:t>
            </a:r>
          </a:p>
          <a:p>
            <a:pPr lvl="1" eaLnBrk="1" hangingPunct="1"/>
            <a:r>
              <a:rPr lang="es-ES" altLang="es-ES" sz="1900" smtClean="0">
                <a:solidFill>
                  <a:srgbClr val="993300"/>
                </a:solidFill>
              </a:rPr>
              <a:t>Archivo de dispositivo asociado: suele ser de la forma:</a:t>
            </a:r>
            <a:br>
              <a:rPr lang="es-ES" altLang="es-ES" sz="1900" smtClean="0">
                <a:solidFill>
                  <a:srgbClr val="993300"/>
                </a:solidFill>
              </a:rPr>
            </a:br>
            <a:r>
              <a:rPr lang="es-ES" altLang="es-ES" sz="1900" smtClean="0">
                <a:solidFill>
                  <a:srgbClr val="993300"/>
                </a:solidFill>
              </a:rPr>
              <a:t>/dev/&lt;nombre grupo&gt;/&lt;nombre volumen&gt;</a:t>
            </a:r>
          </a:p>
          <a:p>
            <a:pPr eaLnBrk="1" hangingPunct="1"/>
            <a:r>
              <a:rPr lang="es-ES" altLang="es-ES" sz="2300" smtClean="0">
                <a:solidFill>
                  <a:srgbClr val="993300"/>
                </a:solidFill>
              </a:rPr>
              <a:t>Comandos de gestión de Volúmenes Lógicos:</a:t>
            </a:r>
          </a:p>
          <a:p>
            <a:pPr lvl="1" eaLnBrk="1" hangingPunct="1"/>
            <a:r>
              <a:rPr lang="es-ES" altLang="es-ES" sz="1900" b="1" smtClean="0">
                <a:solidFill>
                  <a:srgbClr val="993300"/>
                </a:solidFill>
              </a:rPr>
              <a:t>lvcreate</a:t>
            </a:r>
            <a:r>
              <a:rPr lang="es-ES" altLang="es-ES" sz="1900" smtClean="0">
                <a:solidFill>
                  <a:srgbClr val="993300"/>
                </a:solidFill>
              </a:rPr>
              <a:t>: crea un volumen lógico en un grupo de volúmenes</a:t>
            </a:r>
          </a:p>
          <a:p>
            <a:pPr lvl="1" eaLnBrk="1" hangingPunct="1"/>
            <a:r>
              <a:rPr lang="es-ES" altLang="es-ES" sz="1900" b="1" smtClean="0">
                <a:solidFill>
                  <a:srgbClr val="993300"/>
                </a:solidFill>
              </a:rPr>
              <a:t>lvextend</a:t>
            </a:r>
            <a:r>
              <a:rPr lang="es-ES" altLang="es-ES" sz="1900" smtClean="0">
                <a:solidFill>
                  <a:srgbClr val="993300"/>
                </a:solidFill>
              </a:rPr>
              <a:t>/</a:t>
            </a:r>
            <a:r>
              <a:rPr lang="es-ES" altLang="es-ES" sz="1900" b="1" smtClean="0">
                <a:solidFill>
                  <a:srgbClr val="993300"/>
                </a:solidFill>
              </a:rPr>
              <a:t>lvreduce</a:t>
            </a:r>
            <a:r>
              <a:rPr lang="es-ES" altLang="es-ES" sz="1900" smtClean="0">
                <a:solidFill>
                  <a:srgbClr val="993300"/>
                </a:solidFill>
              </a:rPr>
              <a:t>: aumenta o reduce el tamaño de un volumen</a:t>
            </a:r>
          </a:p>
          <a:p>
            <a:pPr lvl="1" eaLnBrk="1" hangingPunct="1"/>
            <a:r>
              <a:rPr lang="es-ES" altLang="es-ES" sz="1900" b="1" smtClean="0">
                <a:solidFill>
                  <a:srgbClr val="993300"/>
                </a:solidFill>
              </a:rPr>
              <a:t>lvremove</a:t>
            </a:r>
            <a:r>
              <a:rPr lang="es-ES" altLang="es-ES" sz="1900" smtClean="0">
                <a:solidFill>
                  <a:srgbClr val="993300"/>
                </a:solidFill>
              </a:rPr>
              <a:t>: elimina un volumen lógico</a:t>
            </a:r>
          </a:p>
          <a:p>
            <a:pPr lvl="1" eaLnBrk="1" hangingPunct="1"/>
            <a:r>
              <a:rPr lang="es-ES" altLang="es-ES" sz="1900" b="1">
                <a:solidFill>
                  <a:srgbClr val="993300"/>
                </a:solidFill>
              </a:rPr>
              <a:t>lvchange</a:t>
            </a:r>
            <a:r>
              <a:rPr lang="es-ES" altLang="es-ES" sz="1900">
                <a:solidFill>
                  <a:srgbClr val="993300"/>
                </a:solidFill>
              </a:rPr>
              <a:t>: </a:t>
            </a:r>
            <a:r>
              <a:rPr lang="es-ES" altLang="es-ES" sz="1900" smtClean="0">
                <a:solidFill>
                  <a:srgbClr val="993300"/>
                </a:solidFill>
              </a:rPr>
              <a:t>cambia </a:t>
            </a:r>
            <a:r>
              <a:rPr lang="es-ES" altLang="es-ES" sz="1900">
                <a:solidFill>
                  <a:srgbClr val="993300"/>
                </a:solidFill>
              </a:rPr>
              <a:t>valores de atributos de volúmenes </a:t>
            </a:r>
            <a:r>
              <a:rPr lang="es-ES" altLang="es-ES" sz="1900" smtClean="0">
                <a:solidFill>
                  <a:srgbClr val="993300"/>
                </a:solidFill>
              </a:rPr>
              <a:t>lógicos</a:t>
            </a:r>
          </a:p>
          <a:p>
            <a:pPr lvl="1" eaLnBrk="1" hangingPunct="1"/>
            <a:r>
              <a:rPr lang="es-ES" altLang="es-ES" sz="1900" b="1" smtClean="0">
                <a:solidFill>
                  <a:srgbClr val="993300"/>
                </a:solidFill>
              </a:rPr>
              <a:t>lvconvert</a:t>
            </a:r>
            <a:r>
              <a:rPr lang="es-ES" altLang="es-ES" sz="1900" smtClean="0">
                <a:solidFill>
                  <a:srgbClr val="993300"/>
                </a:solidFill>
              </a:rPr>
              <a:t>: cambia el tipo de un volumen lógico</a:t>
            </a:r>
            <a:endParaRPr lang="es-ES" altLang="es-ES" sz="1900">
              <a:solidFill>
                <a:srgbClr val="993300"/>
              </a:solidFill>
            </a:endParaRPr>
          </a:p>
          <a:p>
            <a:pPr lvl="1" eaLnBrk="1" hangingPunct="1"/>
            <a:r>
              <a:rPr lang="es-ES" altLang="es-ES" sz="1900" b="1" smtClean="0">
                <a:solidFill>
                  <a:srgbClr val="993300"/>
                </a:solidFill>
              </a:rPr>
              <a:t>lvs, lvscan</a:t>
            </a:r>
            <a:r>
              <a:rPr lang="es-ES" altLang="es-ES" sz="1900" smtClean="0">
                <a:solidFill>
                  <a:srgbClr val="993300"/>
                </a:solidFill>
              </a:rPr>
              <a:t>: lista los volúmenes lógicos existentes</a:t>
            </a:r>
          </a:p>
          <a:p>
            <a:pPr lvl="1" eaLnBrk="1" hangingPunct="1"/>
            <a:r>
              <a:rPr lang="es-ES" altLang="es-ES" sz="1900" b="1" smtClean="0">
                <a:solidFill>
                  <a:srgbClr val="993300"/>
                </a:solidFill>
              </a:rPr>
              <a:t>lvdisplay</a:t>
            </a:r>
            <a:r>
              <a:rPr lang="es-ES" altLang="es-ES" sz="1900" smtClean="0">
                <a:solidFill>
                  <a:srgbClr val="993300"/>
                </a:solidFill>
              </a:rPr>
              <a:t>: muestra detalles sobre volúmenes lógicos</a:t>
            </a:r>
          </a:p>
        </p:txBody>
      </p:sp>
    </p:spTree>
    <p:extLst>
      <p:ext uri="{BB962C8B-B14F-4D97-AF65-F5344CB8AC3E}">
        <p14:creationId xmlns:p14="http://schemas.microsoft.com/office/powerpoint/2010/main" val="20450167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a:t>LVM: visión general</a:t>
            </a:r>
            <a:endParaRPr lang="en-GB" dirty="0"/>
          </a:p>
        </p:txBody>
      </p:sp>
      <p:sp>
        <p:nvSpPr>
          <p:cNvPr id="15" name="Rectangle 10"/>
          <p:cNvSpPr>
            <a:spLocks noChangeArrowheads="1"/>
          </p:cNvSpPr>
          <p:nvPr/>
        </p:nvSpPr>
        <p:spPr bwMode="auto">
          <a:xfrm>
            <a:off x="395536" y="1268760"/>
            <a:ext cx="7921625"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lgn="just">
              <a:buNone/>
            </a:pPr>
            <a:r>
              <a:rPr lang="es-ES" altLang="es-ES" sz="2400" dirty="0" smtClean="0">
                <a:solidFill>
                  <a:schemeClr val="accent2">
                    <a:lumMod val="75000"/>
                  </a:schemeClr>
                </a:solidFill>
              </a:rPr>
              <a:t>Comando</a:t>
            </a:r>
            <a:r>
              <a:rPr lang="es-ES" altLang="es-ES" sz="2400" smtClean="0">
                <a:solidFill>
                  <a:schemeClr val="accent2">
                    <a:lumMod val="75000"/>
                  </a:schemeClr>
                </a:solidFill>
              </a:rPr>
              <a:t>: </a:t>
            </a:r>
            <a:r>
              <a:rPr lang="es-ES" altLang="es-ES" sz="2400" b="1" smtClean="0">
                <a:solidFill>
                  <a:schemeClr val="accent2">
                    <a:lumMod val="75000"/>
                  </a:schemeClr>
                </a:solidFill>
              </a:rPr>
              <a:t>pvcreate</a:t>
            </a:r>
            <a:endParaRPr lang="es-ES" altLang="es-ES" sz="2400" b="1" dirty="0" smtClean="0">
              <a:solidFill>
                <a:schemeClr val="accent2">
                  <a:lumMod val="75000"/>
                </a:schemeClr>
              </a:solidFill>
            </a:endParaRPr>
          </a:p>
          <a:p>
            <a:pPr algn="just"/>
            <a:r>
              <a:rPr lang="es-ES" altLang="es-ES" sz="2400" b="1" smtClean="0">
                <a:solidFill>
                  <a:schemeClr val="accent2">
                    <a:lumMod val="75000"/>
                  </a:schemeClr>
                </a:solidFill>
              </a:rPr>
              <a:t>Propósito</a:t>
            </a:r>
            <a:r>
              <a:rPr lang="es-ES" altLang="es-ES" sz="2400" smtClean="0">
                <a:solidFill>
                  <a:schemeClr val="accent2">
                    <a:lumMod val="75000"/>
                  </a:schemeClr>
                </a:solidFill>
              </a:rPr>
              <a:t>: Crea e inicializa un volumen físico LVM sobre una unidad física (unidad completa o partición)</a:t>
            </a:r>
            <a:endParaRPr lang="es-ES" altLang="es-ES" sz="2400" dirty="0" smtClean="0">
              <a:solidFill>
                <a:schemeClr val="accent2">
                  <a:lumMod val="75000"/>
                </a:schemeClr>
              </a:solidFill>
            </a:endParaRPr>
          </a:p>
          <a:p>
            <a:pPr algn="just"/>
            <a:r>
              <a:rPr lang="es-ES" altLang="es-ES" sz="2400" b="1" dirty="0" smtClean="0">
                <a:solidFill>
                  <a:schemeClr val="accent2">
                    <a:lumMod val="75000"/>
                  </a:schemeClr>
                </a:solidFill>
              </a:rPr>
              <a:t>Formato</a:t>
            </a:r>
            <a:r>
              <a:rPr lang="es-ES" altLang="es-ES" sz="2400" dirty="0" smtClean="0">
                <a:solidFill>
                  <a:schemeClr val="accent2">
                    <a:lumMod val="75000"/>
                  </a:schemeClr>
                </a:solidFill>
              </a:rPr>
              <a:t>: </a:t>
            </a:r>
          </a:p>
          <a:p>
            <a:pPr lvl="1" indent="0" algn="just">
              <a:buNone/>
            </a:pPr>
            <a:r>
              <a:rPr lang="es-ES" altLang="es-ES" sz="2000">
                <a:solidFill>
                  <a:schemeClr val="accent2">
                    <a:lumMod val="75000"/>
                  </a:schemeClr>
                </a:solidFill>
              </a:rPr>
              <a:t>p</a:t>
            </a:r>
            <a:r>
              <a:rPr lang="es-ES" altLang="es-ES" sz="2000" smtClean="0">
                <a:solidFill>
                  <a:schemeClr val="accent2">
                    <a:lumMod val="75000"/>
                  </a:schemeClr>
                </a:solidFill>
              </a:rPr>
              <a:t>vcreate unidad</a:t>
            </a:r>
            <a:r>
              <a:rPr lang="es-ES" altLang="es-ES" sz="2000" baseline="-25000" smtClean="0">
                <a:solidFill>
                  <a:schemeClr val="accent2">
                    <a:lumMod val="75000"/>
                  </a:schemeClr>
                </a:solidFill>
              </a:rPr>
              <a:t>1</a:t>
            </a:r>
            <a:r>
              <a:rPr lang="es-ES" altLang="es-ES" sz="2000" smtClean="0">
                <a:solidFill>
                  <a:schemeClr val="accent2">
                    <a:lumMod val="75000"/>
                  </a:schemeClr>
                </a:solidFill>
              </a:rPr>
              <a:t> [...unidad</a:t>
            </a:r>
            <a:r>
              <a:rPr lang="es-ES" altLang="es-ES" sz="2000" baseline="-25000" smtClean="0">
                <a:solidFill>
                  <a:schemeClr val="accent2">
                    <a:lumMod val="75000"/>
                  </a:schemeClr>
                </a:solidFill>
              </a:rPr>
              <a:t>n</a:t>
            </a:r>
            <a:r>
              <a:rPr lang="es-ES" altLang="es-ES" sz="2000" smtClean="0">
                <a:solidFill>
                  <a:schemeClr val="accent2">
                    <a:lumMod val="75000"/>
                  </a:schemeClr>
                </a:solidFill>
              </a:rPr>
              <a:t>] [opciones]</a:t>
            </a:r>
            <a:endParaRPr lang="es-ES" altLang="es-ES" sz="2000" dirty="0" smtClean="0">
              <a:solidFill>
                <a:schemeClr val="accent2">
                  <a:lumMod val="75000"/>
                </a:schemeClr>
              </a:solidFill>
            </a:endParaRPr>
          </a:p>
          <a:p>
            <a:pPr lvl="1" algn="just"/>
            <a:r>
              <a:rPr lang="es-ES_tradnl" sz="2000" i="1" smtClean="0">
                <a:solidFill>
                  <a:srgbClr val="993300"/>
                </a:solidFill>
              </a:rPr>
              <a:t>unidad</a:t>
            </a:r>
            <a:r>
              <a:rPr lang="es-ES_tradnl" sz="2000" i="1" baseline="-25000" smtClean="0">
                <a:solidFill>
                  <a:srgbClr val="993300"/>
                </a:solidFill>
              </a:rPr>
              <a:t>i</a:t>
            </a:r>
            <a:r>
              <a:rPr lang="es-ES_tradnl" sz="2000" smtClean="0">
                <a:solidFill>
                  <a:srgbClr val="993300"/>
                </a:solidFill>
              </a:rPr>
              <a:t>: Unidad o unidades que se inicializan</a:t>
            </a:r>
          </a:p>
          <a:p>
            <a:pPr lvl="1" algn="just"/>
            <a:r>
              <a:rPr lang="es-ES_tradnl" sz="2000" smtClean="0">
                <a:solidFill>
                  <a:srgbClr val="993300"/>
                </a:solidFill>
              </a:rPr>
              <a:t>Opciones habituales:</a:t>
            </a:r>
          </a:p>
          <a:p>
            <a:pPr lvl="2" algn="just"/>
            <a:r>
              <a:rPr lang="es-ES_tradnl" altLang="es-ES" sz="1600" i="1" smtClean="0">
                <a:solidFill>
                  <a:srgbClr val="993300"/>
                </a:solidFill>
              </a:rPr>
              <a:t>Consultar página del manual</a:t>
            </a:r>
            <a:endParaRPr lang="es-ES_tradnl" altLang="es-ES" sz="1600" smtClean="0">
              <a:solidFill>
                <a:srgbClr val="993300"/>
              </a:solidFill>
            </a:endParaRPr>
          </a:p>
          <a:p>
            <a:pPr lvl="1" algn="just"/>
            <a:r>
              <a:rPr lang="es-ES_tradnl" altLang="es-ES" sz="2000" smtClean="0">
                <a:solidFill>
                  <a:srgbClr val="993300"/>
                </a:solidFill>
              </a:rPr>
              <a:t>Notas:</a:t>
            </a:r>
            <a:endParaRPr lang="es-ES_tradnl" altLang="es-ES" sz="2000">
              <a:solidFill>
                <a:srgbClr val="993300"/>
              </a:solidFill>
            </a:endParaRPr>
          </a:p>
          <a:p>
            <a:pPr lvl="2" algn="just"/>
            <a:r>
              <a:rPr lang="es-ES_tradnl" altLang="es-ES" sz="1600" smtClean="0">
                <a:solidFill>
                  <a:srgbClr val="993300"/>
                </a:solidFill>
              </a:rPr>
              <a:t>Se le asigna automáticamente un UUID al volumen creado.</a:t>
            </a:r>
          </a:p>
          <a:p>
            <a:pPr lvl="2" algn="just"/>
            <a:r>
              <a:rPr lang="es-ES_tradnl" altLang="es-ES" sz="1600" smtClean="0">
                <a:solidFill>
                  <a:srgbClr val="993300"/>
                </a:solidFill>
              </a:rPr>
              <a:t>La unidad no debe tener información. En caso de tener información, ésta es eliminada.</a:t>
            </a:r>
          </a:p>
          <a:p>
            <a:pPr lvl="2" algn="just"/>
            <a:r>
              <a:rPr lang="es-ES_tradnl" altLang="es-ES" sz="1600" smtClean="0">
                <a:solidFill>
                  <a:srgbClr val="993300"/>
                </a:solidFill>
              </a:rPr>
              <a:t>A partir de este momento, la unidad es un conjunto de Extensiones Físicas (PE, unidad de asignación de espacio en LVM)</a:t>
            </a:r>
          </a:p>
          <a:p>
            <a:pPr lvl="2" algn="just"/>
            <a:endParaRPr lang="es-ES_tradnl" altLang="es-ES" sz="1600">
              <a:solidFill>
                <a:srgbClr val="993300"/>
              </a:solidFill>
            </a:endParaRPr>
          </a:p>
          <a:p>
            <a:pPr lvl="2" algn="just"/>
            <a:endParaRPr lang="es-ES_tradnl" altLang="es-ES" sz="1600" dirty="0" smtClean="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45</a:t>
            </a:fld>
            <a:endParaRPr lang="es-ES" dirty="0"/>
          </a:p>
        </p:txBody>
      </p:sp>
    </p:spTree>
    <p:extLst>
      <p:ext uri="{BB962C8B-B14F-4D97-AF65-F5344CB8AC3E}">
        <p14:creationId xmlns:p14="http://schemas.microsoft.com/office/powerpoint/2010/main" val="25340183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a:t>LVM: visión general</a:t>
            </a:r>
            <a:endParaRPr lang="en-GB" dirty="0"/>
          </a:p>
        </p:txBody>
      </p:sp>
      <p:sp>
        <p:nvSpPr>
          <p:cNvPr id="15" name="Rectangle 10"/>
          <p:cNvSpPr>
            <a:spLocks noChangeArrowheads="1"/>
          </p:cNvSpPr>
          <p:nvPr/>
        </p:nvSpPr>
        <p:spPr bwMode="auto">
          <a:xfrm>
            <a:off x="395536" y="1268760"/>
            <a:ext cx="7921625"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lgn="just">
              <a:buNone/>
            </a:pPr>
            <a:r>
              <a:rPr lang="es-ES" altLang="es-ES" sz="2400" dirty="0" smtClean="0">
                <a:solidFill>
                  <a:schemeClr val="accent2">
                    <a:lumMod val="75000"/>
                  </a:schemeClr>
                </a:solidFill>
              </a:rPr>
              <a:t>Comando</a:t>
            </a:r>
            <a:r>
              <a:rPr lang="es-ES" altLang="es-ES" sz="2400" smtClean="0">
                <a:solidFill>
                  <a:schemeClr val="accent2">
                    <a:lumMod val="75000"/>
                  </a:schemeClr>
                </a:solidFill>
              </a:rPr>
              <a:t>: </a:t>
            </a:r>
            <a:r>
              <a:rPr lang="es-ES" altLang="es-ES" sz="2400" b="1" smtClean="0">
                <a:solidFill>
                  <a:schemeClr val="accent2">
                    <a:lumMod val="75000"/>
                  </a:schemeClr>
                </a:solidFill>
              </a:rPr>
              <a:t>pvremove</a:t>
            </a:r>
            <a:endParaRPr lang="es-ES" altLang="es-ES" sz="2400" b="1" dirty="0" smtClean="0">
              <a:solidFill>
                <a:schemeClr val="accent2">
                  <a:lumMod val="75000"/>
                </a:schemeClr>
              </a:solidFill>
            </a:endParaRPr>
          </a:p>
          <a:p>
            <a:pPr algn="just"/>
            <a:r>
              <a:rPr lang="es-ES" altLang="es-ES" sz="2400" b="1" smtClean="0">
                <a:solidFill>
                  <a:schemeClr val="accent2">
                    <a:lumMod val="75000"/>
                  </a:schemeClr>
                </a:solidFill>
              </a:rPr>
              <a:t>Propósito</a:t>
            </a:r>
            <a:r>
              <a:rPr lang="es-ES" altLang="es-ES" sz="2400" smtClean="0">
                <a:solidFill>
                  <a:schemeClr val="accent2">
                    <a:lumMod val="75000"/>
                  </a:schemeClr>
                </a:solidFill>
              </a:rPr>
              <a:t>: Libera una unidad física de su uso como volumen físico en LVM</a:t>
            </a:r>
            <a:endParaRPr lang="es-ES" altLang="es-ES" sz="2400" dirty="0" smtClean="0">
              <a:solidFill>
                <a:schemeClr val="accent2">
                  <a:lumMod val="75000"/>
                </a:schemeClr>
              </a:solidFill>
            </a:endParaRPr>
          </a:p>
          <a:p>
            <a:pPr algn="just"/>
            <a:r>
              <a:rPr lang="es-ES" altLang="es-ES" sz="2400" b="1" dirty="0" smtClean="0">
                <a:solidFill>
                  <a:schemeClr val="accent2">
                    <a:lumMod val="75000"/>
                  </a:schemeClr>
                </a:solidFill>
              </a:rPr>
              <a:t>Formato</a:t>
            </a:r>
            <a:r>
              <a:rPr lang="es-ES" altLang="es-ES" sz="2400" dirty="0" smtClean="0">
                <a:solidFill>
                  <a:schemeClr val="accent2">
                    <a:lumMod val="75000"/>
                  </a:schemeClr>
                </a:solidFill>
              </a:rPr>
              <a:t>: </a:t>
            </a:r>
          </a:p>
          <a:p>
            <a:pPr lvl="1" indent="0" algn="just">
              <a:buNone/>
            </a:pPr>
            <a:r>
              <a:rPr lang="es-ES" altLang="es-ES" sz="2000" smtClean="0">
                <a:solidFill>
                  <a:schemeClr val="accent2">
                    <a:lumMod val="75000"/>
                  </a:schemeClr>
                </a:solidFill>
              </a:rPr>
              <a:t>pvremove unidad</a:t>
            </a:r>
            <a:r>
              <a:rPr lang="es-ES" altLang="es-ES" sz="2000" baseline="-25000" smtClean="0">
                <a:solidFill>
                  <a:schemeClr val="accent2">
                    <a:lumMod val="75000"/>
                  </a:schemeClr>
                </a:solidFill>
              </a:rPr>
              <a:t>1</a:t>
            </a:r>
            <a:r>
              <a:rPr lang="es-ES" altLang="es-ES" sz="2000" smtClean="0">
                <a:solidFill>
                  <a:schemeClr val="accent2">
                    <a:lumMod val="75000"/>
                  </a:schemeClr>
                </a:solidFill>
              </a:rPr>
              <a:t> [...unidad</a:t>
            </a:r>
            <a:r>
              <a:rPr lang="es-ES" altLang="es-ES" sz="2000" baseline="-25000" smtClean="0">
                <a:solidFill>
                  <a:schemeClr val="accent2">
                    <a:lumMod val="75000"/>
                  </a:schemeClr>
                </a:solidFill>
              </a:rPr>
              <a:t>n</a:t>
            </a:r>
            <a:r>
              <a:rPr lang="es-ES" altLang="es-ES" sz="2000" smtClean="0">
                <a:solidFill>
                  <a:schemeClr val="accent2">
                    <a:lumMod val="75000"/>
                  </a:schemeClr>
                </a:solidFill>
              </a:rPr>
              <a:t>] [opciones]</a:t>
            </a:r>
            <a:endParaRPr lang="es-ES" altLang="es-ES" sz="2000" dirty="0" smtClean="0">
              <a:solidFill>
                <a:schemeClr val="accent2">
                  <a:lumMod val="75000"/>
                </a:schemeClr>
              </a:solidFill>
            </a:endParaRPr>
          </a:p>
          <a:p>
            <a:pPr lvl="1" algn="just"/>
            <a:r>
              <a:rPr lang="es-ES_tradnl" sz="2000" i="1" smtClean="0">
                <a:solidFill>
                  <a:srgbClr val="993300"/>
                </a:solidFill>
              </a:rPr>
              <a:t>unidad</a:t>
            </a:r>
            <a:r>
              <a:rPr lang="es-ES_tradnl" sz="2000" i="1" baseline="-25000" smtClean="0">
                <a:solidFill>
                  <a:srgbClr val="993300"/>
                </a:solidFill>
              </a:rPr>
              <a:t>i</a:t>
            </a:r>
            <a:r>
              <a:rPr lang="es-ES_tradnl" sz="2000" smtClean="0">
                <a:solidFill>
                  <a:srgbClr val="993300"/>
                </a:solidFill>
              </a:rPr>
              <a:t>: Unidad o unidades que se liberan</a:t>
            </a:r>
          </a:p>
          <a:p>
            <a:pPr lvl="1" algn="just"/>
            <a:r>
              <a:rPr lang="es-ES_tradnl" sz="2000" smtClean="0">
                <a:solidFill>
                  <a:srgbClr val="993300"/>
                </a:solidFill>
              </a:rPr>
              <a:t>Opciones habituales:</a:t>
            </a:r>
          </a:p>
          <a:p>
            <a:pPr lvl="2" algn="just"/>
            <a:r>
              <a:rPr lang="es-ES_tradnl" altLang="es-ES" sz="1600" i="1" smtClean="0">
                <a:solidFill>
                  <a:srgbClr val="993300"/>
                </a:solidFill>
              </a:rPr>
              <a:t>Consultar página del manual</a:t>
            </a:r>
            <a:endParaRPr lang="es-ES_tradnl" altLang="es-ES" sz="1600" smtClean="0">
              <a:solidFill>
                <a:srgbClr val="993300"/>
              </a:solidFill>
            </a:endParaRPr>
          </a:p>
          <a:p>
            <a:pPr lvl="1" algn="just"/>
            <a:r>
              <a:rPr lang="es-ES_tradnl" altLang="es-ES" sz="2000" smtClean="0">
                <a:solidFill>
                  <a:srgbClr val="993300"/>
                </a:solidFill>
              </a:rPr>
              <a:t>Notas:</a:t>
            </a:r>
            <a:endParaRPr lang="es-ES_tradnl" altLang="es-ES" sz="2000">
              <a:solidFill>
                <a:srgbClr val="993300"/>
              </a:solidFill>
            </a:endParaRPr>
          </a:p>
          <a:p>
            <a:pPr lvl="2" algn="just"/>
            <a:r>
              <a:rPr lang="es-ES_tradnl" altLang="es-ES" sz="1600" smtClean="0">
                <a:solidFill>
                  <a:srgbClr val="993300"/>
                </a:solidFill>
              </a:rPr>
              <a:t>Para poderse liberar, el volumen lógico no debe tener ningún PE en uso</a:t>
            </a:r>
          </a:p>
          <a:p>
            <a:pPr lvl="2" algn="just"/>
            <a:endParaRPr lang="es-ES_tradnl" altLang="es-ES" sz="1600" smtClean="0">
              <a:solidFill>
                <a:srgbClr val="993300"/>
              </a:solidFill>
            </a:endParaRPr>
          </a:p>
          <a:p>
            <a:pPr lvl="2" algn="just"/>
            <a:endParaRPr lang="es-ES_tradnl" altLang="es-ES" sz="1600">
              <a:solidFill>
                <a:srgbClr val="993300"/>
              </a:solidFill>
            </a:endParaRPr>
          </a:p>
          <a:p>
            <a:pPr lvl="2" algn="just"/>
            <a:endParaRPr lang="es-ES_tradnl" altLang="es-ES" sz="1600" dirty="0" smtClean="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46</a:t>
            </a:fld>
            <a:endParaRPr lang="es-ES" dirty="0"/>
          </a:p>
        </p:txBody>
      </p:sp>
    </p:spTree>
    <p:extLst>
      <p:ext uri="{BB962C8B-B14F-4D97-AF65-F5344CB8AC3E}">
        <p14:creationId xmlns:p14="http://schemas.microsoft.com/office/powerpoint/2010/main" val="20966022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a:t>LVM: visión general</a:t>
            </a:r>
            <a:endParaRPr lang="en-GB" dirty="0"/>
          </a:p>
        </p:txBody>
      </p:sp>
      <p:sp>
        <p:nvSpPr>
          <p:cNvPr id="15" name="Rectangle 10"/>
          <p:cNvSpPr>
            <a:spLocks noChangeArrowheads="1"/>
          </p:cNvSpPr>
          <p:nvPr/>
        </p:nvSpPr>
        <p:spPr bwMode="auto">
          <a:xfrm>
            <a:off x="395536" y="1196752"/>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chemeClr val="accent2">
                    <a:lumMod val="75000"/>
                  </a:schemeClr>
                </a:solidFill>
              </a:rPr>
              <a:t>Comando</a:t>
            </a:r>
            <a:r>
              <a:rPr lang="es-ES" altLang="es-ES" sz="2400" smtClean="0">
                <a:solidFill>
                  <a:schemeClr val="accent2">
                    <a:lumMod val="75000"/>
                  </a:schemeClr>
                </a:solidFill>
              </a:rPr>
              <a:t>: </a:t>
            </a:r>
            <a:r>
              <a:rPr lang="es-ES" altLang="es-ES" sz="2400" b="1" smtClean="0">
                <a:solidFill>
                  <a:schemeClr val="accent2">
                    <a:lumMod val="75000"/>
                  </a:schemeClr>
                </a:solidFill>
              </a:rPr>
              <a:t>pvmove</a:t>
            </a:r>
            <a:endParaRPr lang="es-ES" altLang="es-ES" sz="2400" b="1" dirty="0" smtClean="0">
              <a:solidFill>
                <a:schemeClr val="accent2">
                  <a:lumMod val="75000"/>
                </a:schemeClr>
              </a:solidFill>
            </a:endParaRPr>
          </a:p>
          <a:p>
            <a:r>
              <a:rPr lang="es-ES" altLang="es-ES" sz="2400" b="1" smtClean="0">
                <a:solidFill>
                  <a:schemeClr val="accent2">
                    <a:lumMod val="75000"/>
                  </a:schemeClr>
                </a:solidFill>
              </a:rPr>
              <a:t>Propósito</a:t>
            </a:r>
            <a:r>
              <a:rPr lang="es-ES" altLang="es-ES" sz="2400" smtClean="0">
                <a:solidFill>
                  <a:schemeClr val="accent2">
                    <a:lumMod val="75000"/>
                  </a:schemeClr>
                </a:solidFill>
              </a:rPr>
              <a:t>: Mueve todos los PE en uso en una unidad a otra(s) unidades del mismo grupo</a:t>
            </a:r>
            <a:endParaRPr lang="es-ES" altLang="es-ES" sz="2400" dirty="0" smtClean="0">
              <a:solidFill>
                <a:schemeClr val="accent2">
                  <a:lumMod val="75000"/>
                </a:schemeClr>
              </a:solidFill>
            </a:endParaRPr>
          </a:p>
          <a:p>
            <a:r>
              <a:rPr lang="es-ES" altLang="es-ES" sz="2400" b="1" dirty="0" smtClean="0">
                <a:solidFill>
                  <a:schemeClr val="accent2">
                    <a:lumMod val="75000"/>
                  </a:schemeClr>
                </a:solidFill>
              </a:rPr>
              <a:t>Formato</a:t>
            </a:r>
            <a:r>
              <a:rPr lang="es-ES" altLang="es-ES" sz="2400" dirty="0" smtClean="0">
                <a:solidFill>
                  <a:schemeClr val="accent2">
                    <a:lumMod val="75000"/>
                  </a:schemeClr>
                </a:solidFill>
              </a:rPr>
              <a:t>: </a:t>
            </a:r>
          </a:p>
          <a:p>
            <a:pPr lvl="1" indent="0">
              <a:buNone/>
            </a:pPr>
            <a:r>
              <a:rPr lang="es-ES" altLang="es-ES" sz="2000" smtClean="0">
                <a:solidFill>
                  <a:schemeClr val="accent2">
                    <a:lumMod val="75000"/>
                  </a:schemeClr>
                </a:solidFill>
              </a:rPr>
              <a:t>pvrmove unidad</a:t>
            </a:r>
            <a:r>
              <a:rPr lang="es-ES" altLang="es-ES" sz="2000" baseline="-25000" smtClean="0">
                <a:solidFill>
                  <a:schemeClr val="accent2">
                    <a:lumMod val="75000"/>
                  </a:schemeClr>
                </a:solidFill>
              </a:rPr>
              <a:t>1</a:t>
            </a:r>
            <a:r>
              <a:rPr lang="es-ES" altLang="es-ES" sz="2000">
                <a:solidFill>
                  <a:schemeClr val="accent2">
                    <a:lumMod val="75000"/>
                  </a:schemeClr>
                </a:solidFill>
              </a:rPr>
              <a:t> [</a:t>
            </a:r>
            <a:r>
              <a:rPr lang="es-ES" altLang="es-ES" sz="2000" smtClean="0">
                <a:solidFill>
                  <a:schemeClr val="accent2">
                    <a:lumMod val="75000"/>
                  </a:schemeClr>
                </a:solidFill>
              </a:rPr>
              <a:t>unidad</a:t>
            </a:r>
            <a:r>
              <a:rPr lang="es-ES" altLang="es-ES" sz="2000" baseline="-25000" smtClean="0">
                <a:solidFill>
                  <a:schemeClr val="accent2">
                    <a:lumMod val="75000"/>
                  </a:schemeClr>
                </a:solidFill>
              </a:rPr>
              <a:t>2</a:t>
            </a:r>
            <a:r>
              <a:rPr lang="es-ES" altLang="es-ES" sz="2000" smtClean="0">
                <a:solidFill>
                  <a:schemeClr val="accent2">
                    <a:lumMod val="75000"/>
                  </a:schemeClr>
                </a:solidFill>
              </a:rPr>
              <a:t>...unidad</a:t>
            </a:r>
            <a:r>
              <a:rPr lang="es-ES" altLang="es-ES" sz="2000" baseline="-25000" smtClean="0">
                <a:solidFill>
                  <a:schemeClr val="accent2">
                    <a:lumMod val="75000"/>
                  </a:schemeClr>
                </a:solidFill>
              </a:rPr>
              <a:t>n</a:t>
            </a:r>
            <a:r>
              <a:rPr lang="es-ES" altLang="es-ES" sz="2000" smtClean="0">
                <a:solidFill>
                  <a:schemeClr val="accent2">
                    <a:lumMod val="75000"/>
                  </a:schemeClr>
                </a:solidFill>
              </a:rPr>
              <a:t>] [opciones]</a:t>
            </a:r>
            <a:endParaRPr lang="es-ES" altLang="es-ES" sz="2000" dirty="0" smtClean="0">
              <a:solidFill>
                <a:schemeClr val="accent2">
                  <a:lumMod val="75000"/>
                </a:schemeClr>
              </a:solidFill>
            </a:endParaRPr>
          </a:p>
          <a:p>
            <a:pPr lvl="1"/>
            <a:r>
              <a:rPr lang="es-ES_tradnl" sz="2000" i="1" smtClean="0">
                <a:solidFill>
                  <a:srgbClr val="993300"/>
                </a:solidFill>
              </a:rPr>
              <a:t>unidad</a:t>
            </a:r>
            <a:r>
              <a:rPr lang="es-ES_tradnl" sz="2000" i="1" baseline="-25000" smtClean="0">
                <a:solidFill>
                  <a:srgbClr val="993300"/>
                </a:solidFill>
              </a:rPr>
              <a:t>1</a:t>
            </a:r>
            <a:r>
              <a:rPr lang="es-ES_tradnl" sz="2000" smtClean="0">
                <a:solidFill>
                  <a:srgbClr val="993300"/>
                </a:solidFill>
              </a:rPr>
              <a:t>: Unidad o unidades cuyos PE se mueven</a:t>
            </a:r>
          </a:p>
          <a:p>
            <a:pPr lvl="1"/>
            <a:r>
              <a:rPr lang="es-ES_tradnl" sz="2000" i="1" smtClean="0">
                <a:solidFill>
                  <a:srgbClr val="993300"/>
                </a:solidFill>
              </a:rPr>
              <a:t>unidad</a:t>
            </a:r>
            <a:r>
              <a:rPr lang="es-ES_tradnl" sz="2000" i="1" baseline="-25000" smtClean="0">
                <a:solidFill>
                  <a:srgbClr val="993300"/>
                </a:solidFill>
              </a:rPr>
              <a:t>2..n</a:t>
            </a:r>
            <a:r>
              <a:rPr lang="es-ES_tradnl" sz="2000" smtClean="0">
                <a:solidFill>
                  <a:srgbClr val="993300"/>
                </a:solidFill>
              </a:rPr>
              <a:t>: Unidad(es) a las que se mueven los PE</a:t>
            </a:r>
          </a:p>
          <a:p>
            <a:pPr lvl="1"/>
            <a:r>
              <a:rPr lang="es-ES_tradnl" sz="2000" smtClean="0">
                <a:solidFill>
                  <a:srgbClr val="993300"/>
                </a:solidFill>
              </a:rPr>
              <a:t>Opciones habituales:</a:t>
            </a:r>
          </a:p>
          <a:p>
            <a:pPr lvl="2"/>
            <a:r>
              <a:rPr lang="es-ES_tradnl" sz="1600" i="1" smtClean="0">
                <a:solidFill>
                  <a:srgbClr val="993300"/>
                </a:solidFill>
              </a:rPr>
              <a:t>--atomic</a:t>
            </a:r>
            <a:r>
              <a:rPr lang="es-ES_tradnl" sz="1600" smtClean="0">
                <a:solidFill>
                  <a:srgbClr val="993300"/>
                </a:solidFill>
              </a:rPr>
              <a:t>: Operación atómica: o se mueven todos los PE, o no se mueve ninguno</a:t>
            </a:r>
          </a:p>
          <a:p>
            <a:pPr lvl="2"/>
            <a:r>
              <a:rPr lang="es-ES_tradnl" sz="1600" i="1" smtClean="0">
                <a:solidFill>
                  <a:srgbClr val="993300"/>
                </a:solidFill>
              </a:rPr>
              <a:t>-b, --background</a:t>
            </a:r>
            <a:r>
              <a:rPr lang="es-ES_tradnl" sz="1600" smtClean="0">
                <a:solidFill>
                  <a:srgbClr val="993300"/>
                </a:solidFill>
              </a:rPr>
              <a:t>: Realiza la operación como proceso en segundo plano</a:t>
            </a:r>
          </a:p>
          <a:p>
            <a:pPr lvl="2"/>
            <a:r>
              <a:rPr lang="es-ES_tradnl" sz="1600" i="1" smtClean="0">
                <a:solidFill>
                  <a:srgbClr val="993300"/>
                </a:solidFill>
              </a:rPr>
              <a:t>--abort</a:t>
            </a:r>
            <a:r>
              <a:rPr lang="es-ES_tradnl" sz="1600" smtClean="0">
                <a:solidFill>
                  <a:srgbClr val="993300"/>
                </a:solidFill>
              </a:rPr>
              <a:t>: Aborta cualquier pvmove que esté funcionando en segundo plano</a:t>
            </a:r>
          </a:p>
          <a:p>
            <a:pPr lvl="1"/>
            <a:r>
              <a:rPr lang="es-ES_tradnl" altLang="es-ES" sz="2000" smtClean="0">
                <a:solidFill>
                  <a:srgbClr val="993300"/>
                </a:solidFill>
              </a:rPr>
              <a:t>Notas:</a:t>
            </a:r>
            <a:endParaRPr lang="es-ES_tradnl" altLang="es-ES" sz="2000">
              <a:solidFill>
                <a:srgbClr val="993300"/>
              </a:solidFill>
            </a:endParaRPr>
          </a:p>
          <a:p>
            <a:pPr lvl="2"/>
            <a:r>
              <a:rPr lang="es-ES_tradnl" altLang="es-ES" sz="1600" smtClean="0">
                <a:solidFill>
                  <a:srgbClr val="993300"/>
                </a:solidFill>
              </a:rPr>
              <a:t>Si no se especifica ninguna unidad destino, se eligen automáticamente</a:t>
            </a:r>
          </a:p>
          <a:p>
            <a:pPr lvl="2"/>
            <a:r>
              <a:rPr lang="es-ES_tradnl" altLang="es-ES" sz="1600" smtClean="0">
                <a:solidFill>
                  <a:srgbClr val="993300"/>
                </a:solidFill>
              </a:rPr>
              <a:t>pvmove sin argumentos continúa un pvmove anterior que hubiera abortado</a:t>
            </a:r>
          </a:p>
          <a:p>
            <a:pPr lvl="2"/>
            <a:endParaRPr lang="es-ES_tradnl" altLang="es-ES" sz="1600" smtClean="0">
              <a:solidFill>
                <a:srgbClr val="993300"/>
              </a:solidFill>
            </a:endParaRPr>
          </a:p>
          <a:p>
            <a:pPr lvl="2"/>
            <a:endParaRPr lang="es-ES_tradnl" altLang="es-ES" sz="1600">
              <a:solidFill>
                <a:srgbClr val="993300"/>
              </a:solidFill>
            </a:endParaRPr>
          </a:p>
          <a:p>
            <a:pPr lvl="2"/>
            <a:endParaRPr lang="es-ES_tradnl" altLang="es-ES" sz="1600" dirty="0" smtClean="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47</a:t>
            </a:fld>
            <a:endParaRPr lang="es-ES" dirty="0"/>
          </a:p>
        </p:txBody>
      </p:sp>
    </p:spTree>
    <p:extLst>
      <p:ext uri="{BB962C8B-B14F-4D97-AF65-F5344CB8AC3E}">
        <p14:creationId xmlns:p14="http://schemas.microsoft.com/office/powerpoint/2010/main" val="17627800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a:t>LVM: visión general</a:t>
            </a:r>
            <a:endParaRPr lang="en-GB" dirty="0"/>
          </a:p>
        </p:txBody>
      </p:sp>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chemeClr val="accent2">
                    <a:lumMod val="75000"/>
                  </a:schemeClr>
                </a:solidFill>
              </a:rPr>
              <a:t>Comando</a:t>
            </a:r>
            <a:r>
              <a:rPr lang="es-ES" altLang="es-ES" sz="2400" smtClean="0">
                <a:solidFill>
                  <a:schemeClr val="accent2">
                    <a:lumMod val="75000"/>
                  </a:schemeClr>
                </a:solidFill>
              </a:rPr>
              <a:t>: </a:t>
            </a:r>
            <a:r>
              <a:rPr lang="es-ES" altLang="es-ES" sz="2400" b="1" smtClean="0">
                <a:solidFill>
                  <a:schemeClr val="accent2">
                    <a:lumMod val="75000"/>
                  </a:schemeClr>
                </a:solidFill>
              </a:rPr>
              <a:t>vgcreate</a:t>
            </a:r>
            <a:endParaRPr lang="es-ES" altLang="es-ES" sz="2400" b="1" dirty="0" smtClean="0">
              <a:solidFill>
                <a:schemeClr val="accent2">
                  <a:lumMod val="75000"/>
                </a:schemeClr>
              </a:solidFill>
            </a:endParaRPr>
          </a:p>
          <a:p>
            <a:r>
              <a:rPr lang="es-ES" altLang="es-ES" sz="2400" b="1" smtClean="0">
                <a:solidFill>
                  <a:schemeClr val="accent2">
                    <a:lumMod val="75000"/>
                  </a:schemeClr>
                </a:solidFill>
              </a:rPr>
              <a:t>Propósito</a:t>
            </a:r>
            <a:r>
              <a:rPr lang="es-ES" altLang="es-ES" sz="2400" smtClean="0">
                <a:solidFill>
                  <a:schemeClr val="accent2">
                    <a:lumMod val="75000"/>
                  </a:schemeClr>
                </a:solidFill>
              </a:rPr>
              <a:t>: Crea un grupo de volúmenes conteniendo uno o más volúmenes físicos</a:t>
            </a:r>
            <a:endParaRPr lang="es-ES" altLang="es-ES" sz="2400" dirty="0" smtClean="0">
              <a:solidFill>
                <a:schemeClr val="accent2">
                  <a:lumMod val="75000"/>
                </a:schemeClr>
              </a:solidFill>
            </a:endParaRPr>
          </a:p>
          <a:p>
            <a:r>
              <a:rPr lang="es-ES" altLang="es-ES" sz="2400" b="1" dirty="0" smtClean="0">
                <a:solidFill>
                  <a:schemeClr val="accent2">
                    <a:lumMod val="75000"/>
                  </a:schemeClr>
                </a:solidFill>
              </a:rPr>
              <a:t>Formato</a:t>
            </a:r>
            <a:r>
              <a:rPr lang="es-ES" altLang="es-ES" sz="2400" dirty="0" smtClean="0">
                <a:solidFill>
                  <a:schemeClr val="accent2">
                    <a:lumMod val="75000"/>
                  </a:schemeClr>
                </a:solidFill>
              </a:rPr>
              <a:t>: </a:t>
            </a:r>
          </a:p>
          <a:p>
            <a:pPr lvl="1" indent="0">
              <a:buNone/>
            </a:pPr>
            <a:r>
              <a:rPr lang="es-ES" altLang="es-ES" sz="2000" smtClean="0">
                <a:solidFill>
                  <a:schemeClr val="accent2">
                    <a:lumMod val="75000"/>
                  </a:schemeClr>
                </a:solidFill>
              </a:rPr>
              <a:t>vgcreate grupo unidad</a:t>
            </a:r>
            <a:r>
              <a:rPr lang="es-ES" altLang="es-ES" sz="2000" baseline="-25000" smtClean="0">
                <a:solidFill>
                  <a:schemeClr val="accent2">
                    <a:lumMod val="75000"/>
                  </a:schemeClr>
                </a:solidFill>
              </a:rPr>
              <a:t>1</a:t>
            </a:r>
            <a:r>
              <a:rPr lang="es-ES" altLang="es-ES" sz="2000" smtClean="0">
                <a:solidFill>
                  <a:schemeClr val="accent2">
                    <a:lumMod val="75000"/>
                  </a:schemeClr>
                </a:solidFill>
              </a:rPr>
              <a:t> [...unidad</a:t>
            </a:r>
            <a:r>
              <a:rPr lang="es-ES" altLang="es-ES" sz="2000" baseline="-25000" smtClean="0">
                <a:solidFill>
                  <a:schemeClr val="accent2">
                    <a:lumMod val="75000"/>
                  </a:schemeClr>
                </a:solidFill>
              </a:rPr>
              <a:t>n</a:t>
            </a:r>
            <a:r>
              <a:rPr lang="es-ES" altLang="es-ES" sz="2000" smtClean="0">
                <a:solidFill>
                  <a:schemeClr val="accent2">
                    <a:lumMod val="75000"/>
                  </a:schemeClr>
                </a:solidFill>
              </a:rPr>
              <a:t>] [opciones]</a:t>
            </a:r>
            <a:endParaRPr lang="es-ES" altLang="es-ES" sz="2000" dirty="0" smtClean="0">
              <a:solidFill>
                <a:schemeClr val="accent2">
                  <a:lumMod val="75000"/>
                </a:schemeClr>
              </a:solidFill>
            </a:endParaRPr>
          </a:p>
          <a:p>
            <a:pPr lvl="1"/>
            <a:r>
              <a:rPr lang="es-ES_tradnl" sz="2000" i="1" smtClean="0">
                <a:solidFill>
                  <a:srgbClr val="993300"/>
                </a:solidFill>
              </a:rPr>
              <a:t>grupo</a:t>
            </a:r>
            <a:r>
              <a:rPr lang="es-ES_tradnl" sz="2000" smtClean="0">
                <a:solidFill>
                  <a:srgbClr val="993300"/>
                </a:solidFill>
              </a:rPr>
              <a:t>: nombre del grupo que se crea</a:t>
            </a:r>
            <a:endParaRPr lang="es-ES_tradnl" sz="2000" i="1" smtClean="0">
              <a:solidFill>
                <a:srgbClr val="993300"/>
              </a:solidFill>
            </a:endParaRPr>
          </a:p>
          <a:p>
            <a:pPr lvl="1"/>
            <a:r>
              <a:rPr lang="es-ES_tradnl" sz="2000" i="1" smtClean="0">
                <a:solidFill>
                  <a:srgbClr val="993300"/>
                </a:solidFill>
              </a:rPr>
              <a:t>unidad</a:t>
            </a:r>
            <a:r>
              <a:rPr lang="es-ES_tradnl" sz="2000" i="1" baseline="-25000" smtClean="0">
                <a:solidFill>
                  <a:srgbClr val="993300"/>
                </a:solidFill>
              </a:rPr>
              <a:t>i</a:t>
            </a:r>
            <a:r>
              <a:rPr lang="es-ES_tradnl" sz="2000" smtClean="0">
                <a:solidFill>
                  <a:srgbClr val="993300"/>
                </a:solidFill>
              </a:rPr>
              <a:t>: Unidad o unidades que soportan los volúmenes físicos que forman el grupo</a:t>
            </a:r>
          </a:p>
          <a:p>
            <a:pPr lvl="1"/>
            <a:r>
              <a:rPr lang="es-ES_tradnl" sz="2000" smtClean="0">
                <a:solidFill>
                  <a:srgbClr val="993300"/>
                </a:solidFill>
              </a:rPr>
              <a:t>Opciones habituales:</a:t>
            </a:r>
          </a:p>
          <a:p>
            <a:pPr lvl="2"/>
            <a:r>
              <a:rPr lang="es-ES_tradnl" altLang="es-ES" sz="1600" i="1" smtClean="0">
                <a:solidFill>
                  <a:srgbClr val="993300"/>
                </a:solidFill>
              </a:rPr>
              <a:t>Consultar página del manual</a:t>
            </a:r>
            <a:endParaRPr lang="es-ES_tradnl" altLang="es-ES" sz="1600" smtClean="0">
              <a:solidFill>
                <a:srgbClr val="993300"/>
              </a:solidFill>
            </a:endParaRPr>
          </a:p>
          <a:p>
            <a:pPr lvl="1"/>
            <a:r>
              <a:rPr lang="es-ES_tradnl" altLang="es-ES" sz="2000" smtClean="0">
                <a:solidFill>
                  <a:srgbClr val="993300"/>
                </a:solidFill>
              </a:rPr>
              <a:t>Notas:</a:t>
            </a:r>
            <a:endParaRPr lang="es-ES_tradnl" altLang="es-ES" sz="2000">
              <a:solidFill>
                <a:srgbClr val="993300"/>
              </a:solidFill>
            </a:endParaRPr>
          </a:p>
          <a:p>
            <a:pPr lvl="2"/>
            <a:r>
              <a:rPr lang="es-ES_tradnl" altLang="es-ES" sz="1600" smtClean="0">
                <a:solidFill>
                  <a:srgbClr val="993300"/>
                </a:solidFill>
              </a:rPr>
              <a:t>Si las unidades no han sido inicializadas como volúmenes lógicos (pvcreate) vgcreate las inicializa antes de introducirlas en el grupo.</a:t>
            </a:r>
            <a:endParaRPr lang="es-ES_tradnl" altLang="es-ES" sz="1600">
              <a:solidFill>
                <a:srgbClr val="993300"/>
              </a:solidFill>
            </a:endParaRPr>
          </a:p>
          <a:p>
            <a:pPr lvl="2"/>
            <a:endParaRPr lang="es-ES_tradnl" altLang="es-ES" sz="1600" dirty="0" smtClean="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48</a:t>
            </a:fld>
            <a:endParaRPr lang="es-ES" dirty="0"/>
          </a:p>
        </p:txBody>
      </p:sp>
    </p:spTree>
    <p:extLst>
      <p:ext uri="{BB962C8B-B14F-4D97-AF65-F5344CB8AC3E}">
        <p14:creationId xmlns:p14="http://schemas.microsoft.com/office/powerpoint/2010/main" val="18113316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a:t>LVM: visión general</a:t>
            </a:r>
            <a:endParaRPr lang="en-GB" dirty="0"/>
          </a:p>
        </p:txBody>
      </p:sp>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chemeClr val="accent2">
                    <a:lumMod val="75000"/>
                  </a:schemeClr>
                </a:solidFill>
              </a:rPr>
              <a:t>Comando</a:t>
            </a:r>
            <a:r>
              <a:rPr lang="es-ES" altLang="es-ES" sz="2400" smtClean="0">
                <a:solidFill>
                  <a:schemeClr val="accent2">
                    <a:lumMod val="75000"/>
                  </a:schemeClr>
                </a:solidFill>
              </a:rPr>
              <a:t>: </a:t>
            </a:r>
            <a:r>
              <a:rPr lang="es-ES" altLang="es-ES" sz="2400" b="1" smtClean="0">
                <a:solidFill>
                  <a:schemeClr val="accent2">
                    <a:lumMod val="75000"/>
                  </a:schemeClr>
                </a:solidFill>
              </a:rPr>
              <a:t>vgextend</a:t>
            </a:r>
            <a:endParaRPr lang="es-ES" altLang="es-ES" sz="2400" b="1" dirty="0" smtClean="0">
              <a:solidFill>
                <a:schemeClr val="accent2">
                  <a:lumMod val="75000"/>
                </a:schemeClr>
              </a:solidFill>
            </a:endParaRPr>
          </a:p>
          <a:p>
            <a:r>
              <a:rPr lang="es-ES" altLang="es-ES" sz="2400" b="1" smtClean="0">
                <a:solidFill>
                  <a:schemeClr val="accent2">
                    <a:lumMod val="75000"/>
                  </a:schemeClr>
                </a:solidFill>
              </a:rPr>
              <a:t>Propósito</a:t>
            </a:r>
            <a:r>
              <a:rPr lang="es-ES" altLang="es-ES" sz="2400" smtClean="0">
                <a:solidFill>
                  <a:schemeClr val="accent2">
                    <a:lumMod val="75000"/>
                  </a:schemeClr>
                </a:solidFill>
              </a:rPr>
              <a:t>: Añade volúmenes físicos a un grupo de volúmenes ya esistente</a:t>
            </a:r>
            <a:endParaRPr lang="es-ES" altLang="es-ES" sz="2400" dirty="0" smtClean="0">
              <a:solidFill>
                <a:schemeClr val="accent2">
                  <a:lumMod val="75000"/>
                </a:schemeClr>
              </a:solidFill>
            </a:endParaRPr>
          </a:p>
          <a:p>
            <a:r>
              <a:rPr lang="es-ES" altLang="es-ES" sz="2400" b="1" dirty="0" smtClean="0">
                <a:solidFill>
                  <a:schemeClr val="accent2">
                    <a:lumMod val="75000"/>
                  </a:schemeClr>
                </a:solidFill>
              </a:rPr>
              <a:t>Formato</a:t>
            </a:r>
            <a:r>
              <a:rPr lang="es-ES" altLang="es-ES" sz="2400" dirty="0" smtClean="0">
                <a:solidFill>
                  <a:schemeClr val="accent2">
                    <a:lumMod val="75000"/>
                  </a:schemeClr>
                </a:solidFill>
              </a:rPr>
              <a:t>: </a:t>
            </a:r>
          </a:p>
          <a:p>
            <a:pPr lvl="1" indent="0">
              <a:buNone/>
            </a:pPr>
            <a:r>
              <a:rPr lang="es-ES" altLang="es-ES" sz="2000" smtClean="0">
                <a:solidFill>
                  <a:schemeClr val="accent2">
                    <a:lumMod val="75000"/>
                  </a:schemeClr>
                </a:solidFill>
              </a:rPr>
              <a:t>vgextend grupo unidad</a:t>
            </a:r>
            <a:r>
              <a:rPr lang="es-ES" altLang="es-ES" sz="2000" baseline="-25000" smtClean="0">
                <a:solidFill>
                  <a:schemeClr val="accent2">
                    <a:lumMod val="75000"/>
                  </a:schemeClr>
                </a:solidFill>
              </a:rPr>
              <a:t>1</a:t>
            </a:r>
            <a:r>
              <a:rPr lang="es-ES" altLang="es-ES" sz="2000" smtClean="0">
                <a:solidFill>
                  <a:schemeClr val="accent2">
                    <a:lumMod val="75000"/>
                  </a:schemeClr>
                </a:solidFill>
              </a:rPr>
              <a:t>, [...unidad</a:t>
            </a:r>
            <a:r>
              <a:rPr lang="es-ES" altLang="es-ES" sz="2000" baseline="-25000" smtClean="0">
                <a:solidFill>
                  <a:schemeClr val="accent2">
                    <a:lumMod val="75000"/>
                  </a:schemeClr>
                </a:solidFill>
              </a:rPr>
              <a:t>n</a:t>
            </a:r>
            <a:r>
              <a:rPr lang="es-ES" altLang="es-ES" sz="2000" smtClean="0">
                <a:solidFill>
                  <a:schemeClr val="accent2">
                    <a:lumMod val="75000"/>
                  </a:schemeClr>
                </a:solidFill>
              </a:rPr>
              <a:t>] [opciones]</a:t>
            </a:r>
            <a:endParaRPr lang="es-ES" altLang="es-ES" sz="2000" dirty="0" smtClean="0">
              <a:solidFill>
                <a:schemeClr val="accent2">
                  <a:lumMod val="75000"/>
                </a:schemeClr>
              </a:solidFill>
            </a:endParaRPr>
          </a:p>
          <a:p>
            <a:pPr lvl="1"/>
            <a:r>
              <a:rPr lang="es-ES_tradnl" sz="2000" i="1" smtClean="0">
                <a:solidFill>
                  <a:srgbClr val="993300"/>
                </a:solidFill>
              </a:rPr>
              <a:t>grupo</a:t>
            </a:r>
            <a:r>
              <a:rPr lang="es-ES_tradnl" sz="2000" smtClean="0">
                <a:solidFill>
                  <a:srgbClr val="993300"/>
                </a:solidFill>
              </a:rPr>
              <a:t>: Nombre del grupo al que se añaden los volúmenes</a:t>
            </a:r>
          </a:p>
          <a:p>
            <a:pPr lvl="1"/>
            <a:r>
              <a:rPr lang="es-ES_tradnl" sz="2000" i="1">
                <a:solidFill>
                  <a:srgbClr val="993300"/>
                </a:solidFill>
              </a:rPr>
              <a:t>unidad</a:t>
            </a:r>
            <a:r>
              <a:rPr lang="es-ES_tradnl" sz="2000" i="1" baseline="-25000">
                <a:solidFill>
                  <a:srgbClr val="993300"/>
                </a:solidFill>
              </a:rPr>
              <a:t>i</a:t>
            </a:r>
            <a:r>
              <a:rPr lang="es-ES_tradnl" sz="2000">
                <a:solidFill>
                  <a:srgbClr val="993300"/>
                </a:solidFill>
              </a:rPr>
              <a:t>: Unidad o unidades que soportan los volúmenes físicos que </a:t>
            </a:r>
            <a:r>
              <a:rPr lang="es-ES_tradnl" sz="2000" smtClean="0">
                <a:solidFill>
                  <a:srgbClr val="993300"/>
                </a:solidFill>
              </a:rPr>
              <a:t>se añaden al </a:t>
            </a:r>
            <a:r>
              <a:rPr lang="es-ES_tradnl" sz="2000">
                <a:solidFill>
                  <a:srgbClr val="993300"/>
                </a:solidFill>
              </a:rPr>
              <a:t>grupo</a:t>
            </a:r>
          </a:p>
          <a:p>
            <a:pPr lvl="1"/>
            <a:r>
              <a:rPr lang="es-ES_tradnl" sz="2000" smtClean="0">
                <a:solidFill>
                  <a:srgbClr val="993300"/>
                </a:solidFill>
              </a:rPr>
              <a:t>Opciones habituales:</a:t>
            </a:r>
          </a:p>
          <a:p>
            <a:pPr lvl="2"/>
            <a:r>
              <a:rPr lang="es-ES_tradnl" altLang="es-ES" sz="1600" i="1" smtClean="0">
                <a:solidFill>
                  <a:srgbClr val="993300"/>
                </a:solidFill>
              </a:rPr>
              <a:t>--restoremissing</a:t>
            </a:r>
            <a:r>
              <a:rPr lang="es-ES_tradnl" altLang="es-ES" sz="1600" smtClean="0">
                <a:solidFill>
                  <a:srgbClr val="993300"/>
                </a:solidFill>
              </a:rPr>
              <a:t>: se utiliza para devolver (sin reinicializar) al grupo una unidad que lo abandonó por un fallo temporal</a:t>
            </a:r>
          </a:p>
          <a:p>
            <a:pPr lvl="1"/>
            <a:r>
              <a:rPr lang="es-ES_tradnl" altLang="es-ES" sz="2000" smtClean="0">
                <a:solidFill>
                  <a:srgbClr val="993300"/>
                </a:solidFill>
              </a:rPr>
              <a:t>Notas:</a:t>
            </a:r>
            <a:endParaRPr lang="es-ES_tradnl" altLang="es-ES" sz="2000">
              <a:solidFill>
                <a:srgbClr val="993300"/>
              </a:solidFill>
            </a:endParaRPr>
          </a:p>
          <a:p>
            <a:pPr lvl="2"/>
            <a:r>
              <a:rPr lang="es-ES_tradnl" altLang="es-ES" sz="1600">
                <a:solidFill>
                  <a:srgbClr val="993300"/>
                </a:solidFill>
              </a:rPr>
              <a:t>Si las unidades no han sido inicializadas como volúmenes lógicos (pvcreate) </a:t>
            </a:r>
            <a:r>
              <a:rPr lang="es-ES_tradnl" altLang="es-ES" sz="1600" smtClean="0">
                <a:solidFill>
                  <a:srgbClr val="993300"/>
                </a:solidFill>
              </a:rPr>
              <a:t>vgextend las </a:t>
            </a:r>
            <a:r>
              <a:rPr lang="es-ES_tradnl" altLang="es-ES" sz="1600">
                <a:solidFill>
                  <a:srgbClr val="993300"/>
                </a:solidFill>
              </a:rPr>
              <a:t>inicializa antes de introducirlas en el </a:t>
            </a:r>
            <a:r>
              <a:rPr lang="es-ES_tradnl" altLang="es-ES" sz="1600" smtClean="0">
                <a:solidFill>
                  <a:srgbClr val="993300"/>
                </a:solidFill>
              </a:rPr>
              <a:t>grupo (salvo si se usa opción </a:t>
            </a:r>
            <a:r>
              <a:rPr lang="es-ES_tradnl" altLang="es-ES" sz="1600" i="1" smtClean="0">
                <a:solidFill>
                  <a:srgbClr val="993300"/>
                </a:solidFill>
              </a:rPr>
              <a:t>--restoremissing</a:t>
            </a:r>
            <a:r>
              <a:rPr lang="es-ES_tradnl" altLang="es-ES" sz="1600" smtClean="0">
                <a:solidFill>
                  <a:srgbClr val="993300"/>
                </a:solidFill>
              </a:rPr>
              <a:t>)</a:t>
            </a:r>
            <a:endParaRPr lang="es-ES_tradnl" altLang="es-ES" sz="1600">
              <a:solidFill>
                <a:srgbClr val="993300"/>
              </a:solidFill>
            </a:endParaRPr>
          </a:p>
          <a:p>
            <a:pPr lvl="2"/>
            <a:endParaRPr lang="es-ES_tradnl" altLang="es-ES" sz="1600" smtClean="0">
              <a:solidFill>
                <a:srgbClr val="993300"/>
              </a:solidFill>
            </a:endParaRPr>
          </a:p>
          <a:p>
            <a:pPr lvl="2"/>
            <a:endParaRPr lang="es-ES_tradnl" altLang="es-ES" sz="1600">
              <a:solidFill>
                <a:srgbClr val="993300"/>
              </a:solidFill>
            </a:endParaRPr>
          </a:p>
          <a:p>
            <a:pPr lvl="2"/>
            <a:endParaRPr lang="es-ES_tradnl" altLang="es-ES" sz="1600" dirty="0" smtClean="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49</a:t>
            </a:fld>
            <a:endParaRPr lang="es-ES" dirty="0"/>
          </a:p>
        </p:txBody>
      </p:sp>
    </p:spTree>
    <p:extLst>
      <p:ext uri="{BB962C8B-B14F-4D97-AF65-F5344CB8AC3E}">
        <p14:creationId xmlns:p14="http://schemas.microsoft.com/office/powerpoint/2010/main" val="3626051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smtClean="0"/>
              <a:t>Sistemas de archivos en Linux</a:t>
            </a:r>
            <a:endParaRPr lang="en-GB" dirty="0"/>
          </a:p>
        </p:txBody>
      </p:sp>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chemeClr val="accent2">
                    <a:lumMod val="75000"/>
                  </a:schemeClr>
                </a:solidFill>
              </a:rPr>
              <a:t>Comando</a:t>
            </a:r>
            <a:r>
              <a:rPr lang="es-ES" altLang="es-ES" sz="2400" smtClean="0">
                <a:solidFill>
                  <a:schemeClr val="accent2">
                    <a:lumMod val="75000"/>
                  </a:schemeClr>
                </a:solidFill>
              </a:rPr>
              <a:t>: </a:t>
            </a:r>
            <a:r>
              <a:rPr lang="es-ES" altLang="es-ES" sz="2400" b="1" smtClean="0">
                <a:solidFill>
                  <a:schemeClr val="accent2">
                    <a:lumMod val="75000"/>
                  </a:schemeClr>
                </a:solidFill>
              </a:rPr>
              <a:t>lsblk</a:t>
            </a:r>
            <a:endParaRPr lang="es-ES" altLang="es-ES" sz="2400" b="1" dirty="0" smtClean="0">
              <a:solidFill>
                <a:schemeClr val="accent2">
                  <a:lumMod val="75000"/>
                </a:schemeClr>
              </a:solidFill>
            </a:endParaRPr>
          </a:p>
          <a:p>
            <a:r>
              <a:rPr lang="es-ES" altLang="es-ES" sz="2400" b="1" smtClean="0">
                <a:solidFill>
                  <a:schemeClr val="accent2">
                    <a:lumMod val="75000"/>
                  </a:schemeClr>
                </a:solidFill>
              </a:rPr>
              <a:t>Propósito</a:t>
            </a:r>
            <a:r>
              <a:rPr lang="es-ES" altLang="es-ES" sz="2400" smtClean="0">
                <a:solidFill>
                  <a:schemeClr val="accent2">
                    <a:lumMod val="75000"/>
                  </a:schemeClr>
                </a:solidFill>
              </a:rPr>
              <a:t>: </a:t>
            </a:r>
            <a:r>
              <a:rPr lang="es-ES" altLang="es-ES" sz="2400" smtClean="0">
                <a:solidFill>
                  <a:srgbClr val="993300"/>
                </a:solidFill>
              </a:rPr>
              <a:t>Lista los dispositivos </a:t>
            </a:r>
            <a:r>
              <a:rPr lang="es-ES" altLang="es-ES" sz="2400">
                <a:solidFill>
                  <a:srgbClr val="993300"/>
                </a:solidFill>
              </a:rPr>
              <a:t>de bloques (unidades) disponibles en el sistema </a:t>
            </a:r>
            <a:endParaRPr lang="es-ES" altLang="es-ES" sz="2400" smtClean="0">
              <a:solidFill>
                <a:srgbClr val="993300"/>
              </a:solidFill>
            </a:endParaRPr>
          </a:p>
          <a:p>
            <a:r>
              <a:rPr lang="es-ES" altLang="es-ES" sz="2400" b="1" smtClean="0">
                <a:solidFill>
                  <a:schemeClr val="accent2">
                    <a:lumMod val="75000"/>
                  </a:schemeClr>
                </a:solidFill>
              </a:rPr>
              <a:t>Formato</a:t>
            </a:r>
            <a:r>
              <a:rPr lang="es-ES" altLang="es-ES" sz="2400" dirty="0" smtClean="0">
                <a:solidFill>
                  <a:schemeClr val="accent2">
                    <a:lumMod val="75000"/>
                  </a:schemeClr>
                </a:solidFill>
              </a:rPr>
              <a:t>: </a:t>
            </a:r>
          </a:p>
          <a:p>
            <a:pPr lvl="1" indent="0">
              <a:buNone/>
            </a:pPr>
            <a:r>
              <a:rPr lang="es-ES" altLang="es-ES" sz="2000" smtClean="0">
                <a:solidFill>
                  <a:schemeClr val="accent2">
                    <a:lumMod val="75000"/>
                  </a:schemeClr>
                </a:solidFill>
              </a:rPr>
              <a:t>lsblk [opciones] [unidad]</a:t>
            </a:r>
            <a:endParaRPr lang="es-ES" altLang="es-ES" sz="2000" dirty="0" smtClean="0">
              <a:solidFill>
                <a:schemeClr val="accent2">
                  <a:lumMod val="75000"/>
                </a:schemeClr>
              </a:solidFill>
            </a:endParaRPr>
          </a:p>
          <a:p>
            <a:pPr lvl="1"/>
            <a:r>
              <a:rPr lang="es-ES_tradnl" sz="2000" i="1" smtClean="0">
                <a:solidFill>
                  <a:srgbClr val="993300"/>
                </a:solidFill>
              </a:rPr>
              <a:t>unidad</a:t>
            </a:r>
            <a:r>
              <a:rPr lang="es-ES_tradnl" sz="2000" smtClean="0">
                <a:solidFill>
                  <a:srgbClr val="993300"/>
                </a:solidFill>
              </a:rPr>
              <a:t>: Archivo de dispositivo de la unidad sobre la que se muestra información. Si se omite, se muestran todas las unidades del sistema. Por defecto, organiza particiones en vista de árbol.</a:t>
            </a:r>
          </a:p>
          <a:p>
            <a:pPr lvl="1"/>
            <a:r>
              <a:rPr lang="es-ES_tradnl" altLang="es-ES" sz="2000" smtClean="0">
                <a:solidFill>
                  <a:srgbClr val="993300"/>
                </a:solidFill>
              </a:rPr>
              <a:t>Opciones </a:t>
            </a:r>
            <a:r>
              <a:rPr lang="es-ES_tradnl" altLang="es-ES" sz="2000" dirty="0" smtClean="0">
                <a:solidFill>
                  <a:srgbClr val="993300"/>
                </a:solidFill>
              </a:rPr>
              <a:t>habituales:</a:t>
            </a:r>
          </a:p>
          <a:p>
            <a:pPr lvl="2"/>
            <a:r>
              <a:rPr lang="es-ES_tradnl" altLang="es-ES" sz="1600" i="1" smtClean="0">
                <a:solidFill>
                  <a:srgbClr val="993300"/>
                </a:solidFill>
              </a:rPr>
              <a:t>-f</a:t>
            </a:r>
            <a:r>
              <a:rPr lang="es-ES_tradnl" altLang="es-ES" sz="1600" smtClean="0">
                <a:solidFill>
                  <a:srgbClr val="993300"/>
                </a:solidFill>
              </a:rPr>
              <a:t>: Muestra información sobre sistemas de archivos contenidos en unidades</a:t>
            </a:r>
          </a:p>
          <a:p>
            <a:pPr lvl="2"/>
            <a:r>
              <a:rPr lang="es-ES" altLang="es-ES" sz="1600" i="1" smtClean="0">
                <a:solidFill>
                  <a:srgbClr val="993300"/>
                </a:solidFill>
              </a:rPr>
              <a:t>-S</a:t>
            </a:r>
            <a:r>
              <a:rPr lang="es-ES" altLang="es-ES" sz="1600" smtClean="0">
                <a:solidFill>
                  <a:srgbClr val="993300"/>
                </a:solidFill>
              </a:rPr>
              <a:t>: Muestra información solo sobre unidades SCSI</a:t>
            </a:r>
            <a:endParaRPr lang="es-ES" altLang="es-ES" sz="1600" dirty="0" smtClean="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5</a:t>
            </a:fld>
            <a:endParaRPr lang="es-ES" dirty="0"/>
          </a:p>
        </p:txBody>
      </p:sp>
    </p:spTree>
    <p:extLst>
      <p:ext uri="{BB962C8B-B14F-4D97-AF65-F5344CB8AC3E}">
        <p14:creationId xmlns:p14="http://schemas.microsoft.com/office/powerpoint/2010/main" val="26475082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a:t>LVM: visión general</a:t>
            </a:r>
            <a:endParaRPr lang="en-GB" dirty="0"/>
          </a:p>
        </p:txBody>
      </p:sp>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chemeClr val="accent2">
                    <a:lumMod val="75000"/>
                  </a:schemeClr>
                </a:solidFill>
              </a:rPr>
              <a:t>Comando</a:t>
            </a:r>
            <a:r>
              <a:rPr lang="es-ES" altLang="es-ES" sz="2400" smtClean="0">
                <a:solidFill>
                  <a:schemeClr val="accent2">
                    <a:lumMod val="75000"/>
                  </a:schemeClr>
                </a:solidFill>
              </a:rPr>
              <a:t>: </a:t>
            </a:r>
            <a:r>
              <a:rPr lang="es-ES" altLang="es-ES" sz="2400" b="1" smtClean="0">
                <a:solidFill>
                  <a:schemeClr val="accent2">
                    <a:lumMod val="75000"/>
                  </a:schemeClr>
                </a:solidFill>
              </a:rPr>
              <a:t>vgreduce</a:t>
            </a:r>
            <a:endParaRPr lang="es-ES" altLang="es-ES" sz="2400" b="1" dirty="0" smtClean="0">
              <a:solidFill>
                <a:schemeClr val="accent2">
                  <a:lumMod val="75000"/>
                </a:schemeClr>
              </a:solidFill>
            </a:endParaRPr>
          </a:p>
          <a:p>
            <a:r>
              <a:rPr lang="es-ES" altLang="es-ES" sz="2400" b="1" smtClean="0">
                <a:solidFill>
                  <a:schemeClr val="accent2">
                    <a:lumMod val="75000"/>
                  </a:schemeClr>
                </a:solidFill>
              </a:rPr>
              <a:t>Propósito</a:t>
            </a:r>
            <a:r>
              <a:rPr lang="es-ES" altLang="es-ES" sz="2400" smtClean="0">
                <a:solidFill>
                  <a:schemeClr val="accent2">
                    <a:lumMod val="75000"/>
                  </a:schemeClr>
                </a:solidFill>
              </a:rPr>
              <a:t>: Elimina volúmenes físicos </a:t>
            </a:r>
            <a:r>
              <a:rPr lang="es-ES" altLang="es-ES" sz="2400" u="sng" smtClean="0">
                <a:solidFill>
                  <a:schemeClr val="accent2">
                    <a:lumMod val="75000"/>
                  </a:schemeClr>
                </a:solidFill>
              </a:rPr>
              <a:t>sin ninguna PE en uso</a:t>
            </a:r>
            <a:r>
              <a:rPr lang="es-ES" altLang="es-ES" sz="2400" smtClean="0">
                <a:solidFill>
                  <a:schemeClr val="accent2">
                    <a:lumMod val="75000"/>
                  </a:schemeClr>
                </a:solidFill>
              </a:rPr>
              <a:t> de un grupo de volúmenes</a:t>
            </a:r>
            <a:endParaRPr lang="es-ES" altLang="es-ES" sz="2400" dirty="0" smtClean="0">
              <a:solidFill>
                <a:schemeClr val="accent2">
                  <a:lumMod val="75000"/>
                </a:schemeClr>
              </a:solidFill>
            </a:endParaRPr>
          </a:p>
          <a:p>
            <a:r>
              <a:rPr lang="es-ES" altLang="es-ES" sz="2400" b="1" dirty="0" smtClean="0">
                <a:solidFill>
                  <a:schemeClr val="accent2">
                    <a:lumMod val="75000"/>
                  </a:schemeClr>
                </a:solidFill>
              </a:rPr>
              <a:t>Formato</a:t>
            </a:r>
            <a:r>
              <a:rPr lang="es-ES" altLang="es-ES" sz="2400" dirty="0" smtClean="0">
                <a:solidFill>
                  <a:schemeClr val="accent2">
                    <a:lumMod val="75000"/>
                  </a:schemeClr>
                </a:solidFill>
              </a:rPr>
              <a:t>: </a:t>
            </a:r>
          </a:p>
          <a:p>
            <a:pPr lvl="1" indent="0">
              <a:buNone/>
            </a:pPr>
            <a:r>
              <a:rPr lang="es-ES" altLang="es-ES" sz="2000" smtClean="0">
                <a:solidFill>
                  <a:schemeClr val="accent2">
                    <a:lumMod val="75000"/>
                  </a:schemeClr>
                </a:solidFill>
              </a:rPr>
              <a:t>vgreduce grupo [unidad</a:t>
            </a:r>
            <a:r>
              <a:rPr lang="es-ES" altLang="es-ES" sz="2000" baseline="-25000" smtClean="0">
                <a:solidFill>
                  <a:schemeClr val="accent2">
                    <a:lumMod val="75000"/>
                  </a:schemeClr>
                </a:solidFill>
              </a:rPr>
              <a:t>1</a:t>
            </a:r>
            <a:r>
              <a:rPr lang="es-ES" altLang="es-ES" sz="2000" smtClean="0">
                <a:solidFill>
                  <a:schemeClr val="accent2">
                    <a:lumMod val="75000"/>
                  </a:schemeClr>
                </a:solidFill>
              </a:rPr>
              <a:t>...unidad</a:t>
            </a:r>
            <a:r>
              <a:rPr lang="es-ES" altLang="es-ES" sz="2000" baseline="-25000" smtClean="0">
                <a:solidFill>
                  <a:schemeClr val="accent2">
                    <a:lumMod val="75000"/>
                  </a:schemeClr>
                </a:solidFill>
              </a:rPr>
              <a:t>n</a:t>
            </a:r>
            <a:r>
              <a:rPr lang="es-ES" altLang="es-ES" sz="2000" smtClean="0">
                <a:solidFill>
                  <a:schemeClr val="accent2">
                    <a:lumMod val="75000"/>
                  </a:schemeClr>
                </a:solidFill>
              </a:rPr>
              <a:t>] [opciones]</a:t>
            </a:r>
            <a:endParaRPr lang="es-ES" altLang="es-ES" sz="2000" dirty="0" smtClean="0">
              <a:solidFill>
                <a:schemeClr val="accent2">
                  <a:lumMod val="75000"/>
                </a:schemeClr>
              </a:solidFill>
            </a:endParaRPr>
          </a:p>
          <a:p>
            <a:pPr lvl="1"/>
            <a:r>
              <a:rPr lang="es-ES_tradnl" sz="2000" i="1" smtClean="0">
                <a:solidFill>
                  <a:srgbClr val="993300"/>
                </a:solidFill>
              </a:rPr>
              <a:t>grupo</a:t>
            </a:r>
            <a:r>
              <a:rPr lang="es-ES_tradnl" sz="2000" smtClean="0">
                <a:solidFill>
                  <a:srgbClr val="993300"/>
                </a:solidFill>
              </a:rPr>
              <a:t>: Nombre del grupo del que se quitan los volúmenes</a:t>
            </a:r>
          </a:p>
          <a:p>
            <a:pPr lvl="1"/>
            <a:r>
              <a:rPr lang="es-ES_tradnl" sz="2000" i="1">
                <a:solidFill>
                  <a:srgbClr val="993300"/>
                </a:solidFill>
              </a:rPr>
              <a:t>unidad</a:t>
            </a:r>
            <a:r>
              <a:rPr lang="es-ES_tradnl" sz="2000" i="1" baseline="-25000">
                <a:solidFill>
                  <a:srgbClr val="993300"/>
                </a:solidFill>
              </a:rPr>
              <a:t>i</a:t>
            </a:r>
            <a:r>
              <a:rPr lang="es-ES_tradnl" sz="2000">
                <a:solidFill>
                  <a:srgbClr val="993300"/>
                </a:solidFill>
              </a:rPr>
              <a:t>: Unidad o unidades que soportan los volúmenes físicos que </a:t>
            </a:r>
            <a:r>
              <a:rPr lang="es-ES_tradnl" sz="2000" smtClean="0">
                <a:solidFill>
                  <a:srgbClr val="993300"/>
                </a:solidFill>
              </a:rPr>
              <a:t>se eliminan del </a:t>
            </a:r>
            <a:r>
              <a:rPr lang="es-ES_tradnl" sz="2000">
                <a:solidFill>
                  <a:srgbClr val="993300"/>
                </a:solidFill>
              </a:rPr>
              <a:t>grupo</a:t>
            </a:r>
          </a:p>
          <a:p>
            <a:pPr lvl="1"/>
            <a:r>
              <a:rPr lang="es-ES_tradnl" sz="2000" smtClean="0">
                <a:solidFill>
                  <a:srgbClr val="993300"/>
                </a:solidFill>
              </a:rPr>
              <a:t>Opciones habituales:</a:t>
            </a:r>
          </a:p>
          <a:p>
            <a:pPr lvl="2"/>
            <a:r>
              <a:rPr lang="es-ES_tradnl" altLang="es-ES" sz="1600" i="1" smtClean="0">
                <a:solidFill>
                  <a:srgbClr val="993300"/>
                </a:solidFill>
              </a:rPr>
              <a:t>-a, --all</a:t>
            </a:r>
            <a:r>
              <a:rPr lang="es-ES_tradnl" altLang="es-ES" sz="1600" smtClean="0">
                <a:solidFill>
                  <a:srgbClr val="993300"/>
                </a:solidFill>
              </a:rPr>
              <a:t>: Quita todos los volúmenes físicos que no estén en uso</a:t>
            </a:r>
          </a:p>
          <a:p>
            <a:pPr lvl="2"/>
            <a:r>
              <a:rPr lang="es-ES_tradnl" altLang="es-ES" sz="1600" smtClean="0">
                <a:solidFill>
                  <a:srgbClr val="993300"/>
                </a:solidFill>
              </a:rPr>
              <a:t>-</a:t>
            </a:r>
            <a:r>
              <a:rPr lang="es-ES_tradnl" altLang="es-ES" sz="1600" i="1" smtClean="0">
                <a:solidFill>
                  <a:srgbClr val="993300"/>
                </a:solidFill>
              </a:rPr>
              <a:t>-removemissing</a:t>
            </a:r>
            <a:r>
              <a:rPr lang="es-ES_tradnl" altLang="es-ES" sz="1600" smtClean="0">
                <a:solidFill>
                  <a:srgbClr val="993300"/>
                </a:solidFill>
              </a:rPr>
              <a:t>: Quita todos los volúmenes marcados como no presentes debido a un fallo (siempre y cuando no tengan PE en uso)</a:t>
            </a:r>
          </a:p>
          <a:p>
            <a:pPr lvl="2"/>
            <a:endParaRPr lang="es-ES_tradnl" altLang="es-ES" sz="1600" smtClean="0">
              <a:solidFill>
                <a:srgbClr val="993300"/>
              </a:solidFill>
            </a:endParaRPr>
          </a:p>
          <a:p>
            <a:pPr lvl="2"/>
            <a:endParaRPr lang="es-ES_tradnl" altLang="es-ES" sz="1600">
              <a:solidFill>
                <a:srgbClr val="993300"/>
              </a:solidFill>
            </a:endParaRPr>
          </a:p>
          <a:p>
            <a:pPr lvl="2"/>
            <a:endParaRPr lang="es-ES_tradnl" altLang="es-ES" sz="1600" dirty="0" smtClean="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50</a:t>
            </a:fld>
            <a:endParaRPr lang="es-ES" dirty="0"/>
          </a:p>
        </p:txBody>
      </p:sp>
    </p:spTree>
    <p:extLst>
      <p:ext uri="{BB962C8B-B14F-4D97-AF65-F5344CB8AC3E}">
        <p14:creationId xmlns:p14="http://schemas.microsoft.com/office/powerpoint/2010/main" val="9837932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a:t>LVM: visión general</a:t>
            </a:r>
            <a:endParaRPr lang="en-GB" dirty="0"/>
          </a:p>
        </p:txBody>
      </p:sp>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chemeClr val="accent2">
                    <a:lumMod val="75000"/>
                  </a:schemeClr>
                </a:solidFill>
              </a:rPr>
              <a:t>Comando</a:t>
            </a:r>
            <a:r>
              <a:rPr lang="es-ES" altLang="es-ES" sz="2400" smtClean="0">
                <a:solidFill>
                  <a:schemeClr val="accent2">
                    <a:lumMod val="75000"/>
                  </a:schemeClr>
                </a:solidFill>
              </a:rPr>
              <a:t>: </a:t>
            </a:r>
            <a:r>
              <a:rPr lang="es-ES" altLang="es-ES" sz="2400" b="1" smtClean="0">
                <a:solidFill>
                  <a:schemeClr val="accent2">
                    <a:lumMod val="75000"/>
                  </a:schemeClr>
                </a:solidFill>
              </a:rPr>
              <a:t>vgremove</a:t>
            </a:r>
            <a:endParaRPr lang="es-ES" altLang="es-ES" sz="2400" b="1" dirty="0" smtClean="0">
              <a:solidFill>
                <a:schemeClr val="accent2">
                  <a:lumMod val="75000"/>
                </a:schemeClr>
              </a:solidFill>
            </a:endParaRPr>
          </a:p>
          <a:p>
            <a:r>
              <a:rPr lang="es-ES" altLang="es-ES" sz="2400" b="1" smtClean="0">
                <a:solidFill>
                  <a:schemeClr val="accent2">
                    <a:lumMod val="75000"/>
                  </a:schemeClr>
                </a:solidFill>
              </a:rPr>
              <a:t>Propósito</a:t>
            </a:r>
            <a:r>
              <a:rPr lang="es-ES" altLang="es-ES" sz="2400" smtClean="0">
                <a:solidFill>
                  <a:schemeClr val="accent2">
                    <a:lumMod val="75000"/>
                  </a:schemeClr>
                </a:solidFill>
              </a:rPr>
              <a:t>: Elimina grupos de volúmenes, junto con los volúmenes lógicos que contengan</a:t>
            </a:r>
            <a:endParaRPr lang="es-ES" altLang="es-ES" sz="2400" dirty="0" smtClean="0">
              <a:solidFill>
                <a:schemeClr val="accent2">
                  <a:lumMod val="75000"/>
                </a:schemeClr>
              </a:solidFill>
            </a:endParaRPr>
          </a:p>
          <a:p>
            <a:r>
              <a:rPr lang="es-ES" altLang="es-ES" sz="2400" b="1" dirty="0" smtClean="0">
                <a:solidFill>
                  <a:schemeClr val="accent2">
                    <a:lumMod val="75000"/>
                  </a:schemeClr>
                </a:solidFill>
              </a:rPr>
              <a:t>Formato</a:t>
            </a:r>
            <a:r>
              <a:rPr lang="es-ES" altLang="es-ES" sz="2400" dirty="0" smtClean="0">
                <a:solidFill>
                  <a:schemeClr val="accent2">
                    <a:lumMod val="75000"/>
                  </a:schemeClr>
                </a:solidFill>
              </a:rPr>
              <a:t>: </a:t>
            </a:r>
          </a:p>
          <a:p>
            <a:pPr lvl="1" indent="0">
              <a:buNone/>
            </a:pPr>
            <a:r>
              <a:rPr lang="es-ES" altLang="es-ES" sz="2000" smtClean="0">
                <a:solidFill>
                  <a:schemeClr val="accent2">
                    <a:lumMod val="75000"/>
                  </a:schemeClr>
                </a:solidFill>
              </a:rPr>
              <a:t>vgremove grupo</a:t>
            </a:r>
            <a:r>
              <a:rPr lang="es-ES" altLang="es-ES" sz="2000" baseline="-25000" smtClean="0">
                <a:solidFill>
                  <a:schemeClr val="accent2">
                    <a:lumMod val="75000"/>
                  </a:schemeClr>
                </a:solidFill>
              </a:rPr>
              <a:t>1</a:t>
            </a:r>
            <a:r>
              <a:rPr lang="es-ES" altLang="es-ES" sz="2000" smtClean="0">
                <a:solidFill>
                  <a:schemeClr val="accent2">
                    <a:lumMod val="75000"/>
                  </a:schemeClr>
                </a:solidFill>
              </a:rPr>
              <a:t>, [...grupo</a:t>
            </a:r>
            <a:r>
              <a:rPr lang="es-ES" altLang="es-ES" sz="2000" baseline="-25000" smtClean="0">
                <a:solidFill>
                  <a:schemeClr val="accent2">
                    <a:lumMod val="75000"/>
                  </a:schemeClr>
                </a:solidFill>
              </a:rPr>
              <a:t>n</a:t>
            </a:r>
            <a:r>
              <a:rPr lang="es-ES" altLang="es-ES" sz="2000" smtClean="0">
                <a:solidFill>
                  <a:schemeClr val="accent2">
                    <a:lumMod val="75000"/>
                  </a:schemeClr>
                </a:solidFill>
              </a:rPr>
              <a:t>] [opciones]</a:t>
            </a:r>
            <a:endParaRPr lang="es-ES" altLang="es-ES" sz="2000" dirty="0" smtClean="0">
              <a:solidFill>
                <a:schemeClr val="accent2">
                  <a:lumMod val="75000"/>
                </a:schemeClr>
              </a:solidFill>
            </a:endParaRPr>
          </a:p>
          <a:p>
            <a:pPr lvl="1"/>
            <a:r>
              <a:rPr lang="es-ES_tradnl" sz="2000" i="1" smtClean="0">
                <a:solidFill>
                  <a:srgbClr val="993300"/>
                </a:solidFill>
              </a:rPr>
              <a:t>grupo</a:t>
            </a:r>
            <a:r>
              <a:rPr lang="es-ES_tradnl" sz="2000" i="1" baseline="-25000" smtClean="0">
                <a:solidFill>
                  <a:srgbClr val="993300"/>
                </a:solidFill>
              </a:rPr>
              <a:t>i</a:t>
            </a:r>
            <a:r>
              <a:rPr lang="es-ES_tradnl" sz="2000" smtClean="0">
                <a:solidFill>
                  <a:srgbClr val="993300"/>
                </a:solidFill>
              </a:rPr>
              <a:t>: Grupo o grupos de volúmenes que se eliminan</a:t>
            </a:r>
          </a:p>
          <a:p>
            <a:pPr lvl="1"/>
            <a:r>
              <a:rPr lang="es-ES_tradnl" sz="2000" smtClean="0">
                <a:solidFill>
                  <a:srgbClr val="993300"/>
                </a:solidFill>
              </a:rPr>
              <a:t>Opciones habituales:</a:t>
            </a:r>
          </a:p>
          <a:p>
            <a:pPr lvl="2"/>
            <a:r>
              <a:rPr lang="es-ES_tradnl" altLang="es-ES" sz="1600" i="1" smtClean="0">
                <a:solidFill>
                  <a:srgbClr val="993300"/>
                </a:solidFill>
              </a:rPr>
              <a:t>Consultar página del manual</a:t>
            </a:r>
            <a:endParaRPr lang="es-ES_tradnl" altLang="es-ES" sz="1600" smtClean="0">
              <a:solidFill>
                <a:srgbClr val="993300"/>
              </a:solidFill>
            </a:endParaRPr>
          </a:p>
          <a:p>
            <a:pPr lvl="1"/>
            <a:r>
              <a:rPr lang="es-ES_tradnl" altLang="es-ES" sz="2000" smtClean="0">
                <a:solidFill>
                  <a:srgbClr val="993300"/>
                </a:solidFill>
              </a:rPr>
              <a:t>Notas:</a:t>
            </a:r>
            <a:endParaRPr lang="es-ES_tradnl" altLang="es-ES" sz="2000">
              <a:solidFill>
                <a:srgbClr val="993300"/>
              </a:solidFill>
            </a:endParaRPr>
          </a:p>
          <a:p>
            <a:pPr lvl="2"/>
            <a:r>
              <a:rPr lang="es-ES_tradnl" altLang="es-ES" sz="1600" smtClean="0">
                <a:solidFill>
                  <a:srgbClr val="993300"/>
                </a:solidFill>
              </a:rPr>
              <a:t>Si un grupo tiene volúmenes lógicos, estos se eliminan previa confirmación</a:t>
            </a:r>
          </a:p>
          <a:p>
            <a:pPr lvl="2"/>
            <a:r>
              <a:rPr lang="es-ES_tradnl" altLang="es-ES" sz="1600" smtClean="0">
                <a:solidFill>
                  <a:srgbClr val="993300"/>
                </a:solidFill>
              </a:rPr>
              <a:t>Los volúmenes físicos quedan disponibles para ser asignados a otros grupos, o para ser eliminados como volúmenes físicos (pvremove).</a:t>
            </a:r>
          </a:p>
          <a:p>
            <a:pPr lvl="2"/>
            <a:endParaRPr lang="es-ES_tradnl" altLang="es-ES" sz="1600" smtClean="0">
              <a:solidFill>
                <a:srgbClr val="993300"/>
              </a:solidFill>
            </a:endParaRPr>
          </a:p>
          <a:p>
            <a:pPr lvl="2"/>
            <a:endParaRPr lang="es-ES_tradnl" altLang="es-ES" sz="1600">
              <a:solidFill>
                <a:srgbClr val="993300"/>
              </a:solidFill>
            </a:endParaRPr>
          </a:p>
          <a:p>
            <a:pPr lvl="2"/>
            <a:endParaRPr lang="es-ES_tradnl" altLang="es-ES" sz="1600" dirty="0" smtClean="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51</a:t>
            </a:fld>
            <a:endParaRPr lang="es-ES" dirty="0"/>
          </a:p>
        </p:txBody>
      </p:sp>
    </p:spTree>
    <p:extLst>
      <p:ext uri="{BB962C8B-B14F-4D97-AF65-F5344CB8AC3E}">
        <p14:creationId xmlns:p14="http://schemas.microsoft.com/office/powerpoint/2010/main" val="38322750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a:t>LVM: visión general</a:t>
            </a:r>
            <a:endParaRPr lang="en-GB" dirty="0"/>
          </a:p>
        </p:txBody>
      </p:sp>
      <p:sp>
        <p:nvSpPr>
          <p:cNvPr id="15" name="Rectangle 10"/>
          <p:cNvSpPr>
            <a:spLocks noChangeArrowheads="1"/>
          </p:cNvSpPr>
          <p:nvPr/>
        </p:nvSpPr>
        <p:spPr bwMode="auto">
          <a:xfrm>
            <a:off x="395536" y="1124744"/>
            <a:ext cx="8424936"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chemeClr val="accent2">
                    <a:lumMod val="75000"/>
                  </a:schemeClr>
                </a:solidFill>
              </a:rPr>
              <a:t>Comando</a:t>
            </a:r>
            <a:r>
              <a:rPr lang="es-ES" altLang="es-ES" sz="2400" smtClean="0">
                <a:solidFill>
                  <a:schemeClr val="accent2">
                    <a:lumMod val="75000"/>
                  </a:schemeClr>
                </a:solidFill>
              </a:rPr>
              <a:t>: </a:t>
            </a:r>
            <a:r>
              <a:rPr lang="es-ES" altLang="es-ES" sz="2400" b="1" smtClean="0">
                <a:solidFill>
                  <a:schemeClr val="accent2">
                    <a:lumMod val="75000"/>
                  </a:schemeClr>
                </a:solidFill>
              </a:rPr>
              <a:t>lvcreate</a:t>
            </a:r>
            <a:endParaRPr lang="es-ES" altLang="es-ES" sz="2400" b="1" dirty="0" smtClean="0">
              <a:solidFill>
                <a:schemeClr val="accent2">
                  <a:lumMod val="75000"/>
                </a:schemeClr>
              </a:solidFill>
            </a:endParaRPr>
          </a:p>
          <a:p>
            <a:r>
              <a:rPr lang="es-ES" altLang="es-ES" sz="2400" b="1" smtClean="0">
                <a:solidFill>
                  <a:schemeClr val="accent2">
                    <a:lumMod val="75000"/>
                  </a:schemeClr>
                </a:solidFill>
              </a:rPr>
              <a:t>Propósito</a:t>
            </a:r>
            <a:r>
              <a:rPr lang="es-ES" altLang="es-ES" sz="2400" smtClean="0">
                <a:solidFill>
                  <a:schemeClr val="accent2">
                    <a:lumMod val="75000"/>
                  </a:schemeClr>
                </a:solidFill>
              </a:rPr>
              <a:t>: Crea un volumen lógico usando Extensiones Lógicas (LE) de un grupo como unidad de asignación</a:t>
            </a:r>
            <a:endParaRPr lang="es-ES" altLang="es-ES" sz="2400" dirty="0" smtClean="0">
              <a:solidFill>
                <a:schemeClr val="accent2">
                  <a:lumMod val="75000"/>
                </a:schemeClr>
              </a:solidFill>
            </a:endParaRPr>
          </a:p>
          <a:p>
            <a:r>
              <a:rPr lang="es-ES" altLang="es-ES" sz="2400" b="1" dirty="0" smtClean="0">
                <a:solidFill>
                  <a:schemeClr val="accent2">
                    <a:lumMod val="75000"/>
                  </a:schemeClr>
                </a:solidFill>
              </a:rPr>
              <a:t>Formato</a:t>
            </a:r>
            <a:r>
              <a:rPr lang="es-ES" altLang="es-ES" sz="2400" smtClean="0">
                <a:solidFill>
                  <a:schemeClr val="accent2">
                    <a:lumMod val="75000"/>
                  </a:schemeClr>
                </a:solidFill>
              </a:rPr>
              <a:t>: </a:t>
            </a:r>
          </a:p>
          <a:p>
            <a:pPr marL="0" indent="0">
              <a:buNone/>
            </a:pPr>
            <a:r>
              <a:rPr lang="es-ES" altLang="es-ES" sz="2000" smtClean="0">
                <a:solidFill>
                  <a:schemeClr val="accent2">
                    <a:lumMod val="75000"/>
                  </a:schemeClr>
                </a:solidFill>
              </a:rPr>
              <a:t>lvcreate --name nombre --size/--extents tamaño grupo [volfis][opciones]</a:t>
            </a:r>
          </a:p>
          <a:p>
            <a:pPr lvl="1"/>
            <a:r>
              <a:rPr lang="es-ES_tradnl" sz="2000" i="1" smtClean="0">
                <a:solidFill>
                  <a:srgbClr val="993300"/>
                </a:solidFill>
              </a:rPr>
              <a:t>nombre</a:t>
            </a:r>
            <a:r>
              <a:rPr lang="es-ES_tradnl" sz="2000" smtClean="0">
                <a:solidFill>
                  <a:srgbClr val="993300"/>
                </a:solidFill>
              </a:rPr>
              <a:t>: nombre del volumen lógico que se crea</a:t>
            </a:r>
          </a:p>
          <a:p>
            <a:pPr lvl="1"/>
            <a:r>
              <a:rPr lang="es-ES_tradnl" sz="2000" i="1" smtClean="0">
                <a:solidFill>
                  <a:srgbClr val="993300"/>
                </a:solidFill>
              </a:rPr>
              <a:t>tamaño</a:t>
            </a:r>
            <a:r>
              <a:rPr lang="es-ES_tradnl" sz="2000" smtClean="0">
                <a:solidFill>
                  <a:srgbClr val="993300"/>
                </a:solidFill>
              </a:rPr>
              <a:t>: Tamaño del volumen, lógico o en número de </a:t>
            </a:r>
            <a:r>
              <a:rPr lang="es-ES_tradnl" sz="2000" i="1" smtClean="0">
                <a:solidFill>
                  <a:srgbClr val="993300"/>
                </a:solidFill>
              </a:rPr>
              <a:t>extents</a:t>
            </a:r>
            <a:r>
              <a:rPr lang="es-ES_tradnl" sz="2000" smtClean="0">
                <a:solidFill>
                  <a:srgbClr val="993300"/>
                </a:solidFill>
              </a:rPr>
              <a:t>. Con el tamaño lógico se puede usar sufijos T, G, M...</a:t>
            </a:r>
          </a:p>
          <a:p>
            <a:pPr lvl="1"/>
            <a:r>
              <a:rPr lang="es-ES_tradnl" sz="2000" i="1" smtClean="0">
                <a:solidFill>
                  <a:srgbClr val="993300"/>
                </a:solidFill>
              </a:rPr>
              <a:t>grupo</a:t>
            </a:r>
            <a:r>
              <a:rPr lang="es-ES_tradnl" sz="2000" smtClean="0">
                <a:solidFill>
                  <a:srgbClr val="993300"/>
                </a:solidFill>
              </a:rPr>
              <a:t>: Grupo en el que se crea el volumen lógico</a:t>
            </a:r>
          </a:p>
          <a:p>
            <a:pPr lvl="1"/>
            <a:r>
              <a:rPr lang="es-ES_tradnl" sz="2000" i="1" smtClean="0">
                <a:solidFill>
                  <a:srgbClr val="993300"/>
                </a:solidFill>
              </a:rPr>
              <a:t>volfis</a:t>
            </a:r>
            <a:r>
              <a:rPr lang="es-ES_tradnl" sz="2000" smtClean="0">
                <a:solidFill>
                  <a:srgbClr val="993300"/>
                </a:solidFill>
              </a:rPr>
              <a:t>: opcionalmente, se puede indicar uno o más volúmenes físicos. En ese caso, solo provee espacio de dichos volúmenes.</a:t>
            </a:r>
          </a:p>
          <a:p>
            <a:pPr lvl="1"/>
            <a:r>
              <a:rPr lang="es-ES_tradnl" altLang="es-ES" sz="2000" smtClean="0">
                <a:solidFill>
                  <a:srgbClr val="993300"/>
                </a:solidFill>
              </a:rPr>
              <a:t>Notas:</a:t>
            </a:r>
            <a:endParaRPr lang="es-ES_tradnl" altLang="es-ES" sz="2000">
              <a:solidFill>
                <a:srgbClr val="993300"/>
              </a:solidFill>
            </a:endParaRPr>
          </a:p>
          <a:p>
            <a:pPr lvl="2"/>
            <a:r>
              <a:rPr lang="es-ES_tradnl" altLang="es-ES" sz="1600" smtClean="0">
                <a:solidFill>
                  <a:srgbClr val="993300"/>
                </a:solidFill>
              </a:rPr>
              <a:t>El volumen creado tendrá asociado un archivo /dev/&lt;grupo&gt;/&lt;nombre&gt;. Este será el que usemos en comando mount.</a:t>
            </a:r>
          </a:p>
          <a:p>
            <a:pPr lvl="2"/>
            <a:r>
              <a:rPr lang="es-ES_tradnl" altLang="es-ES" sz="1600" smtClean="0">
                <a:solidFill>
                  <a:srgbClr val="993300"/>
                </a:solidFill>
              </a:rPr>
              <a:t>El UUID asignado lo podemos obtener con </a:t>
            </a:r>
            <a:r>
              <a:rPr lang="es-ES_tradnl" altLang="es-ES" sz="1600" b="1" smtClean="0">
                <a:solidFill>
                  <a:srgbClr val="993300"/>
                </a:solidFill>
              </a:rPr>
              <a:t>pvdisplay</a:t>
            </a:r>
          </a:p>
          <a:p>
            <a:pPr marL="914400" lvl="2" indent="0">
              <a:buNone/>
            </a:pPr>
            <a:endParaRPr lang="es-ES_tradnl" altLang="es-ES" sz="1600" b="1" dirty="0" smtClean="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52</a:t>
            </a:fld>
            <a:endParaRPr lang="es-ES" dirty="0"/>
          </a:p>
        </p:txBody>
      </p:sp>
    </p:spTree>
    <p:extLst>
      <p:ext uri="{BB962C8B-B14F-4D97-AF65-F5344CB8AC3E}">
        <p14:creationId xmlns:p14="http://schemas.microsoft.com/office/powerpoint/2010/main" val="40481726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a:t>LVM: visión general</a:t>
            </a:r>
            <a:endParaRPr lang="en-GB" dirty="0"/>
          </a:p>
        </p:txBody>
      </p:sp>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chemeClr val="accent2">
                    <a:lumMod val="75000"/>
                  </a:schemeClr>
                </a:solidFill>
              </a:rPr>
              <a:t>Comando</a:t>
            </a:r>
            <a:r>
              <a:rPr lang="es-ES" altLang="es-ES" sz="2400" smtClean="0">
                <a:solidFill>
                  <a:schemeClr val="accent2">
                    <a:lumMod val="75000"/>
                  </a:schemeClr>
                </a:solidFill>
              </a:rPr>
              <a:t>: </a:t>
            </a:r>
            <a:r>
              <a:rPr lang="es-ES" altLang="es-ES" sz="2400" b="1" smtClean="0">
                <a:solidFill>
                  <a:schemeClr val="accent2">
                    <a:lumMod val="75000"/>
                  </a:schemeClr>
                </a:solidFill>
              </a:rPr>
              <a:t>lvextend</a:t>
            </a:r>
            <a:endParaRPr lang="es-ES" altLang="es-ES" sz="2400" b="1" dirty="0" smtClean="0">
              <a:solidFill>
                <a:schemeClr val="accent2">
                  <a:lumMod val="75000"/>
                </a:schemeClr>
              </a:solidFill>
            </a:endParaRPr>
          </a:p>
          <a:p>
            <a:r>
              <a:rPr lang="es-ES" altLang="es-ES" sz="2400" b="1" smtClean="0">
                <a:solidFill>
                  <a:schemeClr val="accent2">
                    <a:lumMod val="75000"/>
                  </a:schemeClr>
                </a:solidFill>
              </a:rPr>
              <a:t>Propósito</a:t>
            </a:r>
            <a:r>
              <a:rPr lang="es-ES" altLang="es-ES" sz="2400" smtClean="0">
                <a:solidFill>
                  <a:schemeClr val="accent2">
                    <a:lumMod val="75000"/>
                  </a:schemeClr>
                </a:solidFill>
              </a:rPr>
              <a:t>: Aumenta el tamaño de un volumen físico</a:t>
            </a:r>
            <a:endParaRPr lang="es-ES" altLang="es-ES" sz="2400" dirty="0" smtClean="0">
              <a:solidFill>
                <a:schemeClr val="accent2">
                  <a:lumMod val="75000"/>
                </a:schemeClr>
              </a:solidFill>
            </a:endParaRPr>
          </a:p>
          <a:p>
            <a:r>
              <a:rPr lang="es-ES" altLang="es-ES" sz="2400" b="1" dirty="0" smtClean="0">
                <a:solidFill>
                  <a:schemeClr val="accent2">
                    <a:lumMod val="75000"/>
                  </a:schemeClr>
                </a:solidFill>
              </a:rPr>
              <a:t>Formato</a:t>
            </a:r>
            <a:r>
              <a:rPr lang="es-ES" altLang="es-ES" sz="2400" dirty="0" smtClean="0">
                <a:solidFill>
                  <a:schemeClr val="accent2">
                    <a:lumMod val="75000"/>
                  </a:schemeClr>
                </a:solidFill>
              </a:rPr>
              <a:t>: </a:t>
            </a:r>
          </a:p>
          <a:p>
            <a:pPr lvl="1" indent="0">
              <a:buNone/>
            </a:pPr>
            <a:r>
              <a:rPr lang="es-ES" altLang="es-ES" sz="2000">
                <a:solidFill>
                  <a:schemeClr val="accent2">
                    <a:lumMod val="75000"/>
                  </a:schemeClr>
                </a:solidFill>
              </a:rPr>
              <a:t>lvextend --size/--extents </a:t>
            </a:r>
            <a:r>
              <a:rPr lang="es-ES" altLang="es-ES" sz="2000" smtClean="0">
                <a:solidFill>
                  <a:schemeClr val="accent2">
                    <a:lumMod val="75000"/>
                  </a:schemeClr>
                </a:solidFill>
              </a:rPr>
              <a:t>+tamaño </a:t>
            </a:r>
            <a:r>
              <a:rPr lang="es-ES" altLang="es-ES" sz="2000">
                <a:solidFill>
                  <a:schemeClr val="accent2">
                    <a:lumMod val="75000"/>
                  </a:schemeClr>
                </a:solidFill>
              </a:rPr>
              <a:t>volumen [opciones]</a:t>
            </a:r>
          </a:p>
          <a:p>
            <a:pPr lvl="1"/>
            <a:r>
              <a:rPr lang="es-ES_tradnl" sz="2000" i="1">
                <a:solidFill>
                  <a:srgbClr val="993300"/>
                </a:solidFill>
              </a:rPr>
              <a:t>tamaño</a:t>
            </a:r>
            <a:r>
              <a:rPr lang="es-ES_tradnl" sz="2000">
                <a:solidFill>
                  <a:srgbClr val="993300"/>
                </a:solidFill>
              </a:rPr>
              <a:t>: Tamaño lógico o número de extents que se </a:t>
            </a:r>
            <a:r>
              <a:rPr lang="es-ES_tradnl" sz="2000" smtClean="0">
                <a:solidFill>
                  <a:srgbClr val="993300"/>
                </a:solidFill>
              </a:rPr>
              <a:t>añaden.</a:t>
            </a:r>
            <a:endParaRPr lang="es-ES_tradnl" sz="2000">
              <a:solidFill>
                <a:srgbClr val="993300"/>
              </a:solidFill>
            </a:endParaRPr>
          </a:p>
          <a:p>
            <a:pPr lvl="2"/>
            <a:r>
              <a:rPr lang="es-ES_tradnl" sz="1600" smtClean="0">
                <a:solidFill>
                  <a:srgbClr val="993300"/>
                </a:solidFill>
              </a:rPr>
              <a:t>Se </a:t>
            </a:r>
            <a:r>
              <a:rPr lang="es-ES_tradnl" sz="1600">
                <a:solidFill>
                  <a:srgbClr val="993300"/>
                </a:solidFill>
              </a:rPr>
              <a:t>debe usar unidades: T, G, M... </a:t>
            </a:r>
          </a:p>
          <a:p>
            <a:pPr lvl="1"/>
            <a:r>
              <a:rPr lang="es-ES_tradnl" sz="2000" smtClean="0">
                <a:solidFill>
                  <a:srgbClr val="993300"/>
                </a:solidFill>
              </a:rPr>
              <a:t>volumen: Volumen lógico que se extiende</a:t>
            </a:r>
            <a:endParaRPr lang="es-ES_tradnl" sz="2000">
              <a:solidFill>
                <a:srgbClr val="993300"/>
              </a:solidFill>
            </a:endParaRPr>
          </a:p>
          <a:p>
            <a:pPr lvl="1"/>
            <a:r>
              <a:rPr lang="es-ES_tradnl" sz="2000" smtClean="0">
                <a:solidFill>
                  <a:srgbClr val="993300"/>
                </a:solidFill>
              </a:rPr>
              <a:t>Opciones habituales:</a:t>
            </a:r>
          </a:p>
          <a:p>
            <a:pPr lvl="2"/>
            <a:r>
              <a:rPr lang="es-ES_tradnl" altLang="es-ES" sz="1600" i="1" smtClean="0">
                <a:solidFill>
                  <a:srgbClr val="993300"/>
                </a:solidFill>
              </a:rPr>
              <a:t>-r</a:t>
            </a:r>
            <a:r>
              <a:rPr lang="es-ES_tradnl" altLang="es-ES" sz="1600" smtClean="0">
                <a:solidFill>
                  <a:srgbClr val="993300"/>
                </a:solidFill>
              </a:rPr>
              <a:t>,</a:t>
            </a:r>
            <a:r>
              <a:rPr lang="es-ES_tradnl" altLang="es-ES" sz="1600" i="1" smtClean="0">
                <a:solidFill>
                  <a:srgbClr val="993300"/>
                </a:solidFill>
              </a:rPr>
              <a:t> --resizefs</a:t>
            </a:r>
            <a:r>
              <a:rPr lang="es-ES_tradnl" altLang="es-ES" sz="1600" smtClean="0">
                <a:solidFill>
                  <a:srgbClr val="993300"/>
                </a:solidFill>
              </a:rPr>
              <a:t>: </a:t>
            </a:r>
            <a:r>
              <a:rPr lang="es-ES_tradnl" altLang="es-ES" sz="1600" b="1" smtClean="0">
                <a:solidFill>
                  <a:srgbClr val="993300"/>
                </a:solidFill>
              </a:rPr>
              <a:t>lvextend</a:t>
            </a:r>
            <a:r>
              <a:rPr lang="es-ES_tradnl" altLang="es-ES" sz="1600" smtClean="0">
                <a:solidFill>
                  <a:srgbClr val="993300"/>
                </a:solidFill>
              </a:rPr>
              <a:t> utilizará el comando </a:t>
            </a:r>
            <a:r>
              <a:rPr lang="es-ES_tradnl" altLang="es-ES" sz="1600" b="1" smtClean="0">
                <a:solidFill>
                  <a:srgbClr val="993300"/>
                </a:solidFill>
              </a:rPr>
              <a:t>fsadm</a:t>
            </a:r>
            <a:r>
              <a:rPr lang="es-ES_tradnl" altLang="es-ES" sz="1600" smtClean="0">
                <a:solidFill>
                  <a:srgbClr val="993300"/>
                </a:solidFill>
              </a:rPr>
              <a:t> para adaptar el sistema de archivos contenido al nuevo tamaño</a:t>
            </a:r>
          </a:p>
          <a:p>
            <a:pPr lvl="1"/>
            <a:r>
              <a:rPr lang="es-ES_tradnl" altLang="es-ES" sz="2000" smtClean="0">
                <a:solidFill>
                  <a:srgbClr val="993300"/>
                </a:solidFill>
              </a:rPr>
              <a:t>Notas:</a:t>
            </a:r>
            <a:endParaRPr lang="es-ES_tradnl" altLang="es-ES" sz="2000">
              <a:solidFill>
                <a:srgbClr val="993300"/>
              </a:solidFill>
            </a:endParaRPr>
          </a:p>
          <a:p>
            <a:pPr lvl="2"/>
            <a:r>
              <a:rPr lang="es-ES_tradnl" altLang="es-ES" sz="1600" smtClean="0">
                <a:solidFill>
                  <a:srgbClr val="993300"/>
                </a:solidFill>
              </a:rPr>
              <a:t>--resizefs: útil cuando el volumen ya contiene un sistema de archivos</a:t>
            </a:r>
          </a:p>
          <a:p>
            <a:pPr lvl="2"/>
            <a:r>
              <a:rPr lang="es-ES_tradnl" altLang="es-ES" sz="1600" smtClean="0">
                <a:solidFill>
                  <a:srgbClr val="993300"/>
                </a:solidFill>
              </a:rPr>
              <a:t>Si el volumen está montado, no todos los tipos de sistemas de archivos permiten aumentar su tamaño mientras está en uso</a:t>
            </a:r>
          </a:p>
          <a:p>
            <a:pPr lvl="2"/>
            <a:endParaRPr lang="es-ES_tradnl" altLang="es-ES" sz="1600">
              <a:solidFill>
                <a:srgbClr val="993300"/>
              </a:solidFill>
            </a:endParaRPr>
          </a:p>
          <a:p>
            <a:pPr lvl="2"/>
            <a:endParaRPr lang="es-ES_tradnl" altLang="es-ES" sz="1600" smtClean="0">
              <a:solidFill>
                <a:srgbClr val="993300"/>
              </a:solidFill>
            </a:endParaRPr>
          </a:p>
          <a:p>
            <a:pPr lvl="2"/>
            <a:endParaRPr lang="es-ES_tradnl" altLang="es-ES" sz="1600">
              <a:solidFill>
                <a:srgbClr val="993300"/>
              </a:solidFill>
            </a:endParaRPr>
          </a:p>
          <a:p>
            <a:pPr lvl="2"/>
            <a:endParaRPr lang="es-ES_tradnl" altLang="es-ES" sz="1600" dirty="0" smtClean="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53</a:t>
            </a:fld>
            <a:endParaRPr lang="es-ES" dirty="0"/>
          </a:p>
        </p:txBody>
      </p:sp>
    </p:spTree>
    <p:extLst>
      <p:ext uri="{BB962C8B-B14F-4D97-AF65-F5344CB8AC3E}">
        <p14:creationId xmlns:p14="http://schemas.microsoft.com/office/powerpoint/2010/main" val="21163391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a:t>LVM: visión general</a:t>
            </a:r>
            <a:endParaRPr lang="en-GB" dirty="0"/>
          </a:p>
        </p:txBody>
      </p:sp>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chemeClr val="accent2">
                    <a:lumMod val="75000"/>
                  </a:schemeClr>
                </a:solidFill>
              </a:rPr>
              <a:t>Comando</a:t>
            </a:r>
            <a:r>
              <a:rPr lang="es-ES" altLang="es-ES" sz="2400" smtClean="0">
                <a:solidFill>
                  <a:schemeClr val="accent2">
                    <a:lumMod val="75000"/>
                  </a:schemeClr>
                </a:solidFill>
              </a:rPr>
              <a:t>: </a:t>
            </a:r>
            <a:r>
              <a:rPr lang="es-ES" altLang="es-ES" sz="2400" b="1" smtClean="0">
                <a:solidFill>
                  <a:schemeClr val="accent2">
                    <a:lumMod val="75000"/>
                  </a:schemeClr>
                </a:solidFill>
              </a:rPr>
              <a:t>lvreduce</a:t>
            </a:r>
            <a:endParaRPr lang="es-ES" altLang="es-ES" sz="2400" b="1" dirty="0" smtClean="0">
              <a:solidFill>
                <a:schemeClr val="accent2">
                  <a:lumMod val="75000"/>
                </a:schemeClr>
              </a:solidFill>
            </a:endParaRPr>
          </a:p>
          <a:p>
            <a:r>
              <a:rPr lang="es-ES" altLang="es-ES" sz="2400" b="1" smtClean="0">
                <a:solidFill>
                  <a:schemeClr val="accent2">
                    <a:lumMod val="75000"/>
                  </a:schemeClr>
                </a:solidFill>
              </a:rPr>
              <a:t>Propósito</a:t>
            </a:r>
            <a:r>
              <a:rPr lang="es-ES" altLang="es-ES" sz="2400" smtClean="0">
                <a:solidFill>
                  <a:schemeClr val="accent2">
                    <a:lumMod val="75000"/>
                  </a:schemeClr>
                </a:solidFill>
              </a:rPr>
              <a:t>: Reduce el tamaño de un volumen lógico</a:t>
            </a:r>
            <a:endParaRPr lang="es-ES" altLang="es-ES" sz="2400" dirty="0" smtClean="0">
              <a:solidFill>
                <a:schemeClr val="accent2">
                  <a:lumMod val="75000"/>
                </a:schemeClr>
              </a:solidFill>
            </a:endParaRPr>
          </a:p>
          <a:p>
            <a:r>
              <a:rPr lang="es-ES" altLang="es-ES" sz="2400" b="1" dirty="0" smtClean="0">
                <a:solidFill>
                  <a:schemeClr val="accent2">
                    <a:lumMod val="75000"/>
                  </a:schemeClr>
                </a:solidFill>
              </a:rPr>
              <a:t>Formato</a:t>
            </a:r>
            <a:r>
              <a:rPr lang="es-ES" altLang="es-ES" sz="2400" dirty="0" smtClean="0">
                <a:solidFill>
                  <a:schemeClr val="accent2">
                    <a:lumMod val="75000"/>
                  </a:schemeClr>
                </a:solidFill>
              </a:rPr>
              <a:t>: </a:t>
            </a:r>
          </a:p>
          <a:p>
            <a:pPr lvl="1" indent="0">
              <a:buNone/>
            </a:pPr>
            <a:r>
              <a:rPr lang="es-ES" altLang="es-ES" sz="2000" smtClean="0">
                <a:solidFill>
                  <a:schemeClr val="accent2">
                    <a:lumMod val="75000"/>
                  </a:schemeClr>
                </a:solidFill>
              </a:rPr>
              <a:t>lvreduce </a:t>
            </a:r>
            <a:r>
              <a:rPr lang="es-ES" altLang="es-ES" sz="2000">
                <a:solidFill>
                  <a:schemeClr val="accent2">
                    <a:lumMod val="75000"/>
                  </a:schemeClr>
                </a:solidFill>
              </a:rPr>
              <a:t>--size/--extents </a:t>
            </a:r>
            <a:r>
              <a:rPr lang="es-ES" altLang="es-ES" sz="2000" smtClean="0">
                <a:solidFill>
                  <a:schemeClr val="accent2">
                    <a:lumMod val="75000"/>
                  </a:schemeClr>
                </a:solidFill>
              </a:rPr>
              <a:t>-tamaño </a:t>
            </a:r>
            <a:r>
              <a:rPr lang="es-ES" altLang="es-ES" sz="2000">
                <a:solidFill>
                  <a:schemeClr val="accent2">
                    <a:lumMod val="75000"/>
                  </a:schemeClr>
                </a:solidFill>
              </a:rPr>
              <a:t>volumen [opciones]</a:t>
            </a:r>
          </a:p>
          <a:p>
            <a:pPr lvl="1"/>
            <a:r>
              <a:rPr lang="es-ES_tradnl" sz="2000" i="1">
                <a:solidFill>
                  <a:srgbClr val="993300"/>
                </a:solidFill>
              </a:rPr>
              <a:t>tamaño</a:t>
            </a:r>
            <a:r>
              <a:rPr lang="es-ES_tradnl" sz="2000">
                <a:solidFill>
                  <a:srgbClr val="993300"/>
                </a:solidFill>
              </a:rPr>
              <a:t>: Tamaño lógico o número de extents que se </a:t>
            </a:r>
            <a:r>
              <a:rPr lang="es-ES_tradnl" sz="2000" smtClean="0">
                <a:solidFill>
                  <a:srgbClr val="993300"/>
                </a:solidFill>
              </a:rPr>
              <a:t>reducen.</a:t>
            </a:r>
            <a:endParaRPr lang="es-ES_tradnl" sz="2000">
              <a:solidFill>
                <a:srgbClr val="993300"/>
              </a:solidFill>
            </a:endParaRPr>
          </a:p>
          <a:p>
            <a:pPr lvl="2"/>
            <a:r>
              <a:rPr lang="es-ES_tradnl" sz="1600" smtClean="0">
                <a:solidFill>
                  <a:srgbClr val="993300"/>
                </a:solidFill>
              </a:rPr>
              <a:t>Se </a:t>
            </a:r>
            <a:r>
              <a:rPr lang="es-ES_tradnl" sz="1600">
                <a:solidFill>
                  <a:srgbClr val="993300"/>
                </a:solidFill>
              </a:rPr>
              <a:t>debe usar unidades: T, G, M... </a:t>
            </a:r>
          </a:p>
          <a:p>
            <a:pPr lvl="1"/>
            <a:r>
              <a:rPr lang="es-ES_tradnl" sz="2000" smtClean="0">
                <a:solidFill>
                  <a:srgbClr val="993300"/>
                </a:solidFill>
              </a:rPr>
              <a:t>volumen: Volumen lógico que se reduce</a:t>
            </a:r>
            <a:endParaRPr lang="es-ES_tradnl" sz="2000">
              <a:solidFill>
                <a:srgbClr val="993300"/>
              </a:solidFill>
            </a:endParaRPr>
          </a:p>
          <a:p>
            <a:pPr lvl="1"/>
            <a:r>
              <a:rPr lang="es-ES_tradnl" sz="2000" smtClean="0">
                <a:solidFill>
                  <a:srgbClr val="993300"/>
                </a:solidFill>
              </a:rPr>
              <a:t>Opciones habituales:</a:t>
            </a:r>
          </a:p>
          <a:p>
            <a:pPr lvl="2"/>
            <a:r>
              <a:rPr lang="es-ES_tradnl" altLang="es-ES" sz="1600" i="1" smtClean="0">
                <a:solidFill>
                  <a:srgbClr val="993300"/>
                </a:solidFill>
              </a:rPr>
              <a:t>-r</a:t>
            </a:r>
            <a:r>
              <a:rPr lang="es-ES_tradnl" altLang="es-ES" sz="1600" smtClean="0">
                <a:solidFill>
                  <a:srgbClr val="993300"/>
                </a:solidFill>
              </a:rPr>
              <a:t>,</a:t>
            </a:r>
            <a:r>
              <a:rPr lang="es-ES_tradnl" altLang="es-ES" sz="1600" i="1" smtClean="0">
                <a:solidFill>
                  <a:srgbClr val="993300"/>
                </a:solidFill>
              </a:rPr>
              <a:t> --resizefs</a:t>
            </a:r>
            <a:r>
              <a:rPr lang="es-ES_tradnl" altLang="es-ES" sz="1600" smtClean="0">
                <a:solidFill>
                  <a:srgbClr val="993300"/>
                </a:solidFill>
              </a:rPr>
              <a:t>: </a:t>
            </a:r>
            <a:r>
              <a:rPr lang="es-ES_tradnl" altLang="es-ES" sz="1600" b="1" smtClean="0">
                <a:solidFill>
                  <a:srgbClr val="993300"/>
                </a:solidFill>
              </a:rPr>
              <a:t>lvreduce </a:t>
            </a:r>
            <a:r>
              <a:rPr lang="es-ES_tradnl" altLang="es-ES" sz="1600" smtClean="0">
                <a:solidFill>
                  <a:srgbClr val="993300"/>
                </a:solidFill>
              </a:rPr>
              <a:t>utilizará previamente el comando </a:t>
            </a:r>
            <a:r>
              <a:rPr lang="es-ES_tradnl" altLang="es-ES" sz="1600" b="1" smtClean="0">
                <a:solidFill>
                  <a:srgbClr val="993300"/>
                </a:solidFill>
              </a:rPr>
              <a:t>fsadm</a:t>
            </a:r>
            <a:r>
              <a:rPr lang="es-ES_tradnl" altLang="es-ES" sz="1600" smtClean="0">
                <a:solidFill>
                  <a:srgbClr val="993300"/>
                </a:solidFill>
              </a:rPr>
              <a:t> para adaptar el sistema de archivos contenido al nuevo tamaño</a:t>
            </a:r>
          </a:p>
          <a:p>
            <a:pPr lvl="1"/>
            <a:r>
              <a:rPr lang="es-ES_tradnl" altLang="es-ES" sz="2000" smtClean="0">
                <a:solidFill>
                  <a:srgbClr val="993300"/>
                </a:solidFill>
              </a:rPr>
              <a:t>Notas:</a:t>
            </a:r>
            <a:endParaRPr lang="es-ES_tradnl" altLang="es-ES" sz="2000">
              <a:solidFill>
                <a:srgbClr val="993300"/>
              </a:solidFill>
            </a:endParaRPr>
          </a:p>
          <a:p>
            <a:pPr lvl="2"/>
            <a:r>
              <a:rPr lang="es-ES_tradnl" altLang="es-ES" sz="1600" smtClean="0">
                <a:solidFill>
                  <a:srgbClr val="993300"/>
                </a:solidFill>
              </a:rPr>
              <a:t>--resizefs: útil cuando el volumen ya contiene un sistema de archivos</a:t>
            </a:r>
          </a:p>
          <a:p>
            <a:pPr lvl="2"/>
            <a:r>
              <a:rPr lang="es-ES_tradnl" altLang="es-ES" sz="1600" smtClean="0">
                <a:solidFill>
                  <a:srgbClr val="993300"/>
                </a:solidFill>
              </a:rPr>
              <a:t>Si el volumen está montado, muy pocos tipos de sistemas de archivos permiten su reducción de tamaño mientras está en uso</a:t>
            </a:r>
          </a:p>
          <a:p>
            <a:pPr lvl="2"/>
            <a:endParaRPr lang="es-ES_tradnl" altLang="es-ES" sz="1600">
              <a:solidFill>
                <a:srgbClr val="993300"/>
              </a:solidFill>
            </a:endParaRPr>
          </a:p>
          <a:p>
            <a:pPr lvl="2"/>
            <a:endParaRPr lang="es-ES_tradnl" altLang="es-ES" sz="1600" smtClean="0">
              <a:solidFill>
                <a:srgbClr val="993300"/>
              </a:solidFill>
            </a:endParaRPr>
          </a:p>
          <a:p>
            <a:pPr lvl="2"/>
            <a:endParaRPr lang="es-ES_tradnl" altLang="es-ES" sz="1600">
              <a:solidFill>
                <a:srgbClr val="993300"/>
              </a:solidFill>
            </a:endParaRPr>
          </a:p>
          <a:p>
            <a:pPr lvl="2"/>
            <a:endParaRPr lang="es-ES_tradnl" altLang="es-ES" sz="1600" dirty="0" smtClean="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54</a:t>
            </a:fld>
            <a:endParaRPr lang="es-ES" dirty="0"/>
          </a:p>
        </p:txBody>
      </p:sp>
    </p:spTree>
    <p:extLst>
      <p:ext uri="{BB962C8B-B14F-4D97-AF65-F5344CB8AC3E}">
        <p14:creationId xmlns:p14="http://schemas.microsoft.com/office/powerpoint/2010/main" val="18424698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a:t>LVM: visión general</a:t>
            </a:r>
            <a:endParaRPr lang="en-GB" dirty="0"/>
          </a:p>
        </p:txBody>
      </p:sp>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chemeClr val="accent2">
                    <a:lumMod val="75000"/>
                  </a:schemeClr>
                </a:solidFill>
              </a:rPr>
              <a:t>Comando</a:t>
            </a:r>
            <a:r>
              <a:rPr lang="es-ES" altLang="es-ES" sz="2400" smtClean="0">
                <a:solidFill>
                  <a:schemeClr val="accent2">
                    <a:lumMod val="75000"/>
                  </a:schemeClr>
                </a:solidFill>
              </a:rPr>
              <a:t>: </a:t>
            </a:r>
            <a:r>
              <a:rPr lang="es-ES" altLang="es-ES" sz="2400" b="1" smtClean="0">
                <a:solidFill>
                  <a:schemeClr val="accent2">
                    <a:lumMod val="75000"/>
                  </a:schemeClr>
                </a:solidFill>
              </a:rPr>
              <a:t>lvremove</a:t>
            </a:r>
            <a:endParaRPr lang="es-ES" altLang="es-ES" sz="2400" b="1" dirty="0" smtClean="0">
              <a:solidFill>
                <a:schemeClr val="accent2">
                  <a:lumMod val="75000"/>
                </a:schemeClr>
              </a:solidFill>
            </a:endParaRPr>
          </a:p>
          <a:p>
            <a:r>
              <a:rPr lang="es-ES" altLang="es-ES" sz="2400" b="1" smtClean="0">
                <a:solidFill>
                  <a:schemeClr val="accent2">
                    <a:lumMod val="75000"/>
                  </a:schemeClr>
                </a:solidFill>
              </a:rPr>
              <a:t>Propósito</a:t>
            </a:r>
            <a:r>
              <a:rPr lang="es-ES" altLang="es-ES" sz="2400" smtClean="0">
                <a:solidFill>
                  <a:schemeClr val="accent2">
                    <a:lumMod val="75000"/>
                  </a:schemeClr>
                </a:solidFill>
              </a:rPr>
              <a:t>: Elimina volúmenes lógicos, liberando el espacio que usaban</a:t>
            </a:r>
            <a:endParaRPr lang="es-ES" altLang="es-ES" sz="2400" dirty="0" smtClean="0">
              <a:solidFill>
                <a:schemeClr val="accent2">
                  <a:lumMod val="75000"/>
                </a:schemeClr>
              </a:solidFill>
            </a:endParaRPr>
          </a:p>
          <a:p>
            <a:r>
              <a:rPr lang="es-ES" altLang="es-ES" sz="2400" b="1" dirty="0" smtClean="0">
                <a:solidFill>
                  <a:schemeClr val="accent2">
                    <a:lumMod val="75000"/>
                  </a:schemeClr>
                </a:solidFill>
              </a:rPr>
              <a:t>Formato</a:t>
            </a:r>
            <a:r>
              <a:rPr lang="es-ES" altLang="es-ES" sz="2400" dirty="0" smtClean="0">
                <a:solidFill>
                  <a:schemeClr val="accent2">
                    <a:lumMod val="75000"/>
                  </a:schemeClr>
                </a:solidFill>
              </a:rPr>
              <a:t>: </a:t>
            </a:r>
          </a:p>
          <a:p>
            <a:pPr lvl="1" indent="0">
              <a:buNone/>
            </a:pPr>
            <a:r>
              <a:rPr lang="es-ES" altLang="es-ES" sz="2000" smtClean="0">
                <a:solidFill>
                  <a:schemeClr val="accent2">
                    <a:lumMod val="75000"/>
                  </a:schemeClr>
                </a:solidFill>
              </a:rPr>
              <a:t>lvremove volumen</a:t>
            </a:r>
            <a:r>
              <a:rPr lang="es-ES" altLang="es-ES" sz="2000" baseline="-25000" smtClean="0">
                <a:solidFill>
                  <a:schemeClr val="accent2">
                    <a:lumMod val="75000"/>
                  </a:schemeClr>
                </a:solidFill>
              </a:rPr>
              <a:t>1</a:t>
            </a:r>
            <a:r>
              <a:rPr lang="es-ES" altLang="es-ES" sz="2000" smtClean="0">
                <a:solidFill>
                  <a:schemeClr val="accent2">
                    <a:lumMod val="75000"/>
                  </a:schemeClr>
                </a:solidFill>
              </a:rPr>
              <a:t>, [...volumen</a:t>
            </a:r>
            <a:r>
              <a:rPr lang="es-ES" altLang="es-ES" sz="2000" baseline="-25000" smtClean="0">
                <a:solidFill>
                  <a:schemeClr val="accent2">
                    <a:lumMod val="75000"/>
                  </a:schemeClr>
                </a:solidFill>
              </a:rPr>
              <a:t>n</a:t>
            </a:r>
            <a:r>
              <a:rPr lang="es-ES" altLang="es-ES" sz="2000" smtClean="0">
                <a:solidFill>
                  <a:schemeClr val="accent2">
                    <a:lumMod val="75000"/>
                  </a:schemeClr>
                </a:solidFill>
              </a:rPr>
              <a:t>] [opciones]</a:t>
            </a:r>
            <a:endParaRPr lang="es-ES" altLang="es-ES" sz="2000" dirty="0" smtClean="0">
              <a:solidFill>
                <a:schemeClr val="accent2">
                  <a:lumMod val="75000"/>
                </a:schemeClr>
              </a:solidFill>
            </a:endParaRPr>
          </a:p>
          <a:p>
            <a:pPr lvl="1"/>
            <a:r>
              <a:rPr lang="es-ES_tradnl" sz="2000" i="1" smtClean="0">
                <a:solidFill>
                  <a:srgbClr val="993300"/>
                </a:solidFill>
              </a:rPr>
              <a:t>volumen</a:t>
            </a:r>
            <a:r>
              <a:rPr lang="es-ES_tradnl" sz="2000" i="1" baseline="-25000" smtClean="0">
                <a:solidFill>
                  <a:srgbClr val="993300"/>
                </a:solidFill>
              </a:rPr>
              <a:t>i</a:t>
            </a:r>
            <a:r>
              <a:rPr lang="es-ES_tradnl" sz="2000" smtClean="0">
                <a:solidFill>
                  <a:srgbClr val="993300"/>
                </a:solidFill>
              </a:rPr>
              <a:t>: Volumen o volúmenes que se eliminan</a:t>
            </a:r>
          </a:p>
          <a:p>
            <a:pPr lvl="1"/>
            <a:r>
              <a:rPr lang="es-ES_tradnl" sz="2000" smtClean="0">
                <a:solidFill>
                  <a:srgbClr val="993300"/>
                </a:solidFill>
              </a:rPr>
              <a:t>Opciones habituales:</a:t>
            </a:r>
          </a:p>
          <a:p>
            <a:pPr lvl="2"/>
            <a:r>
              <a:rPr lang="es-ES_tradnl" altLang="es-ES" sz="1600" i="1" smtClean="0">
                <a:solidFill>
                  <a:srgbClr val="993300"/>
                </a:solidFill>
              </a:rPr>
              <a:t>Consultar página del manual</a:t>
            </a:r>
            <a:endParaRPr lang="es-ES_tradnl" altLang="es-ES" sz="1600" smtClean="0">
              <a:solidFill>
                <a:srgbClr val="993300"/>
              </a:solidFill>
            </a:endParaRPr>
          </a:p>
          <a:p>
            <a:pPr lvl="1"/>
            <a:r>
              <a:rPr lang="es-ES_tradnl" altLang="es-ES" sz="2000" smtClean="0">
                <a:solidFill>
                  <a:srgbClr val="993300"/>
                </a:solidFill>
              </a:rPr>
              <a:t>Notas:</a:t>
            </a:r>
            <a:endParaRPr lang="es-ES_tradnl" altLang="es-ES" sz="2000">
              <a:solidFill>
                <a:srgbClr val="993300"/>
              </a:solidFill>
            </a:endParaRPr>
          </a:p>
          <a:p>
            <a:pPr lvl="2"/>
            <a:r>
              <a:rPr lang="es-ES_tradnl" altLang="es-ES" sz="1600" smtClean="0">
                <a:solidFill>
                  <a:srgbClr val="993300"/>
                </a:solidFill>
              </a:rPr>
              <a:t>No se puede eliminar un volumen lógico si este está montado</a:t>
            </a:r>
          </a:p>
          <a:p>
            <a:pPr lvl="2"/>
            <a:r>
              <a:rPr lang="es-ES_tradnl" altLang="es-ES" sz="1600" smtClean="0">
                <a:solidFill>
                  <a:srgbClr val="993300"/>
                </a:solidFill>
              </a:rPr>
              <a:t>Al eliminarse el volumen lógico, el sistema de archivos que contenga se elimina también</a:t>
            </a:r>
          </a:p>
          <a:p>
            <a:pPr lvl="2"/>
            <a:endParaRPr lang="es-ES_tradnl" altLang="es-ES" sz="1600" smtClean="0">
              <a:solidFill>
                <a:srgbClr val="993300"/>
              </a:solidFill>
            </a:endParaRPr>
          </a:p>
          <a:p>
            <a:pPr lvl="2"/>
            <a:endParaRPr lang="es-ES_tradnl" altLang="es-ES" sz="1600">
              <a:solidFill>
                <a:srgbClr val="993300"/>
              </a:solidFill>
            </a:endParaRPr>
          </a:p>
          <a:p>
            <a:pPr lvl="2"/>
            <a:endParaRPr lang="es-ES_tradnl" altLang="es-ES" sz="1600" dirty="0" smtClean="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55</a:t>
            </a:fld>
            <a:endParaRPr lang="es-ES" dirty="0"/>
          </a:p>
        </p:txBody>
      </p:sp>
    </p:spTree>
    <p:extLst>
      <p:ext uri="{BB962C8B-B14F-4D97-AF65-F5344CB8AC3E}">
        <p14:creationId xmlns:p14="http://schemas.microsoft.com/office/powerpoint/2010/main" val="11839331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a:t>LVM: visión general</a:t>
            </a:r>
            <a:endParaRPr lang="en-GB" dirty="0"/>
          </a:p>
        </p:txBody>
      </p:sp>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chemeClr val="accent2">
                    <a:lumMod val="75000"/>
                  </a:schemeClr>
                </a:solidFill>
              </a:rPr>
              <a:t>Comando</a:t>
            </a:r>
            <a:r>
              <a:rPr lang="es-ES" altLang="es-ES" sz="2400" smtClean="0">
                <a:solidFill>
                  <a:schemeClr val="accent2">
                    <a:lumMod val="75000"/>
                  </a:schemeClr>
                </a:solidFill>
              </a:rPr>
              <a:t>: </a:t>
            </a:r>
            <a:r>
              <a:rPr lang="es-ES" altLang="es-ES" sz="2400" b="1" smtClean="0">
                <a:solidFill>
                  <a:schemeClr val="accent2">
                    <a:lumMod val="75000"/>
                  </a:schemeClr>
                </a:solidFill>
              </a:rPr>
              <a:t>lvs</a:t>
            </a:r>
            <a:endParaRPr lang="es-ES" altLang="es-ES" sz="2400" b="1" dirty="0" smtClean="0">
              <a:solidFill>
                <a:schemeClr val="accent2">
                  <a:lumMod val="75000"/>
                </a:schemeClr>
              </a:solidFill>
            </a:endParaRPr>
          </a:p>
          <a:p>
            <a:r>
              <a:rPr lang="es-ES" altLang="es-ES" sz="2400" b="1" smtClean="0">
                <a:solidFill>
                  <a:schemeClr val="accent2">
                    <a:lumMod val="75000"/>
                  </a:schemeClr>
                </a:solidFill>
              </a:rPr>
              <a:t>Propósito</a:t>
            </a:r>
            <a:r>
              <a:rPr lang="es-ES" altLang="es-ES" sz="2400" smtClean="0">
                <a:solidFill>
                  <a:schemeClr val="accent2">
                    <a:lumMod val="75000"/>
                  </a:schemeClr>
                </a:solidFill>
              </a:rPr>
              <a:t>: Muestra información selectiva sobre los volúmenes lógicos</a:t>
            </a:r>
            <a:endParaRPr lang="es-ES" altLang="es-ES" sz="2400" dirty="0" smtClean="0">
              <a:solidFill>
                <a:schemeClr val="accent2">
                  <a:lumMod val="75000"/>
                </a:schemeClr>
              </a:solidFill>
            </a:endParaRPr>
          </a:p>
          <a:p>
            <a:r>
              <a:rPr lang="es-ES" altLang="es-ES" sz="2400" b="1" dirty="0" smtClean="0">
                <a:solidFill>
                  <a:schemeClr val="accent2">
                    <a:lumMod val="75000"/>
                  </a:schemeClr>
                </a:solidFill>
              </a:rPr>
              <a:t>Formato</a:t>
            </a:r>
            <a:r>
              <a:rPr lang="es-ES" altLang="es-ES" sz="2400" dirty="0" smtClean="0">
                <a:solidFill>
                  <a:schemeClr val="accent2">
                    <a:lumMod val="75000"/>
                  </a:schemeClr>
                </a:solidFill>
              </a:rPr>
              <a:t>: </a:t>
            </a:r>
          </a:p>
          <a:p>
            <a:pPr lvl="1" indent="0">
              <a:buNone/>
            </a:pPr>
            <a:r>
              <a:rPr lang="es-ES" altLang="es-ES" sz="2000" smtClean="0">
                <a:solidFill>
                  <a:schemeClr val="accent2">
                    <a:lumMod val="75000"/>
                  </a:schemeClr>
                </a:solidFill>
              </a:rPr>
              <a:t>lvs [opciones] –o &lt;lista de campos&gt;</a:t>
            </a:r>
            <a:endParaRPr lang="es-ES" altLang="es-ES" sz="2000" dirty="0" smtClean="0">
              <a:solidFill>
                <a:schemeClr val="accent2">
                  <a:lumMod val="75000"/>
                </a:schemeClr>
              </a:solidFill>
            </a:endParaRPr>
          </a:p>
          <a:p>
            <a:pPr lvl="1"/>
            <a:r>
              <a:rPr lang="es-ES_tradnl" sz="2000" i="1" smtClean="0">
                <a:solidFill>
                  <a:srgbClr val="993300"/>
                </a:solidFill>
              </a:rPr>
              <a:t>&lt;lista de campos&gt;: Lista separada por comas y sin espacios en blanco de identificadores de campos a mostrar. Algunos campos:</a:t>
            </a:r>
          </a:p>
          <a:p>
            <a:pPr lvl="2"/>
            <a:r>
              <a:rPr lang="es-ES_tradnl" sz="1600" b="1" smtClean="0">
                <a:solidFill>
                  <a:srgbClr val="993300"/>
                </a:solidFill>
              </a:rPr>
              <a:t>lv_name</a:t>
            </a:r>
            <a:r>
              <a:rPr lang="es-ES_tradnl" sz="1600" smtClean="0">
                <a:solidFill>
                  <a:srgbClr val="993300"/>
                </a:solidFill>
              </a:rPr>
              <a:t>: Nombre del volumen</a:t>
            </a:r>
          </a:p>
          <a:p>
            <a:pPr lvl="2"/>
            <a:r>
              <a:rPr lang="es-ES_tradnl" sz="1600" b="1" smtClean="0">
                <a:solidFill>
                  <a:srgbClr val="993300"/>
                </a:solidFill>
              </a:rPr>
              <a:t>seg_type</a:t>
            </a:r>
            <a:r>
              <a:rPr lang="es-ES_tradnl" sz="1600" smtClean="0">
                <a:solidFill>
                  <a:srgbClr val="993300"/>
                </a:solidFill>
              </a:rPr>
              <a:t>: Tipo de volumen</a:t>
            </a:r>
          </a:p>
          <a:p>
            <a:pPr lvl="2"/>
            <a:r>
              <a:rPr lang="es-ES_tradnl" sz="1600" b="1">
                <a:solidFill>
                  <a:srgbClr val="993300"/>
                </a:solidFill>
              </a:rPr>
              <a:t>l</a:t>
            </a:r>
            <a:r>
              <a:rPr lang="es-ES_tradnl" sz="1600" b="1" smtClean="0">
                <a:solidFill>
                  <a:srgbClr val="993300"/>
                </a:solidFill>
              </a:rPr>
              <a:t>v_health_status</a:t>
            </a:r>
            <a:r>
              <a:rPr lang="es-ES_tradnl" sz="1600" smtClean="0">
                <a:solidFill>
                  <a:srgbClr val="993300"/>
                </a:solidFill>
              </a:rPr>
              <a:t>: Estado de salud del volumen</a:t>
            </a:r>
          </a:p>
          <a:p>
            <a:pPr lvl="2"/>
            <a:r>
              <a:rPr lang="es-ES_tradnl" sz="1600" smtClean="0">
                <a:solidFill>
                  <a:srgbClr val="993300"/>
                </a:solidFill>
              </a:rPr>
              <a:t>... (consular </a:t>
            </a:r>
            <a:r>
              <a:rPr lang="es-ES_tradnl" sz="1600" b="1" smtClean="0">
                <a:solidFill>
                  <a:srgbClr val="993300"/>
                </a:solidFill>
              </a:rPr>
              <a:t>lvs -o help</a:t>
            </a:r>
            <a:r>
              <a:rPr lang="es-ES_tradnl" sz="1600" smtClean="0">
                <a:solidFill>
                  <a:srgbClr val="993300"/>
                </a:solidFill>
              </a:rPr>
              <a:t> para lista completa de campos)</a:t>
            </a:r>
          </a:p>
          <a:p>
            <a:pPr lvl="1"/>
            <a:r>
              <a:rPr lang="es-ES_tradnl" sz="2000" smtClean="0">
                <a:solidFill>
                  <a:srgbClr val="993300"/>
                </a:solidFill>
              </a:rPr>
              <a:t>Opciones habituales:</a:t>
            </a:r>
          </a:p>
          <a:p>
            <a:pPr lvl="2"/>
            <a:r>
              <a:rPr lang="es-ES_tradnl" altLang="es-ES" sz="1600" i="1" smtClean="0">
                <a:solidFill>
                  <a:srgbClr val="993300"/>
                </a:solidFill>
              </a:rPr>
              <a:t>-a: Muestra todos los volúmenes, incluso los de uso interno (no montables)</a:t>
            </a:r>
          </a:p>
          <a:p>
            <a:pPr lvl="1"/>
            <a:r>
              <a:rPr lang="es-ES_tradnl" altLang="es-ES" sz="2000" smtClean="0">
                <a:solidFill>
                  <a:srgbClr val="993300"/>
                </a:solidFill>
              </a:rPr>
              <a:t>NOTA: </a:t>
            </a:r>
            <a:r>
              <a:rPr lang="es-ES_tradnl" altLang="es-ES" sz="2000" b="1" smtClean="0">
                <a:solidFill>
                  <a:srgbClr val="993300"/>
                </a:solidFill>
              </a:rPr>
              <a:t>pvs</a:t>
            </a:r>
            <a:r>
              <a:rPr lang="es-ES_tradnl" altLang="es-ES" sz="2000" smtClean="0">
                <a:solidFill>
                  <a:srgbClr val="993300"/>
                </a:solidFill>
              </a:rPr>
              <a:t> y </a:t>
            </a:r>
            <a:r>
              <a:rPr lang="es-ES_tradnl" altLang="es-ES" sz="2000" b="1" smtClean="0">
                <a:solidFill>
                  <a:srgbClr val="993300"/>
                </a:solidFill>
              </a:rPr>
              <a:t>gvs</a:t>
            </a:r>
            <a:r>
              <a:rPr lang="es-ES_tradnl" altLang="es-ES" sz="2000" smtClean="0">
                <a:solidFill>
                  <a:srgbClr val="993300"/>
                </a:solidFill>
              </a:rPr>
              <a:t> funcionan de forma análoga</a:t>
            </a:r>
            <a:endParaRPr lang="es-ES_tradnl" altLang="es-ES" sz="1600" smtClean="0">
              <a:solidFill>
                <a:srgbClr val="993300"/>
              </a:solidFill>
            </a:endParaRPr>
          </a:p>
          <a:p>
            <a:pPr lvl="2"/>
            <a:endParaRPr lang="es-ES_tradnl" altLang="es-ES" sz="1600">
              <a:solidFill>
                <a:srgbClr val="993300"/>
              </a:solidFill>
            </a:endParaRPr>
          </a:p>
          <a:p>
            <a:pPr lvl="2"/>
            <a:endParaRPr lang="es-ES_tradnl" altLang="es-ES" sz="1600" dirty="0" smtClean="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56</a:t>
            </a:fld>
            <a:endParaRPr lang="es-ES" dirty="0"/>
          </a:p>
        </p:txBody>
      </p:sp>
    </p:spTree>
    <p:extLst>
      <p:ext uri="{BB962C8B-B14F-4D97-AF65-F5344CB8AC3E}">
        <p14:creationId xmlns:p14="http://schemas.microsoft.com/office/powerpoint/2010/main" val="19582802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419872" y="1628800"/>
            <a:ext cx="5400600" cy="578495"/>
          </a:xfrm>
        </p:spPr>
        <p:txBody>
          <a:bodyPr>
            <a:normAutofit fontScale="90000"/>
          </a:bodyPr>
          <a:lstStyle/>
          <a:p>
            <a:r>
              <a:rPr lang="en-GB" smtClean="0"/>
              <a:t>Gestión de volúmenes Lógicos</a:t>
            </a:r>
            <a:endParaRPr lang="en-GB" dirty="0"/>
          </a:p>
        </p:txBody>
      </p:sp>
      <p:sp>
        <p:nvSpPr>
          <p:cNvPr id="6" name="4 Subtítulo"/>
          <p:cNvSpPr>
            <a:spLocks noGrp="1"/>
          </p:cNvSpPr>
          <p:nvPr>
            <p:ph type="subTitle" idx="1"/>
          </p:nvPr>
        </p:nvSpPr>
        <p:spPr>
          <a:xfrm>
            <a:off x="2195736" y="3789040"/>
            <a:ext cx="6768752" cy="3552800"/>
          </a:xfrm>
        </p:spPr>
        <p:txBody>
          <a:bodyPr>
            <a:normAutofit/>
          </a:bodyPr>
          <a:lstStyle/>
          <a:p>
            <a:pPr marL="514350" indent="-514350" algn="l">
              <a:buFont typeface="+mj-lt"/>
              <a:buAutoNum type="arabicPeriod"/>
            </a:pPr>
            <a:r>
              <a:rPr lang="en-GB" smtClean="0">
                <a:solidFill>
                  <a:schemeClr val="tx1"/>
                </a:solidFill>
              </a:rPr>
              <a:t>LVM: Visión general </a:t>
            </a:r>
          </a:p>
          <a:p>
            <a:pPr marL="514350" indent="-514350" algn="l">
              <a:buFont typeface="+mj-lt"/>
              <a:buAutoNum type="arabicPeriod"/>
            </a:pPr>
            <a:r>
              <a:rPr lang="en-GB" smtClean="0">
                <a:solidFill>
                  <a:schemeClr val="tx1"/>
                </a:solidFill>
              </a:rPr>
              <a:t>Elasticidad del sistema de archivos</a:t>
            </a:r>
          </a:p>
          <a:p>
            <a:pPr marL="514350" indent="-514350" algn="l">
              <a:buFont typeface="+mj-lt"/>
              <a:buAutoNum type="arabicPeriod"/>
            </a:pPr>
            <a:r>
              <a:rPr lang="en-GB" smtClean="0">
                <a:solidFill>
                  <a:srgbClr val="993300"/>
                </a:solidFill>
              </a:rPr>
              <a:t>Sustitución en caliente de unidades</a:t>
            </a:r>
          </a:p>
          <a:p>
            <a:pPr marL="514350" indent="-514350" algn="l">
              <a:buFont typeface="+mj-lt"/>
              <a:buAutoNum type="arabicPeriod"/>
            </a:pPr>
            <a:r>
              <a:rPr lang="en-GB" smtClean="0">
                <a:solidFill>
                  <a:srgbClr val="993300"/>
                </a:solidFill>
              </a:rPr>
              <a:t>Uso de unidades cache</a:t>
            </a:r>
          </a:p>
          <a:p>
            <a:pPr marL="514350" indent="-514350" algn="l">
              <a:buFont typeface="+mj-lt"/>
              <a:buAutoNum type="arabicPeriod"/>
            </a:pPr>
            <a:r>
              <a:rPr lang="en-GB" smtClean="0">
                <a:solidFill>
                  <a:srgbClr val="993300"/>
                </a:solidFill>
              </a:rPr>
              <a:t>Creación de instantáneas</a:t>
            </a:r>
          </a:p>
          <a:p>
            <a:pPr marL="514350" indent="-514350" algn="l">
              <a:buFont typeface="+mj-lt"/>
              <a:buAutoNum type="arabicPeriod"/>
            </a:pPr>
            <a:r>
              <a:rPr lang="en-GB" smtClean="0">
                <a:solidFill>
                  <a:srgbClr val="993300"/>
                </a:solidFill>
              </a:rPr>
              <a:t>RAID</a:t>
            </a:r>
          </a:p>
          <a:p>
            <a:pPr marL="514350" indent="-514350" algn="l">
              <a:buFont typeface="+mj-lt"/>
              <a:buAutoNum type="arabicPeriod"/>
            </a:pPr>
            <a:endParaRPr lang="en-GB" smtClean="0">
              <a:solidFill>
                <a:srgbClr val="993300"/>
              </a:solidFill>
            </a:endParaRPr>
          </a:p>
          <a:p>
            <a:pPr marL="514350" indent="-514350" algn="l">
              <a:buFont typeface="+mj-lt"/>
              <a:buAutoNum type="arabicPeriod"/>
            </a:pPr>
            <a:endParaRPr lang="en-GB" smtClean="0">
              <a:solidFill>
                <a:srgbClr val="993300"/>
              </a:solidFill>
            </a:endParaRPr>
          </a:p>
          <a:p>
            <a:pPr marL="514350" indent="-514350" algn="l">
              <a:buFont typeface="+mj-lt"/>
              <a:buAutoNum type="arabicPeriod"/>
            </a:pPr>
            <a:endParaRPr lang="en-GB" smtClean="0">
              <a:solidFill>
                <a:srgbClr val="993300"/>
              </a:solidFill>
            </a:endParaRPr>
          </a:p>
          <a:p>
            <a:pPr marL="514350" indent="-514350" algn="l">
              <a:buFont typeface="+mj-lt"/>
              <a:buAutoNum type="arabicPeriod"/>
            </a:pPr>
            <a:endParaRPr lang="en-GB" dirty="0" smtClean="0"/>
          </a:p>
        </p:txBody>
      </p:sp>
    </p:spTree>
    <p:extLst>
      <p:ext uri="{BB962C8B-B14F-4D97-AF65-F5344CB8AC3E}">
        <p14:creationId xmlns:p14="http://schemas.microsoft.com/office/powerpoint/2010/main" val="5257915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36632" cy="634082"/>
          </a:xfrm>
        </p:spPr>
        <p:txBody>
          <a:bodyPr>
            <a:normAutofit fontScale="90000"/>
          </a:bodyPr>
          <a:lstStyle/>
          <a:p>
            <a:r>
              <a:rPr lang="en-GB" smtClean="0"/>
              <a:t>Elasticidad del sistema de archivos</a:t>
            </a:r>
            <a:endParaRPr lang="en-GB" dirty="0"/>
          </a:p>
        </p:txBody>
      </p:sp>
      <p:sp>
        <p:nvSpPr>
          <p:cNvPr id="3" name="Marcador de número de diapositiva 2"/>
          <p:cNvSpPr>
            <a:spLocks noGrp="1"/>
          </p:cNvSpPr>
          <p:nvPr>
            <p:ph type="sldNum" sz="quarter" idx="12"/>
          </p:nvPr>
        </p:nvSpPr>
        <p:spPr>
          <a:xfrm>
            <a:off x="6660232" y="6381328"/>
            <a:ext cx="2133600" cy="365125"/>
          </a:xfrm>
        </p:spPr>
        <p:txBody>
          <a:bodyPr/>
          <a:lstStyle/>
          <a:p>
            <a:fld id="{132FADFE-3B8F-471C-ABF0-DBC7717ECBBC}" type="slidenum">
              <a:rPr lang="es-ES" smtClean="0"/>
              <a:pPr/>
              <a:t>58</a:t>
            </a:fld>
            <a:endParaRPr lang="es-ES" dirty="0"/>
          </a:p>
        </p:txBody>
      </p:sp>
      <p:sp>
        <p:nvSpPr>
          <p:cNvPr id="5" name="Rectangle 11"/>
          <p:cNvSpPr>
            <a:spLocks noChangeArrowheads="1"/>
          </p:cNvSpPr>
          <p:nvPr/>
        </p:nvSpPr>
        <p:spPr bwMode="auto">
          <a:xfrm>
            <a:off x="385192" y="1124744"/>
            <a:ext cx="8363272"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eaLnBrk="1" hangingPunct="1"/>
            <a:r>
              <a:rPr lang="es-ES" altLang="es-ES" sz="2400" b="1" smtClean="0">
                <a:solidFill>
                  <a:srgbClr val="993300"/>
                </a:solidFill>
              </a:rPr>
              <a:t>Suposición</a:t>
            </a:r>
            <a:r>
              <a:rPr lang="es-ES" altLang="es-ES" sz="2400" smtClean="0">
                <a:solidFill>
                  <a:srgbClr val="993300"/>
                </a:solidFill>
              </a:rPr>
              <a:t>: un sistema de archivos reside sobre un LV </a:t>
            </a:r>
            <a:r>
              <a:rPr lang="es-ES" altLang="es-ES" sz="2400" i="1" smtClean="0">
                <a:solidFill>
                  <a:srgbClr val="993300"/>
                </a:solidFill>
              </a:rPr>
              <a:t>datos</a:t>
            </a:r>
            <a:r>
              <a:rPr lang="es-ES" altLang="es-ES" sz="2400" smtClean="0">
                <a:solidFill>
                  <a:srgbClr val="993300"/>
                </a:solidFill>
              </a:rPr>
              <a:t> en un VG de un grupo de volúmenes el volumen lógico sobre el que se aloja un sistema de archivos, se ha quedado pequeño</a:t>
            </a:r>
          </a:p>
          <a:p>
            <a:pPr eaLnBrk="1" hangingPunct="1"/>
            <a:r>
              <a:rPr lang="es-ES" altLang="es-ES" sz="2400" smtClean="0">
                <a:solidFill>
                  <a:srgbClr val="993300"/>
                </a:solidFill>
              </a:rPr>
              <a:t>¡Necesitamos ampliar el volumen lógico! (y el sistema de archivos que contiene)</a:t>
            </a:r>
          </a:p>
          <a:p>
            <a:pPr eaLnBrk="1" hangingPunct="1"/>
            <a:r>
              <a:rPr lang="es-ES" altLang="es-ES" sz="2400" b="1" smtClean="0">
                <a:solidFill>
                  <a:srgbClr val="993300"/>
                </a:solidFill>
              </a:rPr>
              <a:t>Pasos</a:t>
            </a:r>
            <a:r>
              <a:rPr lang="es-ES" altLang="es-ES" sz="2400" smtClean="0">
                <a:solidFill>
                  <a:srgbClr val="993300"/>
                </a:solidFill>
              </a:rPr>
              <a:t>:</a:t>
            </a:r>
          </a:p>
          <a:p>
            <a:pPr marL="457200" indent="-457200" eaLnBrk="1" hangingPunct="1">
              <a:buFont typeface="+mj-lt"/>
              <a:buAutoNum type="arabicPeriod"/>
            </a:pPr>
            <a:r>
              <a:rPr lang="es-ES" altLang="es-ES" sz="2400" smtClean="0">
                <a:solidFill>
                  <a:srgbClr val="993300"/>
                </a:solidFill>
              </a:rPr>
              <a:t>Adquirimos nueva unidad y la conectamos al sistema</a:t>
            </a:r>
          </a:p>
          <a:p>
            <a:pPr marL="182563" lvl="1" indent="0" eaLnBrk="1" hangingPunct="1">
              <a:buNone/>
            </a:pPr>
            <a:r>
              <a:rPr lang="es-ES" altLang="es-ES" sz="2000" smtClean="0">
                <a:solidFill>
                  <a:srgbClr val="993300"/>
                </a:solidFill>
              </a:rPr>
              <a:t>(supongamos que la nueva unidad es </a:t>
            </a:r>
            <a:r>
              <a:rPr lang="es-ES" altLang="es-ES" sz="2000" b="1" smtClean="0">
                <a:solidFill>
                  <a:srgbClr val="993300"/>
                </a:solidFill>
              </a:rPr>
              <a:t>/dev/sdd</a:t>
            </a:r>
            <a:r>
              <a:rPr lang="es-ES" altLang="es-ES" sz="2000" smtClean="0">
                <a:solidFill>
                  <a:srgbClr val="993300"/>
                </a:solidFill>
              </a:rPr>
              <a:t>)</a:t>
            </a:r>
          </a:p>
          <a:p>
            <a:pPr marL="457200" indent="-457200" eaLnBrk="1" hangingPunct="1">
              <a:buFont typeface="+mj-lt"/>
              <a:buAutoNum type="arabicPeriod"/>
            </a:pPr>
            <a:r>
              <a:rPr lang="es-ES" altLang="es-ES" sz="2400" smtClean="0">
                <a:solidFill>
                  <a:srgbClr val="993300"/>
                </a:solidFill>
              </a:rPr>
              <a:t>Usando fdisk, creamos una partición </a:t>
            </a:r>
            <a:r>
              <a:rPr lang="es-ES" altLang="es-ES" sz="2400" b="1" smtClean="0">
                <a:solidFill>
                  <a:srgbClr val="993300"/>
                </a:solidFill>
              </a:rPr>
              <a:t>/dev/sdd1 </a:t>
            </a:r>
            <a:r>
              <a:rPr lang="es-ES" altLang="es-ES" sz="2400" smtClean="0">
                <a:solidFill>
                  <a:srgbClr val="993300"/>
                </a:solidFill>
              </a:rPr>
              <a:t>con todo el espacio de la nueva unidad</a:t>
            </a:r>
          </a:p>
          <a:p>
            <a:pPr marL="457200" indent="-457200" eaLnBrk="1" hangingPunct="1">
              <a:buFont typeface="+mj-lt"/>
              <a:buAutoNum type="arabicPeriod"/>
            </a:pPr>
            <a:r>
              <a:rPr lang="es-ES" altLang="es-ES" sz="2400" smtClean="0">
                <a:solidFill>
                  <a:srgbClr val="993300"/>
                </a:solidFill>
              </a:rPr>
              <a:t>...</a:t>
            </a:r>
          </a:p>
        </p:txBody>
      </p:sp>
    </p:spTree>
    <p:extLst>
      <p:ext uri="{BB962C8B-B14F-4D97-AF65-F5344CB8AC3E}">
        <p14:creationId xmlns:p14="http://schemas.microsoft.com/office/powerpoint/2010/main" val="22205377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36632" cy="634082"/>
          </a:xfrm>
        </p:spPr>
        <p:txBody>
          <a:bodyPr>
            <a:normAutofit fontScale="90000"/>
          </a:bodyPr>
          <a:lstStyle/>
          <a:p>
            <a:r>
              <a:rPr lang="en-GB"/>
              <a:t>Elasticidad del sistema de archivos</a:t>
            </a:r>
            <a:endParaRPr lang="en-GB" dirty="0"/>
          </a:p>
        </p:txBody>
      </p:sp>
      <p:sp>
        <p:nvSpPr>
          <p:cNvPr id="3" name="Marcador de número de diapositiva 2"/>
          <p:cNvSpPr>
            <a:spLocks noGrp="1"/>
          </p:cNvSpPr>
          <p:nvPr>
            <p:ph type="sldNum" sz="quarter" idx="12"/>
          </p:nvPr>
        </p:nvSpPr>
        <p:spPr>
          <a:xfrm>
            <a:off x="6660232" y="6381328"/>
            <a:ext cx="2133600" cy="365125"/>
          </a:xfrm>
        </p:spPr>
        <p:txBody>
          <a:bodyPr/>
          <a:lstStyle/>
          <a:p>
            <a:fld id="{132FADFE-3B8F-471C-ABF0-DBC7717ECBBC}" type="slidenum">
              <a:rPr lang="es-ES" smtClean="0"/>
              <a:pPr/>
              <a:t>59</a:t>
            </a:fld>
            <a:endParaRPr lang="es-ES"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200741"/>
            <a:ext cx="8155346" cy="5252595"/>
          </a:xfrm>
          <a:prstGeom prst="rect">
            <a:avLst/>
          </a:prstGeom>
        </p:spPr>
      </p:pic>
      <p:cxnSp>
        <p:nvCxnSpPr>
          <p:cNvPr id="6" name="Conector recto 5"/>
          <p:cNvCxnSpPr/>
          <p:nvPr/>
        </p:nvCxnSpPr>
        <p:spPr>
          <a:xfrm>
            <a:off x="2286587" y="1743340"/>
            <a:ext cx="432048"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Rectángulo redondeado 6"/>
          <p:cNvSpPr/>
          <p:nvPr/>
        </p:nvSpPr>
        <p:spPr>
          <a:xfrm>
            <a:off x="4293452" y="1660699"/>
            <a:ext cx="515838" cy="4320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2" name="Conector recto 11"/>
          <p:cNvCxnSpPr/>
          <p:nvPr/>
        </p:nvCxnSpPr>
        <p:spPr>
          <a:xfrm>
            <a:off x="2339752" y="2276872"/>
            <a:ext cx="936104"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Cerrar llave 14"/>
          <p:cNvSpPr/>
          <p:nvPr/>
        </p:nvSpPr>
        <p:spPr>
          <a:xfrm>
            <a:off x="3301886" y="2276872"/>
            <a:ext cx="199349" cy="406757"/>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cxnSp>
        <p:nvCxnSpPr>
          <p:cNvPr id="16" name="Conector recto 15"/>
          <p:cNvCxnSpPr/>
          <p:nvPr/>
        </p:nvCxnSpPr>
        <p:spPr>
          <a:xfrm>
            <a:off x="2382527" y="2924944"/>
            <a:ext cx="1541401"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Llamada con línea 3 17"/>
          <p:cNvSpPr/>
          <p:nvPr/>
        </p:nvSpPr>
        <p:spPr>
          <a:xfrm>
            <a:off x="5765583" y="1981431"/>
            <a:ext cx="3378417" cy="590882"/>
          </a:xfrm>
          <a:prstGeom prst="borderCallout3">
            <a:avLst>
              <a:gd name="adj1" fmla="val 50496"/>
              <a:gd name="adj2" fmla="val -695"/>
              <a:gd name="adj3" fmla="val 64813"/>
              <a:gd name="adj4" fmla="val -21988"/>
              <a:gd name="adj5" fmla="val 88025"/>
              <a:gd name="adj6" fmla="val -38738"/>
              <a:gd name="adj7" fmla="val 160296"/>
              <a:gd name="adj8" fmla="val -552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mtClean="0"/>
              <a:t>3) Creamos nuevo volumen lógico</a:t>
            </a:r>
            <a:endParaRPr lang="es-ES" i="1"/>
          </a:p>
        </p:txBody>
      </p:sp>
      <p:cxnSp>
        <p:nvCxnSpPr>
          <p:cNvPr id="19" name="Conector recto 18"/>
          <p:cNvCxnSpPr/>
          <p:nvPr/>
        </p:nvCxnSpPr>
        <p:spPr>
          <a:xfrm>
            <a:off x="2387291" y="3306250"/>
            <a:ext cx="1968685" cy="0"/>
          </a:xfrm>
          <a:prstGeom prst="line">
            <a:avLst/>
          </a:prstGeom>
        </p:spPr>
        <p:style>
          <a:lnRef idx="2">
            <a:schemeClr val="accent1"/>
          </a:lnRef>
          <a:fillRef idx="0">
            <a:schemeClr val="accent1"/>
          </a:fillRef>
          <a:effectRef idx="1">
            <a:schemeClr val="accent1"/>
          </a:effectRef>
          <a:fontRef idx="minor">
            <a:schemeClr val="tx1"/>
          </a:fontRef>
        </p:style>
      </p:cxnSp>
      <p:sp>
        <p:nvSpPr>
          <p:cNvPr id="20" name="Llamada con línea 3 19"/>
          <p:cNvSpPr/>
          <p:nvPr/>
        </p:nvSpPr>
        <p:spPr>
          <a:xfrm>
            <a:off x="5448680" y="2762121"/>
            <a:ext cx="3695320" cy="590882"/>
          </a:xfrm>
          <a:prstGeom prst="borderCallout3">
            <a:avLst>
              <a:gd name="adj1" fmla="val 50496"/>
              <a:gd name="adj2" fmla="val -695"/>
              <a:gd name="adj3" fmla="val 52217"/>
              <a:gd name="adj4" fmla="val -9616"/>
              <a:gd name="adj5" fmla="val 68231"/>
              <a:gd name="adj6" fmla="val -21186"/>
              <a:gd name="adj7" fmla="val 86519"/>
              <a:gd name="adj8" fmla="val -287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a:t>4</a:t>
            </a:r>
            <a:r>
              <a:rPr lang="es-ES" smtClean="0"/>
              <a:t>) Añadimos nuevo volumen al grupo</a:t>
            </a:r>
            <a:endParaRPr lang="es-ES" i="1"/>
          </a:p>
        </p:txBody>
      </p:sp>
      <p:cxnSp>
        <p:nvCxnSpPr>
          <p:cNvPr id="22" name="Conector recto 21"/>
          <p:cNvCxnSpPr/>
          <p:nvPr/>
        </p:nvCxnSpPr>
        <p:spPr>
          <a:xfrm>
            <a:off x="2361261" y="3706399"/>
            <a:ext cx="749313" cy="0"/>
          </a:xfrm>
          <a:prstGeom prst="line">
            <a:avLst/>
          </a:prstGeom>
        </p:spPr>
        <p:style>
          <a:lnRef idx="2">
            <a:schemeClr val="accent1"/>
          </a:lnRef>
          <a:fillRef idx="0">
            <a:schemeClr val="accent1"/>
          </a:fillRef>
          <a:effectRef idx="1">
            <a:schemeClr val="accent1"/>
          </a:effectRef>
          <a:fontRef idx="minor">
            <a:schemeClr val="tx1"/>
          </a:fontRef>
        </p:style>
      </p:cxnSp>
      <p:sp>
        <p:nvSpPr>
          <p:cNvPr id="24" name="Cerrar llave 23"/>
          <p:cNvSpPr/>
          <p:nvPr/>
        </p:nvSpPr>
        <p:spPr>
          <a:xfrm>
            <a:off x="4709615" y="3681799"/>
            <a:ext cx="199349" cy="406757"/>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5" name="Rectángulo redondeado 24"/>
          <p:cNvSpPr/>
          <p:nvPr/>
        </p:nvSpPr>
        <p:spPr>
          <a:xfrm>
            <a:off x="3113714" y="3645024"/>
            <a:ext cx="810214" cy="215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6" name="Conector recto 25"/>
          <p:cNvCxnSpPr/>
          <p:nvPr/>
        </p:nvCxnSpPr>
        <p:spPr>
          <a:xfrm>
            <a:off x="2361261" y="4365104"/>
            <a:ext cx="3578891" cy="0"/>
          </a:xfrm>
          <a:prstGeom prst="line">
            <a:avLst/>
          </a:prstGeom>
        </p:spPr>
        <p:style>
          <a:lnRef idx="2">
            <a:schemeClr val="accent1"/>
          </a:lnRef>
          <a:fillRef idx="0">
            <a:schemeClr val="accent1"/>
          </a:fillRef>
          <a:effectRef idx="1">
            <a:schemeClr val="accent1"/>
          </a:effectRef>
          <a:fontRef idx="minor">
            <a:schemeClr val="tx1"/>
          </a:fontRef>
        </p:style>
      </p:cxnSp>
      <p:sp>
        <p:nvSpPr>
          <p:cNvPr id="28" name="Llamada con línea 3 27"/>
          <p:cNvSpPr/>
          <p:nvPr/>
        </p:nvSpPr>
        <p:spPr>
          <a:xfrm>
            <a:off x="5017193" y="3481105"/>
            <a:ext cx="2795167" cy="590882"/>
          </a:xfrm>
          <a:prstGeom prst="borderCallout3">
            <a:avLst>
              <a:gd name="adj1" fmla="val 100880"/>
              <a:gd name="adj2" fmla="val 50277"/>
              <a:gd name="adj3" fmla="val 125994"/>
              <a:gd name="adj4" fmla="val 43258"/>
              <a:gd name="adj5" fmla="val 138409"/>
              <a:gd name="adj6" fmla="val 36253"/>
              <a:gd name="adj7" fmla="val 151299"/>
              <a:gd name="adj8" fmla="val 324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mtClean="0"/>
              <a:t>5) Extendemos el volumen</a:t>
            </a:r>
            <a:endParaRPr lang="es-ES" i="1"/>
          </a:p>
        </p:txBody>
      </p:sp>
      <p:cxnSp>
        <p:nvCxnSpPr>
          <p:cNvPr id="29" name="Conector recto 28"/>
          <p:cNvCxnSpPr/>
          <p:nvPr/>
        </p:nvCxnSpPr>
        <p:spPr>
          <a:xfrm>
            <a:off x="2373704" y="5423107"/>
            <a:ext cx="749313" cy="0"/>
          </a:xfrm>
          <a:prstGeom prst="line">
            <a:avLst/>
          </a:prstGeom>
        </p:spPr>
        <p:style>
          <a:lnRef idx="2">
            <a:schemeClr val="accent1"/>
          </a:lnRef>
          <a:fillRef idx="0">
            <a:schemeClr val="accent1"/>
          </a:fillRef>
          <a:effectRef idx="1">
            <a:schemeClr val="accent1"/>
          </a:effectRef>
          <a:fontRef idx="minor">
            <a:schemeClr val="tx1"/>
          </a:fontRef>
        </p:style>
      </p:cxnSp>
      <p:sp>
        <p:nvSpPr>
          <p:cNvPr id="30" name="Cerrar llave 29"/>
          <p:cNvSpPr/>
          <p:nvPr/>
        </p:nvSpPr>
        <p:spPr>
          <a:xfrm>
            <a:off x="4722058" y="5398507"/>
            <a:ext cx="199349" cy="406757"/>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1" name="Rectángulo redondeado 30"/>
          <p:cNvSpPr/>
          <p:nvPr/>
        </p:nvSpPr>
        <p:spPr>
          <a:xfrm>
            <a:off x="3126157" y="5361732"/>
            <a:ext cx="810214" cy="215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2" name="Conector recto 31"/>
          <p:cNvCxnSpPr/>
          <p:nvPr/>
        </p:nvCxnSpPr>
        <p:spPr>
          <a:xfrm>
            <a:off x="2347082" y="6070896"/>
            <a:ext cx="432048" cy="0"/>
          </a:xfrm>
          <a:prstGeom prst="line">
            <a:avLst/>
          </a:prstGeom>
        </p:spPr>
        <p:style>
          <a:lnRef idx="2">
            <a:schemeClr val="accent1"/>
          </a:lnRef>
          <a:fillRef idx="0">
            <a:schemeClr val="accent1"/>
          </a:fillRef>
          <a:effectRef idx="1">
            <a:schemeClr val="accent1"/>
          </a:effectRef>
          <a:fontRef idx="minor">
            <a:schemeClr val="tx1"/>
          </a:fontRef>
        </p:style>
      </p:cxnSp>
      <p:sp>
        <p:nvSpPr>
          <p:cNvPr id="33" name="Rectángulo redondeado 32"/>
          <p:cNvSpPr/>
          <p:nvPr/>
        </p:nvSpPr>
        <p:spPr>
          <a:xfrm>
            <a:off x="4353947" y="5988255"/>
            <a:ext cx="515838" cy="4320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ángulo 33"/>
          <p:cNvSpPr/>
          <p:nvPr/>
        </p:nvSpPr>
        <p:spPr>
          <a:xfrm>
            <a:off x="5655472" y="5505903"/>
            <a:ext cx="1152128" cy="482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mtClean="0"/>
              <a:t>¡Voila! </a:t>
            </a:r>
            <a:r>
              <a:rPr lang="es-ES" smtClean="0">
                <a:sym typeface="Wingdings" panose="05000000000000000000" pitchFamily="2" charset="2"/>
              </a:rPr>
              <a:t></a:t>
            </a:r>
            <a:endParaRPr lang="es-ES"/>
          </a:p>
        </p:txBody>
      </p:sp>
    </p:spTree>
    <p:extLst>
      <p:ext uri="{BB962C8B-B14F-4D97-AF65-F5344CB8AC3E}">
        <p14:creationId xmlns:p14="http://schemas.microsoft.com/office/powerpoint/2010/main" val="232115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500"/>
                            </p:stCondLst>
                            <p:childTnLst>
                              <p:par>
                                <p:cTn id="57" presetID="53" presetClass="entr" presetSubtype="16"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fltVal val="0"/>
                                          </p:val>
                                        </p:tav>
                                        <p:tav tm="100000">
                                          <p:val>
                                            <p:strVal val="#ppt_h"/>
                                          </p:val>
                                        </p:tav>
                                      </p:tavLst>
                                    </p:anim>
                                    <p:animEffect transition="in" filter="fade">
                                      <p:cBhvr>
                                        <p:cTn id="61" dur="500"/>
                                        <p:tgtEl>
                                          <p:spTgt spid="24"/>
                                        </p:tgtEl>
                                      </p:cBhvr>
                                    </p:animEffect>
                                  </p:childTnLst>
                                </p:cTn>
                              </p:par>
                            </p:childTnLst>
                          </p:cTn>
                        </p:par>
                        <p:par>
                          <p:cTn id="62" fill="hold">
                            <p:stCondLst>
                              <p:cond delay="10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500"/>
                                        <p:tgtEl>
                                          <p:spTgt spid="28"/>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29"/>
                                        </p:tgtEl>
                                        <p:attrNameLst>
                                          <p:attrName>style.visibility</p:attrName>
                                        </p:attrNameLst>
                                      </p:cBhvr>
                                      <p:to>
                                        <p:strVal val="visible"/>
                                      </p:to>
                                    </p:set>
                                    <p:anim calcmode="lin" valueType="num">
                                      <p:cBhvr>
                                        <p:cTn id="82" dur="500" fill="hold"/>
                                        <p:tgtEl>
                                          <p:spTgt spid="29"/>
                                        </p:tgtEl>
                                        <p:attrNameLst>
                                          <p:attrName>ppt_w</p:attrName>
                                        </p:attrNameLst>
                                      </p:cBhvr>
                                      <p:tavLst>
                                        <p:tav tm="0">
                                          <p:val>
                                            <p:fltVal val="0"/>
                                          </p:val>
                                        </p:tav>
                                        <p:tav tm="100000">
                                          <p:val>
                                            <p:strVal val="#ppt_w"/>
                                          </p:val>
                                        </p:tav>
                                      </p:tavLst>
                                    </p:anim>
                                    <p:anim calcmode="lin" valueType="num">
                                      <p:cBhvr>
                                        <p:cTn id="83" dur="500" fill="hold"/>
                                        <p:tgtEl>
                                          <p:spTgt spid="29"/>
                                        </p:tgtEl>
                                        <p:attrNameLst>
                                          <p:attrName>ppt_h</p:attrName>
                                        </p:attrNameLst>
                                      </p:cBhvr>
                                      <p:tavLst>
                                        <p:tav tm="0">
                                          <p:val>
                                            <p:fltVal val="0"/>
                                          </p:val>
                                        </p:tav>
                                        <p:tav tm="100000">
                                          <p:val>
                                            <p:strVal val="#ppt_h"/>
                                          </p:val>
                                        </p:tav>
                                      </p:tavLst>
                                    </p:anim>
                                    <p:animEffect transition="in" filter="fade">
                                      <p:cBhvr>
                                        <p:cTn id="84" dur="500"/>
                                        <p:tgtEl>
                                          <p:spTgt spid="29"/>
                                        </p:tgtEl>
                                      </p:cBhvr>
                                    </p:animEffect>
                                  </p:childTnLst>
                                </p:cTn>
                              </p:par>
                            </p:childTnLst>
                          </p:cTn>
                        </p:par>
                        <p:par>
                          <p:cTn id="85" fill="hold">
                            <p:stCondLst>
                              <p:cond delay="500"/>
                            </p:stCondLst>
                            <p:childTnLst>
                              <p:par>
                                <p:cTn id="86" presetID="53" presetClass="entr" presetSubtype="16"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 calcmode="lin" valueType="num">
                                      <p:cBhvr>
                                        <p:cTn id="88" dur="500" fill="hold"/>
                                        <p:tgtEl>
                                          <p:spTgt spid="30"/>
                                        </p:tgtEl>
                                        <p:attrNameLst>
                                          <p:attrName>ppt_w</p:attrName>
                                        </p:attrNameLst>
                                      </p:cBhvr>
                                      <p:tavLst>
                                        <p:tav tm="0">
                                          <p:val>
                                            <p:fltVal val="0"/>
                                          </p:val>
                                        </p:tav>
                                        <p:tav tm="100000">
                                          <p:val>
                                            <p:strVal val="#ppt_w"/>
                                          </p:val>
                                        </p:tav>
                                      </p:tavLst>
                                    </p:anim>
                                    <p:anim calcmode="lin" valueType="num">
                                      <p:cBhvr>
                                        <p:cTn id="89" dur="500" fill="hold"/>
                                        <p:tgtEl>
                                          <p:spTgt spid="30"/>
                                        </p:tgtEl>
                                        <p:attrNameLst>
                                          <p:attrName>ppt_h</p:attrName>
                                        </p:attrNameLst>
                                      </p:cBhvr>
                                      <p:tavLst>
                                        <p:tav tm="0">
                                          <p:val>
                                            <p:fltVal val="0"/>
                                          </p:val>
                                        </p:tav>
                                        <p:tav tm="100000">
                                          <p:val>
                                            <p:strVal val="#ppt_h"/>
                                          </p:val>
                                        </p:tav>
                                      </p:tavLst>
                                    </p:anim>
                                    <p:animEffect transition="in" filter="fade">
                                      <p:cBhvr>
                                        <p:cTn id="90" dur="500"/>
                                        <p:tgtEl>
                                          <p:spTgt spid="30"/>
                                        </p:tgtEl>
                                      </p:cBhvr>
                                    </p:animEffect>
                                  </p:childTnLst>
                                </p:cTn>
                              </p:par>
                            </p:childTnLst>
                          </p:cTn>
                        </p:par>
                        <p:par>
                          <p:cTn id="91" fill="hold">
                            <p:stCondLst>
                              <p:cond delay="1000"/>
                            </p:stCondLst>
                            <p:childTnLst>
                              <p:par>
                                <p:cTn id="92" presetID="53" presetClass="entr" presetSubtype="16" fill="hold" grpId="0" nodeType="afterEffect">
                                  <p:stCondLst>
                                    <p:cond delay="0"/>
                                  </p:stCondLst>
                                  <p:childTnLst>
                                    <p:set>
                                      <p:cBhvr>
                                        <p:cTn id="93" dur="1" fill="hold">
                                          <p:stCondLst>
                                            <p:cond delay="0"/>
                                          </p:stCondLst>
                                        </p:cTn>
                                        <p:tgtEl>
                                          <p:spTgt spid="31"/>
                                        </p:tgtEl>
                                        <p:attrNameLst>
                                          <p:attrName>style.visibility</p:attrName>
                                        </p:attrNameLst>
                                      </p:cBhvr>
                                      <p:to>
                                        <p:strVal val="visible"/>
                                      </p:to>
                                    </p:set>
                                    <p:anim calcmode="lin" valueType="num">
                                      <p:cBhvr>
                                        <p:cTn id="94" dur="500" fill="hold"/>
                                        <p:tgtEl>
                                          <p:spTgt spid="31"/>
                                        </p:tgtEl>
                                        <p:attrNameLst>
                                          <p:attrName>ppt_w</p:attrName>
                                        </p:attrNameLst>
                                      </p:cBhvr>
                                      <p:tavLst>
                                        <p:tav tm="0">
                                          <p:val>
                                            <p:fltVal val="0"/>
                                          </p:val>
                                        </p:tav>
                                        <p:tav tm="100000">
                                          <p:val>
                                            <p:strVal val="#ppt_w"/>
                                          </p:val>
                                        </p:tav>
                                      </p:tavLst>
                                    </p:anim>
                                    <p:anim calcmode="lin" valueType="num">
                                      <p:cBhvr>
                                        <p:cTn id="95" dur="500" fill="hold"/>
                                        <p:tgtEl>
                                          <p:spTgt spid="31"/>
                                        </p:tgtEl>
                                        <p:attrNameLst>
                                          <p:attrName>ppt_h</p:attrName>
                                        </p:attrNameLst>
                                      </p:cBhvr>
                                      <p:tavLst>
                                        <p:tav tm="0">
                                          <p:val>
                                            <p:fltVal val="0"/>
                                          </p:val>
                                        </p:tav>
                                        <p:tav tm="100000">
                                          <p:val>
                                            <p:strVal val="#ppt_h"/>
                                          </p:val>
                                        </p:tav>
                                      </p:tavLst>
                                    </p:anim>
                                    <p:animEffect transition="in" filter="fade">
                                      <p:cBhvr>
                                        <p:cTn id="96" dur="500"/>
                                        <p:tgtEl>
                                          <p:spTgt spid="31"/>
                                        </p:tgtEl>
                                      </p:cBhvr>
                                    </p:animEffect>
                                  </p:childTnLst>
                                </p:cTn>
                              </p:par>
                            </p:childTnLst>
                          </p:cTn>
                        </p:par>
                        <p:par>
                          <p:cTn id="97" fill="hold">
                            <p:stCondLst>
                              <p:cond delay="1500"/>
                            </p:stCondLst>
                            <p:childTnLst>
                              <p:par>
                                <p:cTn id="98" presetID="53" presetClass="entr" presetSubtype="16" fill="hold" nodeType="afterEffect">
                                  <p:stCondLst>
                                    <p:cond delay="0"/>
                                  </p:stCondLst>
                                  <p:childTnLst>
                                    <p:set>
                                      <p:cBhvr>
                                        <p:cTn id="99" dur="1" fill="hold">
                                          <p:stCondLst>
                                            <p:cond delay="0"/>
                                          </p:stCondLst>
                                        </p:cTn>
                                        <p:tgtEl>
                                          <p:spTgt spid="32"/>
                                        </p:tgtEl>
                                        <p:attrNameLst>
                                          <p:attrName>style.visibility</p:attrName>
                                        </p:attrNameLst>
                                      </p:cBhvr>
                                      <p:to>
                                        <p:strVal val="visible"/>
                                      </p:to>
                                    </p:set>
                                    <p:anim calcmode="lin" valueType="num">
                                      <p:cBhvr>
                                        <p:cTn id="100" dur="500" fill="hold"/>
                                        <p:tgtEl>
                                          <p:spTgt spid="32"/>
                                        </p:tgtEl>
                                        <p:attrNameLst>
                                          <p:attrName>ppt_w</p:attrName>
                                        </p:attrNameLst>
                                      </p:cBhvr>
                                      <p:tavLst>
                                        <p:tav tm="0">
                                          <p:val>
                                            <p:fltVal val="0"/>
                                          </p:val>
                                        </p:tav>
                                        <p:tav tm="100000">
                                          <p:val>
                                            <p:strVal val="#ppt_w"/>
                                          </p:val>
                                        </p:tav>
                                      </p:tavLst>
                                    </p:anim>
                                    <p:anim calcmode="lin" valueType="num">
                                      <p:cBhvr>
                                        <p:cTn id="101" dur="500" fill="hold"/>
                                        <p:tgtEl>
                                          <p:spTgt spid="32"/>
                                        </p:tgtEl>
                                        <p:attrNameLst>
                                          <p:attrName>ppt_h</p:attrName>
                                        </p:attrNameLst>
                                      </p:cBhvr>
                                      <p:tavLst>
                                        <p:tav tm="0">
                                          <p:val>
                                            <p:fltVal val="0"/>
                                          </p:val>
                                        </p:tav>
                                        <p:tav tm="100000">
                                          <p:val>
                                            <p:strVal val="#ppt_h"/>
                                          </p:val>
                                        </p:tav>
                                      </p:tavLst>
                                    </p:anim>
                                    <p:animEffect transition="in" filter="fade">
                                      <p:cBhvr>
                                        <p:cTn id="102" dur="500"/>
                                        <p:tgtEl>
                                          <p:spTgt spid="32"/>
                                        </p:tgtEl>
                                      </p:cBhvr>
                                    </p:animEffect>
                                  </p:childTnLst>
                                </p:cTn>
                              </p:par>
                            </p:childTnLst>
                          </p:cTn>
                        </p:par>
                        <p:par>
                          <p:cTn id="103" fill="hold">
                            <p:stCondLst>
                              <p:cond delay="2000"/>
                            </p:stCondLst>
                            <p:childTnLst>
                              <p:par>
                                <p:cTn id="104" presetID="53" presetClass="entr" presetSubtype="16"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p:cTn id="106" dur="500" fill="hold"/>
                                        <p:tgtEl>
                                          <p:spTgt spid="33"/>
                                        </p:tgtEl>
                                        <p:attrNameLst>
                                          <p:attrName>ppt_w</p:attrName>
                                        </p:attrNameLst>
                                      </p:cBhvr>
                                      <p:tavLst>
                                        <p:tav tm="0">
                                          <p:val>
                                            <p:fltVal val="0"/>
                                          </p:val>
                                        </p:tav>
                                        <p:tav tm="100000">
                                          <p:val>
                                            <p:strVal val="#ppt_w"/>
                                          </p:val>
                                        </p:tav>
                                      </p:tavLst>
                                    </p:anim>
                                    <p:anim calcmode="lin" valueType="num">
                                      <p:cBhvr>
                                        <p:cTn id="107" dur="500" fill="hold"/>
                                        <p:tgtEl>
                                          <p:spTgt spid="33"/>
                                        </p:tgtEl>
                                        <p:attrNameLst>
                                          <p:attrName>ppt_h</p:attrName>
                                        </p:attrNameLst>
                                      </p:cBhvr>
                                      <p:tavLst>
                                        <p:tav tm="0">
                                          <p:val>
                                            <p:fltVal val="0"/>
                                          </p:val>
                                        </p:tav>
                                        <p:tav tm="100000">
                                          <p:val>
                                            <p:strVal val="#ppt_h"/>
                                          </p:val>
                                        </p:tav>
                                      </p:tavLst>
                                    </p:anim>
                                    <p:animEffect transition="in" filter="fade">
                                      <p:cBhvr>
                                        <p:cTn id="108" dur="500"/>
                                        <p:tgtEl>
                                          <p:spTgt spid="33"/>
                                        </p:tgtEl>
                                      </p:cBhvr>
                                    </p:animEffect>
                                  </p:childTnLst>
                                </p:cTn>
                              </p:par>
                            </p:childTnLst>
                          </p:cTn>
                        </p:par>
                        <p:par>
                          <p:cTn id="109" fill="hold">
                            <p:stCondLst>
                              <p:cond delay="2500"/>
                            </p:stCondLst>
                            <p:childTnLst>
                              <p:par>
                                <p:cTn id="110" presetID="53" presetClass="entr" presetSubtype="16" fill="hold" grpId="0" nodeType="afterEffect">
                                  <p:stCondLst>
                                    <p:cond delay="0"/>
                                  </p:stCondLst>
                                  <p:childTnLst>
                                    <p:set>
                                      <p:cBhvr>
                                        <p:cTn id="111" dur="1" fill="hold">
                                          <p:stCondLst>
                                            <p:cond delay="0"/>
                                          </p:stCondLst>
                                        </p:cTn>
                                        <p:tgtEl>
                                          <p:spTgt spid="34"/>
                                        </p:tgtEl>
                                        <p:attrNameLst>
                                          <p:attrName>style.visibility</p:attrName>
                                        </p:attrNameLst>
                                      </p:cBhvr>
                                      <p:to>
                                        <p:strVal val="visible"/>
                                      </p:to>
                                    </p:set>
                                    <p:anim calcmode="lin" valueType="num">
                                      <p:cBhvr>
                                        <p:cTn id="112" dur="500" fill="hold"/>
                                        <p:tgtEl>
                                          <p:spTgt spid="34"/>
                                        </p:tgtEl>
                                        <p:attrNameLst>
                                          <p:attrName>ppt_w</p:attrName>
                                        </p:attrNameLst>
                                      </p:cBhvr>
                                      <p:tavLst>
                                        <p:tav tm="0">
                                          <p:val>
                                            <p:fltVal val="0"/>
                                          </p:val>
                                        </p:tav>
                                        <p:tav tm="100000">
                                          <p:val>
                                            <p:strVal val="#ppt_w"/>
                                          </p:val>
                                        </p:tav>
                                      </p:tavLst>
                                    </p:anim>
                                    <p:anim calcmode="lin" valueType="num">
                                      <p:cBhvr>
                                        <p:cTn id="113" dur="500" fill="hold"/>
                                        <p:tgtEl>
                                          <p:spTgt spid="34"/>
                                        </p:tgtEl>
                                        <p:attrNameLst>
                                          <p:attrName>ppt_h</p:attrName>
                                        </p:attrNameLst>
                                      </p:cBhvr>
                                      <p:tavLst>
                                        <p:tav tm="0">
                                          <p:val>
                                            <p:fltVal val="0"/>
                                          </p:val>
                                        </p:tav>
                                        <p:tav tm="100000">
                                          <p:val>
                                            <p:strVal val="#ppt_h"/>
                                          </p:val>
                                        </p:tav>
                                      </p:tavLst>
                                    </p:anim>
                                    <p:animEffect transition="in" filter="fade">
                                      <p:cBhvr>
                                        <p:cTn id="11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8" grpId="0" animBg="1"/>
      <p:bldP spid="20" grpId="0" animBg="1"/>
      <p:bldP spid="24" grpId="0" animBg="1"/>
      <p:bldP spid="25" grpId="0" animBg="1"/>
      <p:bldP spid="28" grpId="0" animBg="1"/>
      <p:bldP spid="30" grpId="0" animBg="1"/>
      <p:bldP spid="31"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smtClean="0"/>
              <a:t>Sistemas de archivos en Linux</a:t>
            </a:r>
            <a:endParaRPr lang="en-GB" dirty="0"/>
          </a:p>
        </p:txBody>
      </p:sp>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chemeClr val="accent2">
                    <a:lumMod val="75000"/>
                  </a:schemeClr>
                </a:solidFill>
              </a:rPr>
              <a:t>Comando</a:t>
            </a:r>
            <a:r>
              <a:rPr lang="es-ES" altLang="es-ES" sz="2400" smtClean="0">
                <a:solidFill>
                  <a:schemeClr val="accent2">
                    <a:lumMod val="75000"/>
                  </a:schemeClr>
                </a:solidFill>
              </a:rPr>
              <a:t>: </a:t>
            </a:r>
            <a:r>
              <a:rPr lang="es-ES" altLang="es-ES" sz="2400" b="1" smtClean="0">
                <a:solidFill>
                  <a:schemeClr val="accent2">
                    <a:lumMod val="75000"/>
                  </a:schemeClr>
                </a:solidFill>
              </a:rPr>
              <a:t>blkid</a:t>
            </a:r>
            <a:endParaRPr lang="es-ES" altLang="es-ES" sz="2400" b="1" dirty="0" smtClean="0">
              <a:solidFill>
                <a:schemeClr val="accent2">
                  <a:lumMod val="75000"/>
                </a:schemeClr>
              </a:solidFill>
            </a:endParaRPr>
          </a:p>
          <a:p>
            <a:r>
              <a:rPr lang="es-ES" altLang="es-ES" sz="2400" b="1" smtClean="0">
                <a:solidFill>
                  <a:schemeClr val="accent2">
                    <a:lumMod val="75000"/>
                  </a:schemeClr>
                </a:solidFill>
              </a:rPr>
              <a:t>Propósito</a:t>
            </a:r>
            <a:r>
              <a:rPr lang="es-ES" altLang="es-ES" sz="2400" smtClean="0">
                <a:solidFill>
                  <a:schemeClr val="accent2">
                    <a:lumMod val="75000"/>
                  </a:schemeClr>
                </a:solidFill>
              </a:rPr>
              <a:t>: </a:t>
            </a:r>
            <a:r>
              <a:rPr lang="es-ES" altLang="es-ES" sz="2400">
                <a:solidFill>
                  <a:srgbClr val="993300"/>
                </a:solidFill>
              </a:rPr>
              <a:t>Muestra el UUID </a:t>
            </a:r>
            <a:r>
              <a:rPr lang="es-ES" altLang="es-ES" sz="2400" smtClean="0">
                <a:solidFill>
                  <a:srgbClr val="993300"/>
                </a:solidFill>
              </a:rPr>
              <a:t>e información adicional sobre las unidades</a:t>
            </a:r>
          </a:p>
          <a:p>
            <a:r>
              <a:rPr lang="es-ES" altLang="es-ES" sz="2400" b="1" smtClean="0">
                <a:solidFill>
                  <a:schemeClr val="accent2">
                    <a:lumMod val="75000"/>
                  </a:schemeClr>
                </a:solidFill>
              </a:rPr>
              <a:t>Formato</a:t>
            </a:r>
            <a:r>
              <a:rPr lang="es-ES" altLang="es-ES" sz="2400" dirty="0" smtClean="0">
                <a:solidFill>
                  <a:schemeClr val="accent2">
                    <a:lumMod val="75000"/>
                  </a:schemeClr>
                </a:solidFill>
              </a:rPr>
              <a:t>: </a:t>
            </a:r>
          </a:p>
          <a:p>
            <a:pPr lvl="1" indent="0">
              <a:buNone/>
            </a:pPr>
            <a:r>
              <a:rPr lang="es-ES" altLang="es-ES" sz="2000">
                <a:solidFill>
                  <a:schemeClr val="accent2">
                    <a:lumMod val="75000"/>
                  </a:schemeClr>
                </a:solidFill>
              </a:rPr>
              <a:t>b</a:t>
            </a:r>
            <a:r>
              <a:rPr lang="es-ES" altLang="es-ES" sz="2000" smtClean="0">
                <a:solidFill>
                  <a:schemeClr val="accent2">
                    <a:lumMod val="75000"/>
                  </a:schemeClr>
                </a:solidFill>
              </a:rPr>
              <a:t>lkid [opciones] [unidad]</a:t>
            </a:r>
            <a:endParaRPr lang="es-ES" altLang="es-ES" sz="2000" dirty="0" smtClean="0">
              <a:solidFill>
                <a:schemeClr val="accent2">
                  <a:lumMod val="75000"/>
                </a:schemeClr>
              </a:solidFill>
            </a:endParaRPr>
          </a:p>
          <a:p>
            <a:pPr lvl="1"/>
            <a:r>
              <a:rPr lang="es-ES_tradnl" sz="2000" i="1" smtClean="0">
                <a:solidFill>
                  <a:srgbClr val="993300"/>
                </a:solidFill>
              </a:rPr>
              <a:t>unidad</a:t>
            </a:r>
            <a:r>
              <a:rPr lang="es-ES_tradnl" sz="2000" smtClean="0">
                <a:solidFill>
                  <a:srgbClr val="993300"/>
                </a:solidFill>
              </a:rPr>
              <a:t>: Unidad sobre la que se muestra información. Si se omite, se muestran todas las unidades del sistema. Por defecto, organiza particiones en vista de árbol.</a:t>
            </a:r>
          </a:p>
          <a:p>
            <a:pPr lvl="1"/>
            <a:r>
              <a:rPr lang="es-ES_tradnl" altLang="es-ES" sz="2000" smtClean="0">
                <a:solidFill>
                  <a:srgbClr val="993300"/>
                </a:solidFill>
              </a:rPr>
              <a:t>Opciones habituales: consultar página del manual</a:t>
            </a:r>
            <a:endParaRPr lang="es-ES_tradnl" altLang="es-ES" sz="1100" smtClean="0">
              <a:solidFill>
                <a:srgbClr val="993300"/>
              </a:solidFill>
            </a:endParaRPr>
          </a:p>
          <a:p>
            <a:pPr lvl="1"/>
            <a:r>
              <a:rPr lang="es-ES_tradnl" altLang="es-ES" sz="2000" smtClean="0">
                <a:solidFill>
                  <a:srgbClr val="993300"/>
                </a:solidFill>
              </a:rPr>
              <a:t>NOTAS: </a:t>
            </a:r>
          </a:p>
          <a:p>
            <a:pPr lvl="2"/>
            <a:r>
              <a:rPr lang="es-ES_tradnl" altLang="es-ES" sz="1600" b="1" smtClean="0">
                <a:solidFill>
                  <a:srgbClr val="993300"/>
                </a:solidFill>
              </a:rPr>
              <a:t>UUID</a:t>
            </a:r>
            <a:r>
              <a:rPr lang="es-ES_tradnl" altLang="es-ES" sz="1600" smtClean="0">
                <a:solidFill>
                  <a:srgbClr val="993300"/>
                </a:solidFill>
              </a:rPr>
              <a:t>= Universally Unique Indetifier. Identificador único asignado a cada dispositivo</a:t>
            </a:r>
          </a:p>
          <a:p>
            <a:pPr lvl="2"/>
            <a:r>
              <a:rPr lang="es-ES_tradnl" altLang="es-ES" sz="1600" smtClean="0">
                <a:solidFill>
                  <a:srgbClr val="993300"/>
                </a:solidFill>
              </a:rPr>
              <a:t>Preferible en ocasiones a usar archivos de unidad, ya que estos últimos pueden cambiar </a:t>
            </a:r>
            <a:endParaRPr lang="es-ES" altLang="es-ES" sz="1600" dirty="0" smtClean="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6</a:t>
            </a:fld>
            <a:endParaRPr lang="es-ES" dirty="0"/>
          </a:p>
        </p:txBody>
      </p:sp>
    </p:spTree>
    <p:extLst>
      <p:ext uri="{BB962C8B-B14F-4D97-AF65-F5344CB8AC3E}">
        <p14:creationId xmlns:p14="http://schemas.microsoft.com/office/powerpoint/2010/main" val="24374645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36632" cy="634082"/>
          </a:xfrm>
        </p:spPr>
        <p:txBody>
          <a:bodyPr>
            <a:normAutofit fontScale="90000"/>
          </a:bodyPr>
          <a:lstStyle/>
          <a:p>
            <a:r>
              <a:rPr lang="en-GB"/>
              <a:t>Elasticidad del sistema de archivos</a:t>
            </a:r>
            <a:endParaRPr lang="en-GB" dirty="0"/>
          </a:p>
        </p:txBody>
      </p:sp>
      <p:sp>
        <p:nvSpPr>
          <p:cNvPr id="3" name="Marcador de número de diapositiva 2"/>
          <p:cNvSpPr>
            <a:spLocks noGrp="1"/>
          </p:cNvSpPr>
          <p:nvPr>
            <p:ph type="sldNum" sz="quarter" idx="12"/>
          </p:nvPr>
        </p:nvSpPr>
        <p:spPr>
          <a:xfrm>
            <a:off x="6660232" y="6381328"/>
            <a:ext cx="2133600" cy="365125"/>
          </a:xfrm>
        </p:spPr>
        <p:txBody>
          <a:bodyPr/>
          <a:lstStyle/>
          <a:p>
            <a:fld id="{132FADFE-3B8F-471C-ABF0-DBC7717ECBBC}" type="slidenum">
              <a:rPr lang="es-ES" smtClean="0"/>
              <a:pPr/>
              <a:t>60</a:t>
            </a:fld>
            <a:endParaRPr lang="es-ES" dirty="0"/>
          </a:p>
        </p:txBody>
      </p:sp>
      <p:sp>
        <p:nvSpPr>
          <p:cNvPr id="5" name="Rectangle 11"/>
          <p:cNvSpPr>
            <a:spLocks noChangeArrowheads="1"/>
          </p:cNvSpPr>
          <p:nvPr/>
        </p:nvSpPr>
        <p:spPr bwMode="auto">
          <a:xfrm>
            <a:off x="385192" y="1124744"/>
            <a:ext cx="8363272"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eaLnBrk="1" hangingPunct="1"/>
            <a:r>
              <a:rPr lang="es-ES" altLang="es-ES" sz="2400" smtClean="0">
                <a:solidFill>
                  <a:srgbClr val="993300"/>
                </a:solidFill>
              </a:rPr>
              <a:t>... Pero nuestras necesidades vuelven a disminuir. Poco después, ya no necesitamos tanto espacio </a:t>
            </a:r>
          </a:p>
          <a:p>
            <a:pPr lvl="1" eaLnBrk="1" hangingPunct="1"/>
            <a:r>
              <a:rPr lang="es-ES" altLang="es-ES" sz="2000" smtClean="0">
                <a:solidFill>
                  <a:srgbClr val="993300"/>
                </a:solidFill>
              </a:rPr>
              <a:t>Nos vendría bien recuperar la unidad /dev/sdc1 para otros usos</a:t>
            </a:r>
          </a:p>
          <a:p>
            <a:pPr eaLnBrk="1" hangingPunct="1"/>
            <a:r>
              <a:rPr lang="es-ES" altLang="es-ES" sz="2400" smtClean="0">
                <a:solidFill>
                  <a:srgbClr val="993300"/>
                </a:solidFill>
              </a:rPr>
              <a:t>Pasos:</a:t>
            </a:r>
          </a:p>
          <a:p>
            <a:pPr marL="457200" indent="-457200" eaLnBrk="1" hangingPunct="1">
              <a:buFont typeface="+mj-lt"/>
              <a:buAutoNum type="arabicPeriod"/>
            </a:pPr>
            <a:r>
              <a:rPr lang="es-ES" altLang="es-ES" sz="2400" smtClean="0">
                <a:solidFill>
                  <a:srgbClr val="993300"/>
                </a:solidFill>
              </a:rPr>
              <a:t>...</a:t>
            </a:r>
          </a:p>
        </p:txBody>
      </p:sp>
    </p:spTree>
    <p:extLst>
      <p:ext uri="{BB962C8B-B14F-4D97-AF65-F5344CB8AC3E}">
        <p14:creationId xmlns:p14="http://schemas.microsoft.com/office/powerpoint/2010/main" val="33637681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Imagen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781" y="1209759"/>
            <a:ext cx="8686800" cy="4990455"/>
          </a:xfrm>
          <a:prstGeom prst="rect">
            <a:avLst/>
          </a:prstGeom>
        </p:spPr>
      </p:pic>
      <p:sp>
        <p:nvSpPr>
          <p:cNvPr id="2" name="1 Título"/>
          <p:cNvSpPr>
            <a:spLocks noGrp="1"/>
          </p:cNvSpPr>
          <p:nvPr>
            <p:ph type="title"/>
          </p:nvPr>
        </p:nvSpPr>
        <p:spPr>
          <a:xfrm>
            <a:off x="457200" y="274638"/>
            <a:ext cx="8336632" cy="634082"/>
          </a:xfrm>
        </p:spPr>
        <p:txBody>
          <a:bodyPr>
            <a:normAutofit fontScale="90000"/>
          </a:bodyPr>
          <a:lstStyle/>
          <a:p>
            <a:r>
              <a:rPr lang="en-GB"/>
              <a:t>Elasticidad del sistema de archivos</a:t>
            </a:r>
            <a:endParaRPr lang="en-GB" dirty="0"/>
          </a:p>
        </p:txBody>
      </p:sp>
      <p:sp>
        <p:nvSpPr>
          <p:cNvPr id="3" name="Marcador de número de diapositiva 2"/>
          <p:cNvSpPr>
            <a:spLocks noGrp="1"/>
          </p:cNvSpPr>
          <p:nvPr>
            <p:ph type="sldNum" sz="quarter" idx="12"/>
          </p:nvPr>
        </p:nvSpPr>
        <p:spPr>
          <a:xfrm>
            <a:off x="6660232" y="6381328"/>
            <a:ext cx="2133600" cy="365125"/>
          </a:xfrm>
        </p:spPr>
        <p:txBody>
          <a:bodyPr/>
          <a:lstStyle/>
          <a:p>
            <a:fld id="{132FADFE-3B8F-471C-ABF0-DBC7717ECBBC}" type="slidenum">
              <a:rPr lang="es-ES" smtClean="0"/>
              <a:pPr/>
              <a:t>61</a:t>
            </a:fld>
            <a:endParaRPr lang="es-ES" dirty="0"/>
          </a:p>
        </p:txBody>
      </p:sp>
      <p:cxnSp>
        <p:nvCxnSpPr>
          <p:cNvPr id="12" name="Conector recto 11"/>
          <p:cNvCxnSpPr/>
          <p:nvPr/>
        </p:nvCxnSpPr>
        <p:spPr>
          <a:xfrm flipV="1">
            <a:off x="2082099" y="1744177"/>
            <a:ext cx="792088" cy="3012"/>
          </a:xfrm>
          <a:prstGeom prst="line">
            <a:avLst/>
          </a:prstGeom>
        </p:spPr>
        <p:style>
          <a:lnRef idx="2">
            <a:schemeClr val="accent1"/>
          </a:lnRef>
          <a:fillRef idx="0">
            <a:schemeClr val="accent1"/>
          </a:fillRef>
          <a:effectRef idx="1">
            <a:schemeClr val="accent1"/>
          </a:effectRef>
          <a:fontRef idx="minor">
            <a:schemeClr val="tx1"/>
          </a:fontRef>
        </p:style>
      </p:cxnSp>
      <p:sp>
        <p:nvSpPr>
          <p:cNvPr id="15" name="Cerrar llave 14"/>
          <p:cNvSpPr/>
          <p:nvPr/>
        </p:nvSpPr>
        <p:spPr>
          <a:xfrm>
            <a:off x="4858874" y="1744177"/>
            <a:ext cx="199349" cy="406757"/>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cxnSp>
        <p:nvCxnSpPr>
          <p:cNvPr id="16" name="Conector recto 15"/>
          <p:cNvCxnSpPr/>
          <p:nvPr/>
        </p:nvCxnSpPr>
        <p:spPr>
          <a:xfrm>
            <a:off x="2062353" y="2443522"/>
            <a:ext cx="792088"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Llamada con línea 3 17"/>
          <p:cNvSpPr/>
          <p:nvPr/>
        </p:nvSpPr>
        <p:spPr>
          <a:xfrm>
            <a:off x="5715071" y="1014748"/>
            <a:ext cx="3378417" cy="937873"/>
          </a:xfrm>
          <a:prstGeom prst="borderCallout3">
            <a:avLst>
              <a:gd name="adj1" fmla="val 50496"/>
              <a:gd name="adj2" fmla="val -695"/>
              <a:gd name="adj3" fmla="val 83822"/>
              <a:gd name="adj4" fmla="val -8455"/>
              <a:gd name="adj5" fmla="val 161663"/>
              <a:gd name="adj6" fmla="val -7581"/>
              <a:gd name="adj7" fmla="val 256878"/>
              <a:gd name="adj8" fmla="val 45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a:t>1</a:t>
            </a:r>
            <a:r>
              <a:rPr lang="es-ES" smtClean="0"/>
              <a:t>) Reducimos el tamaño del volumen lógico, para liberar espacio en el grupo </a:t>
            </a:r>
            <a:endParaRPr lang="es-ES" i="1"/>
          </a:p>
        </p:txBody>
      </p:sp>
      <p:cxnSp>
        <p:nvCxnSpPr>
          <p:cNvPr id="19" name="Conector recto 18"/>
          <p:cNvCxnSpPr/>
          <p:nvPr/>
        </p:nvCxnSpPr>
        <p:spPr>
          <a:xfrm>
            <a:off x="2082446" y="3429000"/>
            <a:ext cx="3785698" cy="0"/>
          </a:xfrm>
          <a:prstGeom prst="line">
            <a:avLst/>
          </a:prstGeom>
        </p:spPr>
        <p:style>
          <a:lnRef idx="2">
            <a:schemeClr val="accent1"/>
          </a:lnRef>
          <a:fillRef idx="0">
            <a:schemeClr val="accent1"/>
          </a:fillRef>
          <a:effectRef idx="1">
            <a:schemeClr val="accent1"/>
          </a:effectRef>
          <a:fontRef idx="minor">
            <a:schemeClr val="tx1"/>
          </a:fontRef>
        </p:style>
      </p:cxnSp>
      <p:sp>
        <p:nvSpPr>
          <p:cNvPr id="20" name="Llamada con línea 3 19"/>
          <p:cNvSpPr/>
          <p:nvPr/>
        </p:nvSpPr>
        <p:spPr>
          <a:xfrm>
            <a:off x="6528733" y="2147632"/>
            <a:ext cx="2396598" cy="942756"/>
          </a:xfrm>
          <a:prstGeom prst="borderCallout3">
            <a:avLst>
              <a:gd name="adj1" fmla="val 50496"/>
              <a:gd name="adj2" fmla="val -695"/>
              <a:gd name="adj3" fmla="val 139477"/>
              <a:gd name="adj4" fmla="val -15530"/>
              <a:gd name="adj5" fmla="val 149104"/>
              <a:gd name="adj6" fmla="val -38079"/>
              <a:gd name="adj7" fmla="val 144887"/>
              <a:gd name="adj8" fmla="val -1065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mtClean="0"/>
              <a:t>(sistema de archivos ext4 no soporta reducción en caliente)</a:t>
            </a:r>
            <a:endParaRPr lang="es-ES" i="1"/>
          </a:p>
        </p:txBody>
      </p:sp>
      <p:sp>
        <p:nvSpPr>
          <p:cNvPr id="25" name="Rectángulo redondeado 24"/>
          <p:cNvSpPr/>
          <p:nvPr/>
        </p:nvSpPr>
        <p:spPr>
          <a:xfrm>
            <a:off x="328781" y="3422643"/>
            <a:ext cx="3622742" cy="1837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Llamada con línea 3 27"/>
          <p:cNvSpPr/>
          <p:nvPr/>
        </p:nvSpPr>
        <p:spPr>
          <a:xfrm>
            <a:off x="6184098" y="4351641"/>
            <a:ext cx="2795167" cy="1269899"/>
          </a:xfrm>
          <a:prstGeom prst="borderCallout3">
            <a:avLst>
              <a:gd name="adj1" fmla="val 46457"/>
              <a:gd name="adj2" fmla="val -315"/>
              <a:gd name="adj3" fmla="val 107574"/>
              <a:gd name="adj4" fmla="val -25212"/>
              <a:gd name="adj5" fmla="val 124176"/>
              <a:gd name="adj6" fmla="val -54661"/>
              <a:gd name="adj7" fmla="val 127855"/>
              <a:gd name="adj8" fmla="val -919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a:t>2</a:t>
            </a:r>
            <a:r>
              <a:rPr lang="es-ES" smtClean="0"/>
              <a:t>) Movemos todos los bloques ocupados de /dev/sdc1 a otros PV de su grupo (a /dev/sdd1)</a:t>
            </a:r>
            <a:endParaRPr lang="es-ES" i="1"/>
          </a:p>
        </p:txBody>
      </p:sp>
      <p:cxnSp>
        <p:nvCxnSpPr>
          <p:cNvPr id="29" name="Conector recto 28"/>
          <p:cNvCxnSpPr/>
          <p:nvPr/>
        </p:nvCxnSpPr>
        <p:spPr>
          <a:xfrm>
            <a:off x="2083740" y="4982478"/>
            <a:ext cx="770701" cy="0"/>
          </a:xfrm>
          <a:prstGeom prst="line">
            <a:avLst/>
          </a:prstGeom>
        </p:spPr>
        <p:style>
          <a:lnRef idx="2">
            <a:schemeClr val="accent1"/>
          </a:lnRef>
          <a:fillRef idx="0">
            <a:schemeClr val="accent1"/>
          </a:fillRef>
          <a:effectRef idx="1">
            <a:schemeClr val="accent1"/>
          </a:effectRef>
          <a:fontRef idx="minor">
            <a:schemeClr val="tx1"/>
          </a:fontRef>
        </p:style>
      </p:cxnSp>
      <p:sp>
        <p:nvSpPr>
          <p:cNvPr id="30" name="Cerrar llave 29"/>
          <p:cNvSpPr/>
          <p:nvPr/>
        </p:nvSpPr>
        <p:spPr>
          <a:xfrm>
            <a:off x="5220074" y="4941168"/>
            <a:ext cx="306868" cy="672389"/>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1" name="Rectángulo redondeado 30"/>
          <p:cNvSpPr/>
          <p:nvPr/>
        </p:nvSpPr>
        <p:spPr>
          <a:xfrm>
            <a:off x="3139948" y="4924993"/>
            <a:ext cx="2093916" cy="3292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2" name="Conector recto 31"/>
          <p:cNvCxnSpPr/>
          <p:nvPr/>
        </p:nvCxnSpPr>
        <p:spPr>
          <a:xfrm>
            <a:off x="2051720" y="5949280"/>
            <a:ext cx="1460523" cy="0"/>
          </a:xfrm>
          <a:prstGeom prst="line">
            <a:avLst/>
          </a:prstGeom>
        </p:spPr>
        <p:style>
          <a:lnRef idx="2">
            <a:schemeClr val="accent1"/>
          </a:lnRef>
          <a:fillRef idx="0">
            <a:schemeClr val="accent1"/>
          </a:fillRef>
          <a:effectRef idx="1">
            <a:schemeClr val="accent1"/>
          </a:effectRef>
          <a:fontRef idx="minor">
            <a:schemeClr val="tx1"/>
          </a:fontRef>
        </p:style>
      </p:cxnSp>
      <p:sp>
        <p:nvSpPr>
          <p:cNvPr id="35" name="Cerrar llave 34"/>
          <p:cNvSpPr/>
          <p:nvPr/>
        </p:nvSpPr>
        <p:spPr>
          <a:xfrm>
            <a:off x="5177185" y="2370911"/>
            <a:ext cx="234718" cy="837625"/>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6" name="Rectángulo redondeado 35"/>
          <p:cNvSpPr/>
          <p:nvPr/>
        </p:nvSpPr>
        <p:spPr>
          <a:xfrm>
            <a:off x="4023825" y="2401503"/>
            <a:ext cx="863751" cy="2354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7" name="Imagen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2970" y="3212385"/>
            <a:ext cx="541446" cy="908720"/>
          </a:xfrm>
          <a:prstGeom prst="rect">
            <a:avLst/>
          </a:prstGeom>
        </p:spPr>
      </p:pic>
      <p:pic>
        <p:nvPicPr>
          <p:cNvPr id="38" name="Imagen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8958" y="5195209"/>
            <a:ext cx="541446" cy="908720"/>
          </a:xfrm>
          <a:prstGeom prst="rect">
            <a:avLst/>
          </a:prstGeom>
        </p:spPr>
      </p:pic>
    </p:spTree>
    <p:extLst>
      <p:ext uri="{BB962C8B-B14F-4D97-AF65-F5344CB8AC3E}">
        <p14:creationId xmlns:p14="http://schemas.microsoft.com/office/powerpoint/2010/main" val="420792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ppt_w</p:attrName>
                                        </p:attrNameLst>
                                      </p:cBhvr>
                                      <p:tavLst>
                                        <p:tav tm="0">
                                          <p:val>
                                            <p:fltVal val="0"/>
                                          </p:val>
                                        </p:tav>
                                        <p:tav tm="100000">
                                          <p:val>
                                            <p:strVal val="#ppt_w"/>
                                          </p:val>
                                        </p:tav>
                                      </p:tavLst>
                                    </p:anim>
                                    <p:anim calcmode="lin" valueType="num">
                                      <p:cBhvr>
                                        <p:cTn id="27" dur="500" fill="hold"/>
                                        <p:tgtEl>
                                          <p:spTgt spid="35"/>
                                        </p:tgtEl>
                                        <p:attrNameLst>
                                          <p:attrName>ppt_h</p:attrName>
                                        </p:attrNameLst>
                                      </p:cBhvr>
                                      <p:tavLst>
                                        <p:tav tm="0">
                                          <p:val>
                                            <p:fltVal val="0"/>
                                          </p:val>
                                        </p:tav>
                                        <p:tav tm="100000">
                                          <p:val>
                                            <p:strVal val="#ppt_h"/>
                                          </p:val>
                                        </p:tav>
                                      </p:tavLst>
                                    </p:anim>
                                    <p:animEffect transition="in" filter="fade">
                                      <p:cBhvr>
                                        <p:cTn id="28" dur="500"/>
                                        <p:tgtEl>
                                          <p:spTgt spid="35"/>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p:cTn id="48" dur="500" fill="hold"/>
                                        <p:tgtEl>
                                          <p:spTgt spid="25"/>
                                        </p:tgtEl>
                                        <p:attrNameLst>
                                          <p:attrName>ppt_w</p:attrName>
                                        </p:attrNameLst>
                                      </p:cBhvr>
                                      <p:tavLst>
                                        <p:tav tm="0">
                                          <p:val>
                                            <p:fltVal val="0"/>
                                          </p:val>
                                        </p:tav>
                                        <p:tav tm="100000">
                                          <p:val>
                                            <p:strVal val="#ppt_w"/>
                                          </p:val>
                                        </p:tav>
                                      </p:tavLst>
                                    </p:anim>
                                    <p:anim calcmode="lin" valueType="num">
                                      <p:cBhvr>
                                        <p:cTn id="49" dur="500" fill="hold"/>
                                        <p:tgtEl>
                                          <p:spTgt spid="25"/>
                                        </p:tgtEl>
                                        <p:attrNameLst>
                                          <p:attrName>ppt_h</p:attrName>
                                        </p:attrNameLst>
                                      </p:cBhvr>
                                      <p:tavLst>
                                        <p:tav tm="0">
                                          <p:val>
                                            <p:fltVal val="0"/>
                                          </p:val>
                                        </p:tav>
                                        <p:tav tm="100000">
                                          <p:val>
                                            <p:strVal val="#ppt_h"/>
                                          </p:val>
                                        </p:tav>
                                      </p:tavLst>
                                    </p:anim>
                                    <p:animEffect transition="in" filter="fade">
                                      <p:cBhvr>
                                        <p:cTn id="50" dur="500"/>
                                        <p:tgtEl>
                                          <p:spTgt spid="2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p:cTn id="58" dur="500" fill="hold"/>
                                        <p:tgtEl>
                                          <p:spTgt spid="37"/>
                                        </p:tgtEl>
                                        <p:attrNameLst>
                                          <p:attrName>ppt_w</p:attrName>
                                        </p:attrNameLst>
                                      </p:cBhvr>
                                      <p:tavLst>
                                        <p:tav tm="0">
                                          <p:val>
                                            <p:fltVal val="0"/>
                                          </p:val>
                                        </p:tav>
                                        <p:tav tm="100000">
                                          <p:val>
                                            <p:strVal val="#ppt_w"/>
                                          </p:val>
                                        </p:tav>
                                      </p:tavLst>
                                    </p:anim>
                                    <p:anim calcmode="lin" valueType="num">
                                      <p:cBhvr>
                                        <p:cTn id="59" dur="500" fill="hold"/>
                                        <p:tgtEl>
                                          <p:spTgt spid="37"/>
                                        </p:tgtEl>
                                        <p:attrNameLst>
                                          <p:attrName>ppt_h</p:attrName>
                                        </p:attrNameLst>
                                      </p:cBhvr>
                                      <p:tavLst>
                                        <p:tav tm="0">
                                          <p:val>
                                            <p:fltVal val="0"/>
                                          </p:val>
                                        </p:tav>
                                        <p:tav tm="100000">
                                          <p:val>
                                            <p:strVal val="#ppt_h"/>
                                          </p:val>
                                        </p:tav>
                                      </p:tavLst>
                                    </p:anim>
                                    <p:animEffect transition="in" filter="fade">
                                      <p:cBhvr>
                                        <p:cTn id="60" dur="500"/>
                                        <p:tgtEl>
                                          <p:spTgt spid="37"/>
                                        </p:tgtEl>
                                      </p:cBhvr>
                                    </p:animEffect>
                                  </p:childTnLst>
                                </p:cTn>
                              </p:par>
                            </p:childTnLst>
                          </p:cTn>
                        </p:par>
                        <p:par>
                          <p:cTn id="61" fill="hold">
                            <p:stCondLst>
                              <p:cond delay="500"/>
                            </p:stCondLst>
                            <p:childTnLst>
                              <p:par>
                                <p:cTn id="62" presetID="8" presetClass="emph" presetSubtype="0" fill="hold" nodeType="afterEffect">
                                  <p:stCondLst>
                                    <p:cond delay="0"/>
                                  </p:stCondLst>
                                  <p:childTnLst>
                                    <p:animRot by="21600000">
                                      <p:cBhvr>
                                        <p:cTn id="63" dur="2000" fill="hold"/>
                                        <p:tgtEl>
                                          <p:spTgt spid="37"/>
                                        </p:tgtEl>
                                        <p:attrNameLst>
                                          <p:attrName>r</p:attrName>
                                        </p:attrNameLst>
                                      </p:cBhvr>
                                    </p:animRot>
                                  </p:childTnLst>
                                </p:cTn>
                              </p:par>
                            </p:childTnLst>
                          </p:cTn>
                        </p:par>
                        <p:par>
                          <p:cTn id="64" fill="hold">
                            <p:stCondLst>
                              <p:cond delay="2500"/>
                            </p:stCondLst>
                            <p:childTnLst>
                              <p:par>
                                <p:cTn id="65" presetID="53" presetClass="exit" presetSubtype="32" fill="hold" nodeType="afterEffect">
                                  <p:stCondLst>
                                    <p:cond delay="0"/>
                                  </p:stCondLst>
                                  <p:childTnLst>
                                    <p:anim calcmode="lin" valueType="num">
                                      <p:cBhvr>
                                        <p:cTn id="66" dur="500"/>
                                        <p:tgtEl>
                                          <p:spTgt spid="37"/>
                                        </p:tgtEl>
                                        <p:attrNameLst>
                                          <p:attrName>ppt_w</p:attrName>
                                        </p:attrNameLst>
                                      </p:cBhvr>
                                      <p:tavLst>
                                        <p:tav tm="0">
                                          <p:val>
                                            <p:strVal val="ppt_w"/>
                                          </p:val>
                                        </p:tav>
                                        <p:tav tm="100000">
                                          <p:val>
                                            <p:fltVal val="0"/>
                                          </p:val>
                                        </p:tav>
                                      </p:tavLst>
                                    </p:anim>
                                    <p:anim calcmode="lin" valueType="num">
                                      <p:cBhvr>
                                        <p:cTn id="67" dur="500"/>
                                        <p:tgtEl>
                                          <p:spTgt spid="37"/>
                                        </p:tgtEl>
                                        <p:attrNameLst>
                                          <p:attrName>ppt_h</p:attrName>
                                        </p:attrNameLst>
                                      </p:cBhvr>
                                      <p:tavLst>
                                        <p:tav tm="0">
                                          <p:val>
                                            <p:strVal val="ppt_h"/>
                                          </p:val>
                                        </p:tav>
                                        <p:tav tm="100000">
                                          <p:val>
                                            <p:fltVal val="0"/>
                                          </p:val>
                                        </p:tav>
                                      </p:tavLst>
                                    </p:anim>
                                    <p:animEffect transition="out" filter="fade">
                                      <p:cBhvr>
                                        <p:cTn id="68" dur="500"/>
                                        <p:tgtEl>
                                          <p:spTgt spid="37"/>
                                        </p:tgtEl>
                                      </p:cBhvr>
                                    </p:animEffect>
                                    <p:set>
                                      <p:cBhvr>
                                        <p:cTn id="69" dur="1" fill="hold">
                                          <p:stCondLst>
                                            <p:cond delay="499"/>
                                          </p:stCondLst>
                                        </p:cTn>
                                        <p:tgtEl>
                                          <p:spTgt spid="37"/>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500" fill="hold"/>
                                        <p:tgtEl>
                                          <p:spTgt spid="29"/>
                                        </p:tgtEl>
                                        <p:attrNameLst>
                                          <p:attrName>ppt_w</p:attrName>
                                        </p:attrNameLst>
                                      </p:cBhvr>
                                      <p:tavLst>
                                        <p:tav tm="0">
                                          <p:val>
                                            <p:fltVal val="0"/>
                                          </p:val>
                                        </p:tav>
                                        <p:tav tm="100000">
                                          <p:val>
                                            <p:strVal val="#ppt_w"/>
                                          </p:val>
                                        </p:tav>
                                      </p:tavLst>
                                    </p:anim>
                                    <p:anim calcmode="lin" valueType="num">
                                      <p:cBhvr>
                                        <p:cTn id="75" dur="500" fill="hold"/>
                                        <p:tgtEl>
                                          <p:spTgt spid="29"/>
                                        </p:tgtEl>
                                        <p:attrNameLst>
                                          <p:attrName>ppt_h</p:attrName>
                                        </p:attrNameLst>
                                      </p:cBhvr>
                                      <p:tavLst>
                                        <p:tav tm="0">
                                          <p:val>
                                            <p:fltVal val="0"/>
                                          </p:val>
                                        </p:tav>
                                        <p:tav tm="100000">
                                          <p:val>
                                            <p:strVal val="#ppt_h"/>
                                          </p:val>
                                        </p:tav>
                                      </p:tavLst>
                                    </p:anim>
                                    <p:animEffect transition="in" filter="fade">
                                      <p:cBhvr>
                                        <p:cTn id="76" dur="500"/>
                                        <p:tgtEl>
                                          <p:spTgt spid="29"/>
                                        </p:tgtEl>
                                      </p:cBhvr>
                                    </p:animEffect>
                                  </p:childTnLst>
                                </p:cTn>
                              </p:par>
                            </p:childTnLst>
                          </p:cTn>
                        </p:par>
                        <p:par>
                          <p:cTn id="77" fill="hold">
                            <p:stCondLst>
                              <p:cond delay="500"/>
                            </p:stCondLst>
                            <p:childTnLst>
                              <p:par>
                                <p:cTn id="78" presetID="53" presetClass="entr" presetSubtype="16" fill="hold" grpId="0" nodeType="afterEffect">
                                  <p:stCondLst>
                                    <p:cond delay="0"/>
                                  </p:stCondLst>
                                  <p:childTnLst>
                                    <p:set>
                                      <p:cBhvr>
                                        <p:cTn id="79" dur="1" fill="hold">
                                          <p:stCondLst>
                                            <p:cond delay="0"/>
                                          </p:stCondLst>
                                        </p:cTn>
                                        <p:tgtEl>
                                          <p:spTgt spid="30"/>
                                        </p:tgtEl>
                                        <p:attrNameLst>
                                          <p:attrName>style.visibility</p:attrName>
                                        </p:attrNameLst>
                                      </p:cBhvr>
                                      <p:to>
                                        <p:strVal val="visible"/>
                                      </p:to>
                                    </p:set>
                                    <p:anim calcmode="lin" valueType="num">
                                      <p:cBhvr>
                                        <p:cTn id="80" dur="500" fill="hold"/>
                                        <p:tgtEl>
                                          <p:spTgt spid="30"/>
                                        </p:tgtEl>
                                        <p:attrNameLst>
                                          <p:attrName>ppt_w</p:attrName>
                                        </p:attrNameLst>
                                      </p:cBhvr>
                                      <p:tavLst>
                                        <p:tav tm="0">
                                          <p:val>
                                            <p:fltVal val="0"/>
                                          </p:val>
                                        </p:tav>
                                        <p:tav tm="100000">
                                          <p:val>
                                            <p:strVal val="#ppt_w"/>
                                          </p:val>
                                        </p:tav>
                                      </p:tavLst>
                                    </p:anim>
                                    <p:anim calcmode="lin" valueType="num">
                                      <p:cBhvr>
                                        <p:cTn id="81" dur="500" fill="hold"/>
                                        <p:tgtEl>
                                          <p:spTgt spid="30"/>
                                        </p:tgtEl>
                                        <p:attrNameLst>
                                          <p:attrName>ppt_h</p:attrName>
                                        </p:attrNameLst>
                                      </p:cBhvr>
                                      <p:tavLst>
                                        <p:tav tm="0">
                                          <p:val>
                                            <p:fltVal val="0"/>
                                          </p:val>
                                        </p:tav>
                                        <p:tav tm="100000">
                                          <p:val>
                                            <p:strVal val="#ppt_h"/>
                                          </p:val>
                                        </p:tav>
                                      </p:tavLst>
                                    </p:anim>
                                    <p:animEffect transition="in" filter="fade">
                                      <p:cBhvr>
                                        <p:cTn id="82" dur="500"/>
                                        <p:tgtEl>
                                          <p:spTgt spid="30"/>
                                        </p:tgtEl>
                                      </p:cBhvr>
                                    </p:animEffect>
                                  </p:childTnLst>
                                </p:cTn>
                              </p:par>
                            </p:childTnLst>
                          </p:cTn>
                        </p:par>
                        <p:par>
                          <p:cTn id="83" fill="hold">
                            <p:stCondLst>
                              <p:cond delay="1000"/>
                            </p:stCondLst>
                            <p:childTnLst>
                              <p:par>
                                <p:cTn id="84" presetID="53" presetClass="entr" presetSubtype="16" fill="hold" grpId="0" nodeType="afterEffect">
                                  <p:stCondLst>
                                    <p:cond delay="0"/>
                                  </p:stCondLst>
                                  <p:childTnLst>
                                    <p:set>
                                      <p:cBhvr>
                                        <p:cTn id="85" dur="1" fill="hold">
                                          <p:stCondLst>
                                            <p:cond delay="0"/>
                                          </p:stCondLst>
                                        </p:cTn>
                                        <p:tgtEl>
                                          <p:spTgt spid="31"/>
                                        </p:tgtEl>
                                        <p:attrNameLst>
                                          <p:attrName>style.visibility</p:attrName>
                                        </p:attrNameLst>
                                      </p:cBhvr>
                                      <p:to>
                                        <p:strVal val="visible"/>
                                      </p:to>
                                    </p:set>
                                    <p:anim calcmode="lin" valueType="num">
                                      <p:cBhvr>
                                        <p:cTn id="86" dur="500" fill="hold"/>
                                        <p:tgtEl>
                                          <p:spTgt spid="31"/>
                                        </p:tgtEl>
                                        <p:attrNameLst>
                                          <p:attrName>ppt_w</p:attrName>
                                        </p:attrNameLst>
                                      </p:cBhvr>
                                      <p:tavLst>
                                        <p:tav tm="0">
                                          <p:val>
                                            <p:fltVal val="0"/>
                                          </p:val>
                                        </p:tav>
                                        <p:tav tm="100000">
                                          <p:val>
                                            <p:strVal val="#ppt_w"/>
                                          </p:val>
                                        </p:tav>
                                      </p:tavLst>
                                    </p:anim>
                                    <p:anim calcmode="lin" valueType="num">
                                      <p:cBhvr>
                                        <p:cTn id="87" dur="500" fill="hold"/>
                                        <p:tgtEl>
                                          <p:spTgt spid="31"/>
                                        </p:tgtEl>
                                        <p:attrNameLst>
                                          <p:attrName>ppt_h</p:attrName>
                                        </p:attrNameLst>
                                      </p:cBhvr>
                                      <p:tavLst>
                                        <p:tav tm="0">
                                          <p:val>
                                            <p:fltVal val="0"/>
                                          </p:val>
                                        </p:tav>
                                        <p:tav tm="100000">
                                          <p:val>
                                            <p:strVal val="#ppt_h"/>
                                          </p:val>
                                        </p:tav>
                                      </p:tavLst>
                                    </p:anim>
                                    <p:animEffect transition="in" filter="fade">
                                      <p:cBhvr>
                                        <p:cTn id="88" dur="500"/>
                                        <p:tgtEl>
                                          <p:spTgt spid="31"/>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nodeType="clickEffect">
                                  <p:stCondLst>
                                    <p:cond delay="0"/>
                                  </p:stCondLst>
                                  <p:childTnLst>
                                    <p:set>
                                      <p:cBhvr>
                                        <p:cTn id="92" dur="1" fill="hold">
                                          <p:stCondLst>
                                            <p:cond delay="0"/>
                                          </p:stCondLst>
                                        </p:cTn>
                                        <p:tgtEl>
                                          <p:spTgt spid="32"/>
                                        </p:tgtEl>
                                        <p:attrNameLst>
                                          <p:attrName>style.visibility</p:attrName>
                                        </p:attrNameLst>
                                      </p:cBhvr>
                                      <p:to>
                                        <p:strVal val="visible"/>
                                      </p:to>
                                    </p:set>
                                    <p:anim calcmode="lin" valueType="num">
                                      <p:cBhvr>
                                        <p:cTn id="93" dur="500" fill="hold"/>
                                        <p:tgtEl>
                                          <p:spTgt spid="32"/>
                                        </p:tgtEl>
                                        <p:attrNameLst>
                                          <p:attrName>ppt_w</p:attrName>
                                        </p:attrNameLst>
                                      </p:cBhvr>
                                      <p:tavLst>
                                        <p:tav tm="0">
                                          <p:val>
                                            <p:fltVal val="0"/>
                                          </p:val>
                                        </p:tav>
                                        <p:tav tm="100000">
                                          <p:val>
                                            <p:strVal val="#ppt_w"/>
                                          </p:val>
                                        </p:tav>
                                      </p:tavLst>
                                    </p:anim>
                                    <p:anim calcmode="lin" valueType="num">
                                      <p:cBhvr>
                                        <p:cTn id="94" dur="500" fill="hold"/>
                                        <p:tgtEl>
                                          <p:spTgt spid="32"/>
                                        </p:tgtEl>
                                        <p:attrNameLst>
                                          <p:attrName>ppt_h</p:attrName>
                                        </p:attrNameLst>
                                      </p:cBhvr>
                                      <p:tavLst>
                                        <p:tav tm="0">
                                          <p:val>
                                            <p:fltVal val="0"/>
                                          </p:val>
                                        </p:tav>
                                        <p:tav tm="100000">
                                          <p:val>
                                            <p:strVal val="#ppt_h"/>
                                          </p:val>
                                        </p:tav>
                                      </p:tavLst>
                                    </p:anim>
                                    <p:animEffect transition="in" filter="fade">
                                      <p:cBhvr>
                                        <p:cTn id="95" dur="500"/>
                                        <p:tgtEl>
                                          <p:spTgt spid="3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500"/>
                                        <p:tgtEl>
                                          <p:spTgt spid="28"/>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nodeType="click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p:cTn id="103" dur="500" fill="hold"/>
                                        <p:tgtEl>
                                          <p:spTgt spid="38"/>
                                        </p:tgtEl>
                                        <p:attrNameLst>
                                          <p:attrName>ppt_w</p:attrName>
                                        </p:attrNameLst>
                                      </p:cBhvr>
                                      <p:tavLst>
                                        <p:tav tm="0">
                                          <p:val>
                                            <p:fltVal val="0"/>
                                          </p:val>
                                        </p:tav>
                                        <p:tav tm="100000">
                                          <p:val>
                                            <p:strVal val="#ppt_w"/>
                                          </p:val>
                                        </p:tav>
                                      </p:tavLst>
                                    </p:anim>
                                    <p:anim calcmode="lin" valueType="num">
                                      <p:cBhvr>
                                        <p:cTn id="104" dur="500" fill="hold"/>
                                        <p:tgtEl>
                                          <p:spTgt spid="38"/>
                                        </p:tgtEl>
                                        <p:attrNameLst>
                                          <p:attrName>ppt_h</p:attrName>
                                        </p:attrNameLst>
                                      </p:cBhvr>
                                      <p:tavLst>
                                        <p:tav tm="0">
                                          <p:val>
                                            <p:fltVal val="0"/>
                                          </p:val>
                                        </p:tav>
                                        <p:tav tm="100000">
                                          <p:val>
                                            <p:strVal val="#ppt_h"/>
                                          </p:val>
                                        </p:tav>
                                      </p:tavLst>
                                    </p:anim>
                                    <p:animEffect transition="in" filter="fade">
                                      <p:cBhvr>
                                        <p:cTn id="105" dur="500"/>
                                        <p:tgtEl>
                                          <p:spTgt spid="38"/>
                                        </p:tgtEl>
                                      </p:cBhvr>
                                    </p:animEffect>
                                  </p:childTnLst>
                                </p:cTn>
                              </p:par>
                            </p:childTnLst>
                          </p:cTn>
                        </p:par>
                        <p:par>
                          <p:cTn id="106" fill="hold">
                            <p:stCondLst>
                              <p:cond delay="500"/>
                            </p:stCondLst>
                            <p:childTnLst>
                              <p:par>
                                <p:cTn id="107" presetID="8" presetClass="emph" presetSubtype="0" fill="hold" nodeType="afterEffect">
                                  <p:stCondLst>
                                    <p:cond delay="0"/>
                                  </p:stCondLst>
                                  <p:childTnLst>
                                    <p:animRot by="21600000">
                                      <p:cBhvr>
                                        <p:cTn id="108" dur="2000" fill="hold"/>
                                        <p:tgtEl>
                                          <p:spTgt spid="38"/>
                                        </p:tgtEl>
                                        <p:attrNameLst>
                                          <p:attrName>r</p:attrName>
                                        </p:attrNameLst>
                                      </p:cBhvr>
                                    </p:animRot>
                                  </p:childTnLst>
                                </p:cTn>
                              </p:par>
                            </p:childTnLst>
                          </p:cTn>
                        </p:par>
                        <p:par>
                          <p:cTn id="109" fill="hold">
                            <p:stCondLst>
                              <p:cond delay="2500"/>
                            </p:stCondLst>
                            <p:childTnLst>
                              <p:par>
                                <p:cTn id="110" presetID="53" presetClass="exit" presetSubtype="32" fill="hold" nodeType="afterEffect">
                                  <p:stCondLst>
                                    <p:cond delay="0"/>
                                  </p:stCondLst>
                                  <p:childTnLst>
                                    <p:anim calcmode="lin" valueType="num">
                                      <p:cBhvr>
                                        <p:cTn id="111" dur="500"/>
                                        <p:tgtEl>
                                          <p:spTgt spid="38"/>
                                        </p:tgtEl>
                                        <p:attrNameLst>
                                          <p:attrName>ppt_w</p:attrName>
                                        </p:attrNameLst>
                                      </p:cBhvr>
                                      <p:tavLst>
                                        <p:tav tm="0">
                                          <p:val>
                                            <p:strVal val="ppt_w"/>
                                          </p:val>
                                        </p:tav>
                                        <p:tav tm="100000">
                                          <p:val>
                                            <p:fltVal val="0"/>
                                          </p:val>
                                        </p:tav>
                                      </p:tavLst>
                                    </p:anim>
                                    <p:anim calcmode="lin" valueType="num">
                                      <p:cBhvr>
                                        <p:cTn id="112" dur="500"/>
                                        <p:tgtEl>
                                          <p:spTgt spid="38"/>
                                        </p:tgtEl>
                                        <p:attrNameLst>
                                          <p:attrName>ppt_h</p:attrName>
                                        </p:attrNameLst>
                                      </p:cBhvr>
                                      <p:tavLst>
                                        <p:tav tm="0">
                                          <p:val>
                                            <p:strVal val="ppt_h"/>
                                          </p:val>
                                        </p:tav>
                                        <p:tav tm="100000">
                                          <p:val>
                                            <p:fltVal val="0"/>
                                          </p:val>
                                        </p:tav>
                                      </p:tavLst>
                                    </p:anim>
                                    <p:animEffect transition="out" filter="fade">
                                      <p:cBhvr>
                                        <p:cTn id="113" dur="500"/>
                                        <p:tgtEl>
                                          <p:spTgt spid="38"/>
                                        </p:tgtEl>
                                      </p:cBhvr>
                                    </p:animEffect>
                                    <p:set>
                                      <p:cBhvr>
                                        <p:cTn id="114"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0" grpId="0" animBg="1"/>
      <p:bldP spid="25" grpId="0" animBg="1"/>
      <p:bldP spid="28" grpId="0" animBg="1"/>
      <p:bldP spid="30" grpId="0" animBg="1"/>
      <p:bldP spid="31" grpId="0" animBg="1"/>
      <p:bldP spid="35" grpId="0" animBg="1"/>
      <p:bldP spid="3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28" y="1337055"/>
            <a:ext cx="8289135" cy="3098366"/>
          </a:xfrm>
          <a:prstGeom prst="rect">
            <a:avLst/>
          </a:prstGeom>
        </p:spPr>
      </p:pic>
      <p:sp>
        <p:nvSpPr>
          <p:cNvPr id="2" name="1 Título"/>
          <p:cNvSpPr>
            <a:spLocks noGrp="1"/>
          </p:cNvSpPr>
          <p:nvPr>
            <p:ph type="title"/>
          </p:nvPr>
        </p:nvSpPr>
        <p:spPr>
          <a:xfrm>
            <a:off x="457200" y="274638"/>
            <a:ext cx="8336632" cy="634082"/>
          </a:xfrm>
        </p:spPr>
        <p:txBody>
          <a:bodyPr>
            <a:normAutofit fontScale="90000"/>
          </a:bodyPr>
          <a:lstStyle/>
          <a:p>
            <a:r>
              <a:rPr lang="en-GB"/>
              <a:t>Elasticidad del sistema de archivos</a:t>
            </a:r>
            <a:endParaRPr lang="en-GB" dirty="0"/>
          </a:p>
        </p:txBody>
      </p:sp>
      <p:sp>
        <p:nvSpPr>
          <p:cNvPr id="3" name="Marcador de número de diapositiva 2"/>
          <p:cNvSpPr>
            <a:spLocks noGrp="1"/>
          </p:cNvSpPr>
          <p:nvPr>
            <p:ph type="sldNum" sz="quarter" idx="12"/>
          </p:nvPr>
        </p:nvSpPr>
        <p:spPr>
          <a:xfrm>
            <a:off x="6660232" y="6381328"/>
            <a:ext cx="2133600" cy="365125"/>
          </a:xfrm>
        </p:spPr>
        <p:txBody>
          <a:bodyPr/>
          <a:lstStyle/>
          <a:p>
            <a:fld id="{132FADFE-3B8F-471C-ABF0-DBC7717ECBBC}" type="slidenum">
              <a:rPr lang="es-ES" smtClean="0"/>
              <a:pPr/>
              <a:t>62</a:t>
            </a:fld>
            <a:endParaRPr lang="es-ES" dirty="0"/>
          </a:p>
        </p:txBody>
      </p:sp>
      <p:cxnSp>
        <p:nvCxnSpPr>
          <p:cNvPr id="12" name="Conector recto 11"/>
          <p:cNvCxnSpPr/>
          <p:nvPr/>
        </p:nvCxnSpPr>
        <p:spPr>
          <a:xfrm flipV="1">
            <a:off x="2596276" y="2094478"/>
            <a:ext cx="1039620" cy="3449"/>
          </a:xfrm>
          <a:prstGeom prst="line">
            <a:avLst/>
          </a:prstGeom>
        </p:spPr>
        <p:style>
          <a:lnRef idx="2">
            <a:schemeClr val="accent1"/>
          </a:lnRef>
          <a:fillRef idx="0">
            <a:schemeClr val="accent1"/>
          </a:fillRef>
          <a:effectRef idx="1">
            <a:schemeClr val="accent1"/>
          </a:effectRef>
          <a:fontRef idx="minor">
            <a:schemeClr val="tx1"/>
          </a:fontRef>
        </p:style>
      </p:cxnSp>
      <p:sp>
        <p:nvSpPr>
          <p:cNvPr id="18" name="Llamada con línea 3 17"/>
          <p:cNvSpPr/>
          <p:nvPr/>
        </p:nvSpPr>
        <p:spPr>
          <a:xfrm>
            <a:off x="373412" y="4621258"/>
            <a:ext cx="3378417" cy="937873"/>
          </a:xfrm>
          <a:prstGeom prst="borderCallout3">
            <a:avLst>
              <a:gd name="adj1" fmla="val 4015"/>
              <a:gd name="adj2" fmla="val 48401"/>
              <a:gd name="adj3" fmla="val -85097"/>
              <a:gd name="adj4" fmla="val 46621"/>
              <a:gd name="adj5" fmla="val -110422"/>
              <a:gd name="adj6" fmla="val 50327"/>
              <a:gd name="adj7" fmla="val -137646"/>
              <a:gd name="adj8" fmla="val 665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mtClean="0"/>
              <a:t>3) Quitamos el volumen físico /dev/sdc1 del grupo user-vg</a:t>
            </a:r>
            <a:endParaRPr lang="es-ES" i="1"/>
          </a:p>
        </p:txBody>
      </p:sp>
      <p:cxnSp>
        <p:nvCxnSpPr>
          <p:cNvPr id="19" name="Conector recto 18"/>
          <p:cNvCxnSpPr/>
          <p:nvPr/>
        </p:nvCxnSpPr>
        <p:spPr>
          <a:xfrm>
            <a:off x="2622046" y="3339367"/>
            <a:ext cx="2820720" cy="17907"/>
          </a:xfrm>
          <a:prstGeom prst="line">
            <a:avLst/>
          </a:prstGeom>
        </p:spPr>
        <p:style>
          <a:lnRef idx="2">
            <a:schemeClr val="accent1"/>
          </a:lnRef>
          <a:fillRef idx="0">
            <a:schemeClr val="accent1"/>
          </a:fillRef>
          <a:effectRef idx="1">
            <a:schemeClr val="accent1"/>
          </a:effectRef>
          <a:fontRef idx="minor">
            <a:schemeClr val="tx1"/>
          </a:fontRef>
        </p:style>
      </p:cxnSp>
      <p:sp>
        <p:nvSpPr>
          <p:cNvPr id="28" name="Llamada con línea 3 27"/>
          <p:cNvSpPr/>
          <p:nvPr/>
        </p:nvSpPr>
        <p:spPr>
          <a:xfrm>
            <a:off x="4139952" y="4696316"/>
            <a:ext cx="4824711" cy="663270"/>
          </a:xfrm>
          <a:prstGeom prst="borderCallout3">
            <a:avLst>
              <a:gd name="adj1" fmla="val 407"/>
              <a:gd name="adj2" fmla="val 52940"/>
              <a:gd name="adj3" fmla="val -50793"/>
              <a:gd name="adj4" fmla="val 53686"/>
              <a:gd name="adj5" fmla="val -109933"/>
              <a:gd name="adj6" fmla="val 48201"/>
              <a:gd name="adj7" fmla="val -124869"/>
              <a:gd name="adj8" fmla="val 11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mtClean="0"/>
              <a:t>4) Eliminamos /dev/sdc1 como volumen lógico</a:t>
            </a:r>
            <a:endParaRPr lang="es-ES" i="1"/>
          </a:p>
        </p:txBody>
      </p:sp>
      <p:cxnSp>
        <p:nvCxnSpPr>
          <p:cNvPr id="29" name="Conector recto 28"/>
          <p:cNvCxnSpPr/>
          <p:nvPr/>
        </p:nvCxnSpPr>
        <p:spPr>
          <a:xfrm>
            <a:off x="2622046" y="3877178"/>
            <a:ext cx="2093970" cy="3085"/>
          </a:xfrm>
          <a:prstGeom prst="line">
            <a:avLst/>
          </a:prstGeom>
        </p:spPr>
        <p:style>
          <a:lnRef idx="2">
            <a:schemeClr val="accent1"/>
          </a:lnRef>
          <a:fillRef idx="0">
            <a:schemeClr val="accent1"/>
          </a:fillRef>
          <a:effectRef idx="1">
            <a:schemeClr val="accent1"/>
          </a:effectRef>
          <a:fontRef idx="minor">
            <a:schemeClr val="tx1"/>
          </a:fontRef>
        </p:style>
      </p:cxnSp>
      <p:sp>
        <p:nvSpPr>
          <p:cNvPr id="30" name="Cerrar llave 29"/>
          <p:cNvSpPr/>
          <p:nvPr/>
        </p:nvSpPr>
        <p:spPr>
          <a:xfrm>
            <a:off x="6849881" y="2065308"/>
            <a:ext cx="306868" cy="1003652"/>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6" name="Rectángulo redondeado 35"/>
          <p:cNvSpPr/>
          <p:nvPr/>
        </p:nvSpPr>
        <p:spPr>
          <a:xfrm>
            <a:off x="4035651" y="2074485"/>
            <a:ext cx="2814230" cy="3690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25"/>
          <p:cNvSpPr/>
          <p:nvPr/>
        </p:nvSpPr>
        <p:spPr>
          <a:xfrm>
            <a:off x="3938830" y="5810863"/>
            <a:ext cx="2433369" cy="6268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mtClean="0"/>
              <a:t>¡/dev/sdc a la saca! </a:t>
            </a:r>
            <a:r>
              <a:rPr lang="es-ES" smtClean="0">
                <a:sym typeface="Wingdings" panose="05000000000000000000" pitchFamily="2" charset="2"/>
              </a:rPr>
              <a:t></a:t>
            </a:r>
            <a:endParaRPr lang="es-ES"/>
          </a:p>
        </p:txBody>
      </p:sp>
    </p:spTree>
    <p:extLst>
      <p:ext uri="{BB962C8B-B14F-4D97-AF65-F5344CB8AC3E}">
        <p14:creationId xmlns:p14="http://schemas.microsoft.com/office/powerpoint/2010/main" val="217271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Effect transition="in" filter="fade">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p:cTn id="36" dur="500" fill="hold"/>
                                        <p:tgtEl>
                                          <p:spTgt spid="29"/>
                                        </p:tgtEl>
                                        <p:attrNameLst>
                                          <p:attrName>ppt_w</p:attrName>
                                        </p:attrNameLst>
                                      </p:cBhvr>
                                      <p:tavLst>
                                        <p:tav tm="0">
                                          <p:val>
                                            <p:fltVal val="0"/>
                                          </p:val>
                                        </p:tav>
                                        <p:tav tm="100000">
                                          <p:val>
                                            <p:strVal val="#ppt_w"/>
                                          </p:val>
                                        </p:tav>
                                      </p:tavLst>
                                    </p:anim>
                                    <p:anim calcmode="lin" valueType="num">
                                      <p:cBhvr>
                                        <p:cTn id="37" dur="500" fill="hold"/>
                                        <p:tgtEl>
                                          <p:spTgt spid="29"/>
                                        </p:tgtEl>
                                        <p:attrNameLst>
                                          <p:attrName>ppt_h</p:attrName>
                                        </p:attrNameLst>
                                      </p:cBhvr>
                                      <p:tavLst>
                                        <p:tav tm="0">
                                          <p:val>
                                            <p:fltVal val="0"/>
                                          </p:val>
                                        </p:tav>
                                        <p:tav tm="100000">
                                          <p:val>
                                            <p:strVal val="#ppt_h"/>
                                          </p:val>
                                        </p:tav>
                                      </p:tavLst>
                                    </p:anim>
                                    <p:animEffect transition="in" filter="fade">
                                      <p:cBhvr>
                                        <p:cTn id="38" dur="500"/>
                                        <p:tgtEl>
                                          <p:spTgt spid="2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par>
                          <p:cTn id="42" fill="hold">
                            <p:stCondLst>
                              <p:cond delay="500"/>
                            </p:stCondLst>
                            <p:childTnLst>
                              <p:par>
                                <p:cTn id="43" presetID="53" presetClass="entr" presetSubtype="16"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animEffect transition="in" filter="fade">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8" grpId="0" animBg="1"/>
      <p:bldP spid="30" grpId="0" animBg="1"/>
      <p:bldP spid="36" grpId="0" animBg="1"/>
      <p:bldP spid="2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419872" y="1628800"/>
            <a:ext cx="5400600" cy="578495"/>
          </a:xfrm>
        </p:spPr>
        <p:txBody>
          <a:bodyPr>
            <a:normAutofit fontScale="90000"/>
          </a:bodyPr>
          <a:lstStyle/>
          <a:p>
            <a:r>
              <a:rPr lang="en-GB" smtClean="0"/>
              <a:t>Gestión de volúmenes Lógicos</a:t>
            </a:r>
            <a:endParaRPr lang="en-GB" dirty="0"/>
          </a:p>
        </p:txBody>
      </p:sp>
      <p:sp>
        <p:nvSpPr>
          <p:cNvPr id="6" name="4 Subtítulo"/>
          <p:cNvSpPr>
            <a:spLocks noGrp="1"/>
          </p:cNvSpPr>
          <p:nvPr>
            <p:ph type="subTitle" idx="1"/>
          </p:nvPr>
        </p:nvSpPr>
        <p:spPr>
          <a:xfrm>
            <a:off x="2195736" y="3789040"/>
            <a:ext cx="6768752" cy="3552800"/>
          </a:xfrm>
        </p:spPr>
        <p:txBody>
          <a:bodyPr>
            <a:normAutofit/>
          </a:bodyPr>
          <a:lstStyle/>
          <a:p>
            <a:pPr marL="514350" indent="-514350" algn="l">
              <a:buFont typeface="+mj-lt"/>
              <a:buAutoNum type="arabicPeriod"/>
            </a:pPr>
            <a:r>
              <a:rPr lang="en-GB" smtClean="0">
                <a:solidFill>
                  <a:schemeClr val="tx1"/>
                </a:solidFill>
              </a:rPr>
              <a:t>LVM: Visión general </a:t>
            </a:r>
          </a:p>
          <a:p>
            <a:pPr marL="514350" indent="-514350" algn="l">
              <a:buFont typeface="+mj-lt"/>
              <a:buAutoNum type="arabicPeriod"/>
            </a:pPr>
            <a:r>
              <a:rPr lang="en-GB" smtClean="0">
                <a:solidFill>
                  <a:schemeClr val="tx1"/>
                </a:solidFill>
              </a:rPr>
              <a:t>Elasticidad del sistema de archivos</a:t>
            </a:r>
          </a:p>
          <a:p>
            <a:pPr marL="514350" indent="-514350" algn="l">
              <a:buFont typeface="+mj-lt"/>
              <a:buAutoNum type="arabicPeriod"/>
            </a:pPr>
            <a:r>
              <a:rPr lang="en-GB" smtClean="0">
                <a:solidFill>
                  <a:schemeClr val="tx1"/>
                </a:solidFill>
              </a:rPr>
              <a:t>Sustitución en caliente de unidades</a:t>
            </a:r>
          </a:p>
          <a:p>
            <a:pPr marL="514350" indent="-514350" algn="l">
              <a:buFont typeface="+mj-lt"/>
              <a:buAutoNum type="arabicPeriod"/>
            </a:pPr>
            <a:r>
              <a:rPr lang="en-GB" smtClean="0">
                <a:solidFill>
                  <a:srgbClr val="993300"/>
                </a:solidFill>
              </a:rPr>
              <a:t>Uso de unidades cache</a:t>
            </a:r>
          </a:p>
          <a:p>
            <a:pPr marL="514350" indent="-514350" algn="l">
              <a:buFont typeface="+mj-lt"/>
              <a:buAutoNum type="arabicPeriod"/>
            </a:pPr>
            <a:r>
              <a:rPr lang="en-GB" smtClean="0">
                <a:solidFill>
                  <a:srgbClr val="993300"/>
                </a:solidFill>
              </a:rPr>
              <a:t>Creación de instantáneas</a:t>
            </a:r>
          </a:p>
          <a:p>
            <a:pPr marL="514350" indent="-514350" algn="l">
              <a:buFont typeface="+mj-lt"/>
              <a:buAutoNum type="arabicPeriod"/>
            </a:pPr>
            <a:r>
              <a:rPr lang="en-GB" smtClean="0">
                <a:solidFill>
                  <a:srgbClr val="993300"/>
                </a:solidFill>
              </a:rPr>
              <a:t>RAID</a:t>
            </a:r>
          </a:p>
          <a:p>
            <a:pPr marL="514350" indent="-514350" algn="l">
              <a:buFont typeface="+mj-lt"/>
              <a:buAutoNum type="arabicPeriod"/>
            </a:pPr>
            <a:endParaRPr lang="en-GB" smtClean="0">
              <a:solidFill>
                <a:srgbClr val="993300"/>
              </a:solidFill>
            </a:endParaRPr>
          </a:p>
          <a:p>
            <a:pPr marL="514350" indent="-514350" algn="l">
              <a:buFont typeface="+mj-lt"/>
              <a:buAutoNum type="arabicPeriod"/>
            </a:pPr>
            <a:endParaRPr lang="en-GB" smtClean="0">
              <a:solidFill>
                <a:srgbClr val="993300"/>
              </a:solidFill>
            </a:endParaRPr>
          </a:p>
          <a:p>
            <a:pPr marL="514350" indent="-514350" algn="l">
              <a:buFont typeface="+mj-lt"/>
              <a:buAutoNum type="arabicPeriod"/>
            </a:pPr>
            <a:endParaRPr lang="en-GB" smtClean="0">
              <a:solidFill>
                <a:srgbClr val="993300"/>
              </a:solidFill>
            </a:endParaRPr>
          </a:p>
          <a:p>
            <a:pPr marL="514350" indent="-514350" algn="l">
              <a:buFont typeface="+mj-lt"/>
              <a:buAutoNum type="arabicPeriod"/>
            </a:pPr>
            <a:endParaRPr lang="en-GB" dirty="0" smtClean="0"/>
          </a:p>
        </p:txBody>
      </p:sp>
    </p:spTree>
    <p:extLst>
      <p:ext uri="{BB962C8B-B14F-4D97-AF65-F5344CB8AC3E}">
        <p14:creationId xmlns:p14="http://schemas.microsoft.com/office/powerpoint/2010/main" val="15897357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36632" cy="634082"/>
          </a:xfrm>
        </p:spPr>
        <p:txBody>
          <a:bodyPr>
            <a:normAutofit fontScale="90000"/>
          </a:bodyPr>
          <a:lstStyle/>
          <a:p>
            <a:r>
              <a:rPr lang="en-GB" smtClean="0"/>
              <a:t>Sustitución en caliente de unidades</a:t>
            </a:r>
            <a:endParaRPr lang="en-GB" dirty="0"/>
          </a:p>
        </p:txBody>
      </p:sp>
      <p:sp>
        <p:nvSpPr>
          <p:cNvPr id="3" name="Marcador de número de diapositiva 2"/>
          <p:cNvSpPr>
            <a:spLocks noGrp="1"/>
          </p:cNvSpPr>
          <p:nvPr>
            <p:ph type="sldNum" sz="quarter" idx="12"/>
          </p:nvPr>
        </p:nvSpPr>
        <p:spPr>
          <a:xfrm>
            <a:off x="6660232" y="6381328"/>
            <a:ext cx="2133600" cy="365125"/>
          </a:xfrm>
        </p:spPr>
        <p:txBody>
          <a:bodyPr/>
          <a:lstStyle/>
          <a:p>
            <a:fld id="{132FADFE-3B8F-471C-ABF0-DBC7717ECBBC}" type="slidenum">
              <a:rPr lang="es-ES" smtClean="0"/>
              <a:pPr/>
              <a:t>64</a:t>
            </a:fld>
            <a:endParaRPr lang="es-ES" dirty="0"/>
          </a:p>
        </p:txBody>
      </p:sp>
      <p:sp>
        <p:nvSpPr>
          <p:cNvPr id="5" name="Rectangle 11"/>
          <p:cNvSpPr>
            <a:spLocks noChangeArrowheads="1"/>
          </p:cNvSpPr>
          <p:nvPr/>
        </p:nvSpPr>
        <p:spPr bwMode="auto">
          <a:xfrm>
            <a:off x="385192" y="1124744"/>
            <a:ext cx="8363272"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eaLnBrk="1" hangingPunct="1"/>
            <a:r>
              <a:rPr lang="es-ES" altLang="es-ES" sz="2400" b="1" smtClean="0">
                <a:solidFill>
                  <a:srgbClr val="993300"/>
                </a:solidFill>
              </a:rPr>
              <a:t>Suposición</a:t>
            </a:r>
            <a:r>
              <a:rPr lang="es-ES" altLang="es-ES" sz="2400" smtClean="0">
                <a:solidFill>
                  <a:srgbClr val="993300"/>
                </a:solidFill>
              </a:rPr>
              <a:t>: una unidad física que provisona espacio a un grupo de volúmenes </a:t>
            </a:r>
            <a:r>
              <a:rPr lang="es-ES" altLang="es-ES" sz="2400" b="1" smtClean="0">
                <a:solidFill>
                  <a:srgbClr val="993300"/>
                </a:solidFill>
              </a:rPr>
              <a:t>userv-vg</a:t>
            </a:r>
            <a:r>
              <a:rPr lang="es-ES" altLang="es-ES" sz="2400" smtClean="0">
                <a:solidFill>
                  <a:srgbClr val="993300"/>
                </a:solidFill>
              </a:rPr>
              <a:t> ha quedado obsoleta. La queremos sustituir por una unidad más moderna (sea </a:t>
            </a:r>
            <a:r>
              <a:rPr lang="es-ES" altLang="es-ES" sz="2400" b="1" smtClean="0">
                <a:solidFill>
                  <a:srgbClr val="993300"/>
                </a:solidFill>
              </a:rPr>
              <a:t>/dev/sdc </a:t>
            </a:r>
            <a:r>
              <a:rPr lang="es-ES" altLang="es-ES" sz="2400" smtClean="0">
                <a:solidFill>
                  <a:srgbClr val="993300"/>
                </a:solidFill>
              </a:rPr>
              <a:t>la unidad obsoleta a sustituir, con una única partición </a:t>
            </a:r>
            <a:r>
              <a:rPr lang="es-ES" altLang="es-ES" sz="2400" b="1" smtClean="0">
                <a:solidFill>
                  <a:srgbClr val="993300"/>
                </a:solidFill>
              </a:rPr>
              <a:t>/dev/sdc1</a:t>
            </a:r>
            <a:r>
              <a:rPr lang="es-ES" altLang="es-ES" sz="2400" smtClean="0">
                <a:solidFill>
                  <a:srgbClr val="993300"/>
                </a:solidFill>
              </a:rPr>
              <a:t>).</a:t>
            </a:r>
          </a:p>
          <a:p>
            <a:pPr eaLnBrk="1" hangingPunct="1"/>
            <a:r>
              <a:rPr lang="es-ES" altLang="es-ES" sz="2400" b="1" smtClean="0">
                <a:solidFill>
                  <a:srgbClr val="993300"/>
                </a:solidFill>
              </a:rPr>
              <a:t>Pasos </a:t>
            </a:r>
            <a:r>
              <a:rPr lang="es-ES" altLang="es-ES" sz="2400" smtClean="0">
                <a:solidFill>
                  <a:srgbClr val="993300"/>
                </a:solidFill>
              </a:rPr>
              <a:t>(ya conocidos de caso anterior):</a:t>
            </a:r>
          </a:p>
          <a:p>
            <a:pPr marL="457200" indent="-457200" eaLnBrk="1" hangingPunct="1">
              <a:buFont typeface="+mj-lt"/>
              <a:buAutoNum type="arabicPeriod"/>
            </a:pPr>
            <a:r>
              <a:rPr lang="es-ES" altLang="es-ES" sz="2400" smtClean="0">
                <a:solidFill>
                  <a:srgbClr val="993300"/>
                </a:solidFill>
              </a:rPr>
              <a:t>Adquirimos nueva unidad y la conectamos al sistema</a:t>
            </a:r>
          </a:p>
          <a:p>
            <a:pPr marL="182563" lvl="1" indent="0" eaLnBrk="1" hangingPunct="1">
              <a:buNone/>
            </a:pPr>
            <a:r>
              <a:rPr lang="es-ES" altLang="es-ES" sz="2000" smtClean="0">
                <a:solidFill>
                  <a:srgbClr val="993300"/>
                </a:solidFill>
              </a:rPr>
              <a:t>(supongamos que la nueva unidad es </a:t>
            </a:r>
            <a:r>
              <a:rPr lang="es-ES" altLang="es-ES" sz="2000" b="1" smtClean="0">
                <a:solidFill>
                  <a:srgbClr val="993300"/>
                </a:solidFill>
              </a:rPr>
              <a:t>/dev/sdd</a:t>
            </a:r>
            <a:r>
              <a:rPr lang="es-ES" altLang="es-ES" sz="2000" smtClean="0">
                <a:solidFill>
                  <a:srgbClr val="993300"/>
                </a:solidFill>
              </a:rPr>
              <a:t>)</a:t>
            </a:r>
          </a:p>
          <a:p>
            <a:pPr marL="457200" indent="-457200" eaLnBrk="1" hangingPunct="1">
              <a:buFont typeface="+mj-lt"/>
              <a:buAutoNum type="arabicPeriod"/>
            </a:pPr>
            <a:r>
              <a:rPr lang="es-ES" altLang="es-ES" sz="2400" smtClean="0">
                <a:solidFill>
                  <a:srgbClr val="993300"/>
                </a:solidFill>
              </a:rPr>
              <a:t>Usando </a:t>
            </a:r>
            <a:r>
              <a:rPr lang="es-ES" altLang="es-ES" sz="2400" b="1" smtClean="0">
                <a:solidFill>
                  <a:srgbClr val="993300"/>
                </a:solidFill>
              </a:rPr>
              <a:t>fdisk</a:t>
            </a:r>
            <a:r>
              <a:rPr lang="es-ES" altLang="es-ES" sz="2400" smtClean="0">
                <a:solidFill>
                  <a:srgbClr val="993300"/>
                </a:solidFill>
              </a:rPr>
              <a:t>, creamos una partición </a:t>
            </a:r>
            <a:r>
              <a:rPr lang="es-ES" altLang="es-ES" sz="2400" b="1" smtClean="0">
                <a:solidFill>
                  <a:srgbClr val="993300"/>
                </a:solidFill>
              </a:rPr>
              <a:t>/dev/sdd1 </a:t>
            </a:r>
            <a:r>
              <a:rPr lang="es-ES" altLang="es-ES" sz="2400" smtClean="0">
                <a:solidFill>
                  <a:srgbClr val="993300"/>
                </a:solidFill>
              </a:rPr>
              <a:t>con el espacio deseado en la nueva unidad</a:t>
            </a:r>
          </a:p>
          <a:p>
            <a:pPr marL="457200" indent="-457200" eaLnBrk="1" hangingPunct="1">
              <a:buFont typeface="+mj-lt"/>
              <a:buAutoNum type="arabicPeriod"/>
            </a:pPr>
            <a:r>
              <a:rPr lang="es-ES" altLang="es-ES" sz="2400" smtClean="0">
                <a:solidFill>
                  <a:srgbClr val="993300"/>
                </a:solidFill>
              </a:rPr>
              <a:t>Creamos un volumen lógico en /dev/sdd1:</a:t>
            </a:r>
          </a:p>
          <a:p>
            <a:pPr marL="0" indent="0" eaLnBrk="1" hangingPunct="1">
              <a:buNone/>
            </a:pPr>
            <a:r>
              <a:rPr lang="es-ES" altLang="es-ES" sz="2400" b="1" smtClean="0">
                <a:solidFill>
                  <a:srgbClr val="993300"/>
                </a:solidFill>
              </a:rPr>
              <a:t>pvcreate /dev/sdd1</a:t>
            </a:r>
          </a:p>
        </p:txBody>
      </p:sp>
    </p:spTree>
    <p:extLst>
      <p:ext uri="{BB962C8B-B14F-4D97-AF65-F5344CB8AC3E}">
        <p14:creationId xmlns:p14="http://schemas.microsoft.com/office/powerpoint/2010/main" val="315072803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36632" cy="634082"/>
          </a:xfrm>
        </p:spPr>
        <p:txBody>
          <a:bodyPr>
            <a:normAutofit fontScale="90000"/>
          </a:bodyPr>
          <a:lstStyle/>
          <a:p>
            <a:r>
              <a:rPr lang="en-GB"/>
              <a:t>Sustitución en caliente de unidades</a:t>
            </a:r>
            <a:endParaRPr lang="en-GB" dirty="0"/>
          </a:p>
        </p:txBody>
      </p:sp>
      <p:sp>
        <p:nvSpPr>
          <p:cNvPr id="3" name="Marcador de número de diapositiva 2"/>
          <p:cNvSpPr>
            <a:spLocks noGrp="1"/>
          </p:cNvSpPr>
          <p:nvPr>
            <p:ph type="sldNum" sz="quarter" idx="12"/>
          </p:nvPr>
        </p:nvSpPr>
        <p:spPr>
          <a:xfrm>
            <a:off x="6660232" y="6381328"/>
            <a:ext cx="2133600" cy="365125"/>
          </a:xfrm>
        </p:spPr>
        <p:txBody>
          <a:bodyPr/>
          <a:lstStyle/>
          <a:p>
            <a:fld id="{132FADFE-3B8F-471C-ABF0-DBC7717ECBBC}" type="slidenum">
              <a:rPr lang="es-ES" smtClean="0"/>
              <a:pPr/>
              <a:t>65</a:t>
            </a:fld>
            <a:endParaRPr lang="es-ES" dirty="0"/>
          </a:p>
        </p:txBody>
      </p:sp>
      <p:sp>
        <p:nvSpPr>
          <p:cNvPr id="5" name="Rectangle 11"/>
          <p:cNvSpPr>
            <a:spLocks noChangeArrowheads="1"/>
          </p:cNvSpPr>
          <p:nvPr/>
        </p:nvSpPr>
        <p:spPr bwMode="auto">
          <a:xfrm>
            <a:off x="385192" y="1124744"/>
            <a:ext cx="8363272"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eaLnBrk="1" hangingPunct="1">
              <a:buNone/>
            </a:pPr>
            <a:r>
              <a:rPr lang="es-ES" altLang="es-ES" sz="2400" smtClean="0">
                <a:solidFill>
                  <a:srgbClr val="993300"/>
                </a:solidFill>
              </a:rPr>
              <a:t>...</a:t>
            </a:r>
          </a:p>
          <a:p>
            <a:pPr marL="457200" indent="-457200" eaLnBrk="1" hangingPunct="1">
              <a:buFont typeface="+mj-lt"/>
              <a:buAutoNum type="arabicPeriod" startAt="4"/>
            </a:pPr>
            <a:r>
              <a:rPr lang="es-ES" altLang="es-ES" sz="2400" smtClean="0">
                <a:solidFill>
                  <a:srgbClr val="993300"/>
                </a:solidFill>
              </a:rPr>
              <a:t>Añadimos nuevo volumen lógico al grupo user-vg:</a:t>
            </a:r>
          </a:p>
          <a:p>
            <a:pPr marL="0" indent="0" eaLnBrk="1" hangingPunct="1">
              <a:buNone/>
            </a:pPr>
            <a:r>
              <a:rPr lang="es-ES" altLang="es-ES" sz="2400" b="1" smtClean="0">
                <a:solidFill>
                  <a:srgbClr val="993300"/>
                </a:solidFill>
              </a:rPr>
              <a:t>vgextend user-vg /dev/sdd1</a:t>
            </a:r>
          </a:p>
          <a:p>
            <a:pPr marL="457200" indent="-457200" eaLnBrk="1" hangingPunct="1">
              <a:buFont typeface="+mj-lt"/>
              <a:buAutoNum type="arabicPeriod" startAt="5"/>
            </a:pPr>
            <a:r>
              <a:rPr lang="es-ES" altLang="es-ES" sz="2400" smtClean="0">
                <a:solidFill>
                  <a:srgbClr val="993300"/>
                </a:solidFill>
              </a:rPr>
              <a:t>Movemos todos los extents ocupados de </a:t>
            </a:r>
            <a:r>
              <a:rPr lang="es-ES" altLang="es-ES" sz="2400" b="1" smtClean="0">
                <a:solidFill>
                  <a:srgbClr val="993300"/>
                </a:solidFill>
              </a:rPr>
              <a:t>/dev/sdc1</a:t>
            </a:r>
            <a:r>
              <a:rPr lang="es-ES" altLang="es-ES" sz="2400" smtClean="0">
                <a:solidFill>
                  <a:srgbClr val="993300"/>
                </a:solidFill>
              </a:rPr>
              <a:t> a otros volúmenes físicos del grupo:</a:t>
            </a:r>
          </a:p>
          <a:p>
            <a:pPr marL="0" indent="0" eaLnBrk="1" hangingPunct="1">
              <a:buNone/>
            </a:pPr>
            <a:r>
              <a:rPr lang="es-ES" altLang="es-ES" sz="2400" b="1" smtClean="0">
                <a:solidFill>
                  <a:srgbClr val="993300"/>
                </a:solidFill>
              </a:rPr>
              <a:t>pvmove /dev/sdc1</a:t>
            </a:r>
          </a:p>
          <a:p>
            <a:pPr marL="457200" indent="-457200" eaLnBrk="1" hangingPunct="1">
              <a:buFont typeface="+mj-lt"/>
              <a:buAutoNum type="arabicPeriod" startAt="6"/>
            </a:pPr>
            <a:r>
              <a:rPr lang="es-ES" altLang="es-ES" sz="2400" smtClean="0">
                <a:solidFill>
                  <a:srgbClr val="993300"/>
                </a:solidFill>
              </a:rPr>
              <a:t>Quitamos /dev/sdc1 del grupo:</a:t>
            </a:r>
          </a:p>
          <a:p>
            <a:pPr marL="0" indent="0" eaLnBrk="1" hangingPunct="1">
              <a:buNone/>
            </a:pPr>
            <a:r>
              <a:rPr lang="es-ES" altLang="es-ES" sz="2400" b="1" smtClean="0">
                <a:solidFill>
                  <a:srgbClr val="993300"/>
                </a:solidFill>
              </a:rPr>
              <a:t>vgreduce user-vg /dev/sdc1</a:t>
            </a:r>
          </a:p>
          <a:p>
            <a:pPr marL="457200" indent="-457200" eaLnBrk="1" hangingPunct="1">
              <a:buFont typeface="+mj-lt"/>
              <a:buAutoNum type="arabicPeriod" startAt="7"/>
            </a:pPr>
            <a:r>
              <a:rPr lang="es-ES" altLang="es-ES" sz="2400" smtClean="0">
                <a:solidFill>
                  <a:srgbClr val="993300"/>
                </a:solidFill>
              </a:rPr>
              <a:t>Quitamos el volumen lógico de /dev/sdc1</a:t>
            </a:r>
          </a:p>
          <a:p>
            <a:pPr marL="0" indent="0" eaLnBrk="1" hangingPunct="1">
              <a:buNone/>
            </a:pPr>
            <a:r>
              <a:rPr lang="es-ES" altLang="es-ES" sz="2400" b="1" smtClean="0">
                <a:solidFill>
                  <a:srgbClr val="993300"/>
                </a:solidFill>
              </a:rPr>
              <a:t>pvremove /dev/sdc1</a:t>
            </a:r>
          </a:p>
          <a:p>
            <a:pPr marL="457200" indent="-457200" eaLnBrk="1" hangingPunct="1">
              <a:buFont typeface="+mj-lt"/>
              <a:buAutoNum type="arabicPeriod" startAt="8"/>
            </a:pPr>
            <a:r>
              <a:rPr lang="es-ES" altLang="es-ES" sz="2400" smtClean="0">
                <a:solidFill>
                  <a:srgbClr val="993300"/>
                </a:solidFill>
              </a:rPr>
              <a:t>¡Ya podemos retirar /dev/sdc del equipo!</a:t>
            </a:r>
          </a:p>
        </p:txBody>
      </p:sp>
    </p:spTree>
    <p:extLst>
      <p:ext uri="{BB962C8B-B14F-4D97-AF65-F5344CB8AC3E}">
        <p14:creationId xmlns:p14="http://schemas.microsoft.com/office/powerpoint/2010/main" val="6284568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419872" y="1628800"/>
            <a:ext cx="5400600" cy="578495"/>
          </a:xfrm>
        </p:spPr>
        <p:txBody>
          <a:bodyPr>
            <a:normAutofit fontScale="90000"/>
          </a:bodyPr>
          <a:lstStyle/>
          <a:p>
            <a:r>
              <a:rPr lang="en-GB" smtClean="0"/>
              <a:t>Gestión de volúmenes Lógicos</a:t>
            </a:r>
            <a:endParaRPr lang="en-GB" dirty="0"/>
          </a:p>
        </p:txBody>
      </p:sp>
      <p:sp>
        <p:nvSpPr>
          <p:cNvPr id="6" name="4 Subtítulo"/>
          <p:cNvSpPr>
            <a:spLocks noGrp="1"/>
          </p:cNvSpPr>
          <p:nvPr>
            <p:ph type="subTitle" idx="1"/>
          </p:nvPr>
        </p:nvSpPr>
        <p:spPr>
          <a:xfrm>
            <a:off x="2195736" y="3789040"/>
            <a:ext cx="6768752" cy="3552800"/>
          </a:xfrm>
        </p:spPr>
        <p:txBody>
          <a:bodyPr>
            <a:normAutofit/>
          </a:bodyPr>
          <a:lstStyle/>
          <a:p>
            <a:pPr marL="514350" indent="-514350" algn="l">
              <a:buFont typeface="+mj-lt"/>
              <a:buAutoNum type="arabicPeriod"/>
            </a:pPr>
            <a:r>
              <a:rPr lang="en-GB" smtClean="0">
                <a:solidFill>
                  <a:schemeClr val="tx1"/>
                </a:solidFill>
              </a:rPr>
              <a:t>LVM: Visión general </a:t>
            </a:r>
          </a:p>
          <a:p>
            <a:pPr marL="514350" indent="-514350" algn="l">
              <a:buFont typeface="+mj-lt"/>
              <a:buAutoNum type="arabicPeriod"/>
            </a:pPr>
            <a:r>
              <a:rPr lang="en-GB" smtClean="0">
                <a:solidFill>
                  <a:schemeClr val="tx1"/>
                </a:solidFill>
              </a:rPr>
              <a:t>Elasticidad del sistema de archivos</a:t>
            </a:r>
          </a:p>
          <a:p>
            <a:pPr marL="514350" indent="-514350" algn="l">
              <a:buFont typeface="+mj-lt"/>
              <a:buAutoNum type="arabicPeriod"/>
            </a:pPr>
            <a:r>
              <a:rPr lang="en-GB" smtClean="0">
                <a:solidFill>
                  <a:schemeClr val="tx1"/>
                </a:solidFill>
              </a:rPr>
              <a:t>Sustitución en caliente de unidades</a:t>
            </a:r>
          </a:p>
          <a:p>
            <a:pPr marL="514350" indent="-514350" algn="l">
              <a:buFont typeface="+mj-lt"/>
              <a:buAutoNum type="arabicPeriod"/>
            </a:pPr>
            <a:r>
              <a:rPr lang="en-GB" smtClean="0">
                <a:solidFill>
                  <a:schemeClr val="tx1"/>
                </a:solidFill>
              </a:rPr>
              <a:t>Uso de unidades cache</a:t>
            </a:r>
          </a:p>
          <a:p>
            <a:pPr marL="514350" indent="-514350" algn="l">
              <a:buFont typeface="+mj-lt"/>
              <a:buAutoNum type="arabicPeriod"/>
            </a:pPr>
            <a:r>
              <a:rPr lang="en-GB" smtClean="0">
                <a:solidFill>
                  <a:srgbClr val="993300"/>
                </a:solidFill>
              </a:rPr>
              <a:t>Creación de instantáneas</a:t>
            </a:r>
          </a:p>
          <a:p>
            <a:pPr marL="514350" indent="-514350" algn="l">
              <a:buFont typeface="+mj-lt"/>
              <a:buAutoNum type="arabicPeriod"/>
            </a:pPr>
            <a:r>
              <a:rPr lang="en-GB" smtClean="0">
                <a:solidFill>
                  <a:srgbClr val="993300"/>
                </a:solidFill>
              </a:rPr>
              <a:t>RAID</a:t>
            </a:r>
          </a:p>
          <a:p>
            <a:pPr marL="514350" indent="-514350" algn="l">
              <a:buFont typeface="+mj-lt"/>
              <a:buAutoNum type="arabicPeriod"/>
            </a:pPr>
            <a:endParaRPr lang="en-GB" smtClean="0">
              <a:solidFill>
                <a:srgbClr val="993300"/>
              </a:solidFill>
            </a:endParaRPr>
          </a:p>
          <a:p>
            <a:pPr marL="514350" indent="-514350" algn="l">
              <a:buFont typeface="+mj-lt"/>
              <a:buAutoNum type="arabicPeriod"/>
            </a:pPr>
            <a:endParaRPr lang="en-GB" smtClean="0">
              <a:solidFill>
                <a:srgbClr val="993300"/>
              </a:solidFill>
            </a:endParaRPr>
          </a:p>
          <a:p>
            <a:pPr marL="514350" indent="-514350" algn="l">
              <a:buFont typeface="+mj-lt"/>
              <a:buAutoNum type="arabicPeriod"/>
            </a:pPr>
            <a:endParaRPr lang="en-GB" smtClean="0">
              <a:solidFill>
                <a:srgbClr val="993300"/>
              </a:solidFill>
            </a:endParaRPr>
          </a:p>
          <a:p>
            <a:pPr marL="514350" indent="-514350" algn="l">
              <a:buFont typeface="+mj-lt"/>
              <a:buAutoNum type="arabicPeriod"/>
            </a:pPr>
            <a:endParaRPr lang="en-GB" dirty="0" smtClean="0"/>
          </a:p>
        </p:txBody>
      </p:sp>
    </p:spTree>
    <p:extLst>
      <p:ext uri="{BB962C8B-B14F-4D97-AF65-F5344CB8AC3E}">
        <p14:creationId xmlns:p14="http://schemas.microsoft.com/office/powerpoint/2010/main" val="339315523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36632" cy="634082"/>
          </a:xfrm>
        </p:spPr>
        <p:txBody>
          <a:bodyPr>
            <a:normAutofit fontScale="90000"/>
          </a:bodyPr>
          <a:lstStyle/>
          <a:p>
            <a:r>
              <a:rPr lang="en-GB" smtClean="0"/>
              <a:t>Uso de unidades cache</a:t>
            </a:r>
            <a:endParaRPr lang="en-GB" dirty="0"/>
          </a:p>
        </p:txBody>
      </p:sp>
      <p:sp>
        <p:nvSpPr>
          <p:cNvPr id="3" name="Marcador de número de diapositiva 2"/>
          <p:cNvSpPr>
            <a:spLocks noGrp="1"/>
          </p:cNvSpPr>
          <p:nvPr>
            <p:ph type="sldNum" sz="quarter" idx="12"/>
          </p:nvPr>
        </p:nvSpPr>
        <p:spPr>
          <a:xfrm>
            <a:off x="6660232" y="6381328"/>
            <a:ext cx="2133600" cy="365125"/>
          </a:xfrm>
        </p:spPr>
        <p:txBody>
          <a:bodyPr/>
          <a:lstStyle/>
          <a:p>
            <a:fld id="{132FADFE-3B8F-471C-ABF0-DBC7717ECBBC}" type="slidenum">
              <a:rPr lang="es-ES" smtClean="0"/>
              <a:pPr/>
              <a:t>67</a:t>
            </a:fld>
            <a:endParaRPr lang="es-ES" dirty="0"/>
          </a:p>
        </p:txBody>
      </p:sp>
      <p:sp>
        <p:nvSpPr>
          <p:cNvPr id="5" name="Rectangle 11"/>
          <p:cNvSpPr>
            <a:spLocks noChangeArrowheads="1"/>
          </p:cNvSpPr>
          <p:nvPr/>
        </p:nvSpPr>
        <p:spPr bwMode="auto">
          <a:xfrm>
            <a:off x="385192" y="1124744"/>
            <a:ext cx="8363272"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eaLnBrk="1" hangingPunct="1"/>
            <a:r>
              <a:rPr lang="es-ES" altLang="es-ES" sz="2400" b="1" smtClean="0">
                <a:solidFill>
                  <a:srgbClr val="993300"/>
                </a:solidFill>
              </a:rPr>
              <a:t>Suposición</a:t>
            </a:r>
            <a:r>
              <a:rPr lang="es-ES" altLang="es-ES" sz="2400" smtClean="0">
                <a:solidFill>
                  <a:srgbClr val="993300"/>
                </a:solidFill>
              </a:rPr>
              <a:t> (caso típico): Disponemos de... </a:t>
            </a:r>
          </a:p>
          <a:p>
            <a:pPr lvl="1" eaLnBrk="1" hangingPunct="1"/>
            <a:r>
              <a:rPr lang="es-ES" altLang="es-ES" sz="2000" smtClean="0">
                <a:solidFill>
                  <a:srgbClr val="993300"/>
                </a:solidFill>
              </a:rPr>
              <a:t>Unidad rápida pero pequeña (SSD)</a:t>
            </a:r>
          </a:p>
          <a:p>
            <a:pPr lvl="1" eaLnBrk="1" hangingPunct="1"/>
            <a:r>
              <a:rPr lang="es-ES" altLang="es-ES" sz="2000" smtClean="0">
                <a:solidFill>
                  <a:srgbClr val="993300"/>
                </a:solidFill>
              </a:rPr>
              <a:t>Unidad grande pero lenta: </a:t>
            </a:r>
            <a:r>
              <a:rPr lang="es-ES" altLang="es-ES" sz="2000">
                <a:solidFill>
                  <a:srgbClr val="993300"/>
                </a:solidFill>
              </a:rPr>
              <a:t>(</a:t>
            </a:r>
            <a:r>
              <a:rPr lang="es-ES" altLang="es-ES" sz="2000" smtClean="0">
                <a:solidFill>
                  <a:srgbClr val="993300"/>
                </a:solidFill>
              </a:rPr>
              <a:t>HDD)</a:t>
            </a:r>
          </a:p>
          <a:p>
            <a:pPr eaLnBrk="1" hangingPunct="1"/>
            <a:r>
              <a:rPr lang="es-ES" altLang="es-ES" sz="2400" smtClean="0">
                <a:solidFill>
                  <a:srgbClr val="993300"/>
                </a:solidFill>
              </a:rPr>
              <a:t>Idea: mantener información más usada en unidad rápida</a:t>
            </a:r>
          </a:p>
          <a:p>
            <a:pPr eaLnBrk="1" hangingPunct="1"/>
            <a:r>
              <a:rPr lang="es-ES" altLang="es-ES" sz="2400" smtClean="0">
                <a:solidFill>
                  <a:srgbClr val="993300"/>
                </a:solidFill>
              </a:rPr>
              <a:t>¡No es realmente una cache! (=reserva): </a:t>
            </a:r>
          </a:p>
          <a:p>
            <a:pPr lvl="1" eaLnBrk="1" hangingPunct="1"/>
            <a:r>
              <a:rPr lang="es-ES" altLang="es-ES" sz="2000" smtClean="0">
                <a:solidFill>
                  <a:srgbClr val="993300"/>
                </a:solidFill>
              </a:rPr>
              <a:t>SSD almacena los bloques que </a:t>
            </a:r>
            <a:r>
              <a:rPr lang="es-ES" altLang="es-ES" sz="2000" u="sng" smtClean="0">
                <a:solidFill>
                  <a:srgbClr val="993300"/>
                </a:solidFill>
              </a:rPr>
              <a:t>con más frecuencia</a:t>
            </a:r>
            <a:r>
              <a:rPr lang="es-ES" altLang="es-ES" sz="2000" smtClean="0">
                <a:solidFill>
                  <a:srgbClr val="993300"/>
                </a:solidFill>
              </a:rPr>
              <a:t> se usan</a:t>
            </a:r>
          </a:p>
          <a:p>
            <a:pPr lvl="1" eaLnBrk="1" hangingPunct="1"/>
            <a:r>
              <a:rPr lang="es-ES" altLang="es-ES" sz="2000" smtClean="0">
                <a:solidFill>
                  <a:srgbClr val="993300"/>
                </a:solidFill>
              </a:rPr>
              <a:t>Una </a:t>
            </a:r>
            <a:r>
              <a:rPr lang="es-ES" altLang="es-ES" sz="2000" i="1" smtClean="0">
                <a:solidFill>
                  <a:srgbClr val="993300"/>
                </a:solidFill>
              </a:rPr>
              <a:t>reserva</a:t>
            </a:r>
            <a:r>
              <a:rPr lang="es-ES" altLang="es-ES" sz="2000" smtClean="0">
                <a:solidFill>
                  <a:srgbClr val="993300"/>
                </a:solidFill>
              </a:rPr>
              <a:t> mantiene los bloques </a:t>
            </a:r>
            <a:r>
              <a:rPr lang="es-ES" altLang="es-ES" sz="2000" u="sng" smtClean="0">
                <a:solidFill>
                  <a:srgbClr val="993300"/>
                </a:solidFill>
              </a:rPr>
              <a:t>más recientemente</a:t>
            </a:r>
            <a:r>
              <a:rPr lang="es-ES" altLang="es-ES" sz="2000" smtClean="0">
                <a:solidFill>
                  <a:srgbClr val="993300"/>
                </a:solidFill>
              </a:rPr>
              <a:t> usados</a:t>
            </a:r>
          </a:p>
          <a:p>
            <a:pPr eaLnBrk="1" hangingPunct="1"/>
            <a:r>
              <a:rPr lang="es-ES" altLang="es-ES" sz="2400" i="1" smtClean="0">
                <a:solidFill>
                  <a:srgbClr val="993300"/>
                </a:solidFill>
              </a:rPr>
              <a:t>Volumen lógico cache</a:t>
            </a:r>
            <a:r>
              <a:rPr lang="es-ES" altLang="es-ES" sz="2400" smtClean="0">
                <a:solidFill>
                  <a:srgbClr val="993300"/>
                </a:solidFill>
              </a:rPr>
              <a:t> consta de tres volúmenes lógicos:</a:t>
            </a:r>
          </a:p>
          <a:p>
            <a:pPr lvl="1" eaLnBrk="1" hangingPunct="1"/>
            <a:r>
              <a:rPr lang="es-ES" altLang="es-ES" sz="2000" b="1" smtClean="0">
                <a:solidFill>
                  <a:srgbClr val="993300"/>
                </a:solidFill>
              </a:rPr>
              <a:t>OriginLV</a:t>
            </a:r>
            <a:r>
              <a:rPr lang="es-ES" altLang="es-ES" sz="2000" smtClean="0">
                <a:solidFill>
                  <a:srgbClr val="993300"/>
                </a:solidFill>
              </a:rPr>
              <a:t>: Volumen grande (sobre unidad lenta)</a:t>
            </a:r>
          </a:p>
          <a:p>
            <a:pPr lvl="1" eaLnBrk="1" hangingPunct="1"/>
            <a:r>
              <a:rPr lang="es-ES" altLang="es-ES" sz="2000" b="1" smtClean="0">
                <a:solidFill>
                  <a:srgbClr val="993300"/>
                </a:solidFill>
              </a:rPr>
              <a:t>CacheDataLV</a:t>
            </a:r>
            <a:r>
              <a:rPr lang="es-ES" altLang="es-ES" sz="2000" smtClean="0">
                <a:solidFill>
                  <a:srgbClr val="993300"/>
                </a:solidFill>
              </a:rPr>
              <a:t>: Volumen pequeño usado como cache (sobre unidad rápida)</a:t>
            </a:r>
          </a:p>
          <a:p>
            <a:pPr lvl="1" eaLnBrk="1" hangingPunct="1"/>
            <a:r>
              <a:rPr lang="es-ES" altLang="es-ES" sz="2000" b="1" smtClean="0">
                <a:solidFill>
                  <a:srgbClr val="993300"/>
                </a:solidFill>
              </a:rPr>
              <a:t>CacheMetaDataLV</a:t>
            </a:r>
            <a:r>
              <a:rPr lang="es-ES" altLang="es-ES" sz="2000" smtClean="0">
                <a:solidFill>
                  <a:srgbClr val="993300"/>
                </a:solidFill>
              </a:rPr>
              <a:t>: Metadatos de la caché, de uso interno (sobre unidad rápida)</a:t>
            </a:r>
          </a:p>
          <a:p>
            <a:pPr lvl="1" indent="0" eaLnBrk="1" hangingPunct="1">
              <a:buNone/>
            </a:pPr>
            <a:r>
              <a:rPr lang="es-ES" altLang="es-ES" sz="2000" smtClean="0">
                <a:solidFill>
                  <a:srgbClr val="993300"/>
                </a:solidFill>
              </a:rPr>
              <a:t>Todos estos volúmenes deben pertener al mismo grupo</a:t>
            </a:r>
          </a:p>
          <a:p>
            <a:pPr lvl="1" eaLnBrk="1" hangingPunct="1"/>
            <a:endParaRPr lang="es-ES" altLang="es-ES" sz="2000" smtClean="0">
              <a:solidFill>
                <a:srgbClr val="993300"/>
              </a:solidFill>
            </a:endParaRPr>
          </a:p>
        </p:txBody>
      </p:sp>
      <p:sp>
        <p:nvSpPr>
          <p:cNvPr id="4" name="Abrir llave 3"/>
          <p:cNvSpPr/>
          <p:nvPr/>
        </p:nvSpPr>
        <p:spPr>
          <a:xfrm>
            <a:off x="457200" y="4797152"/>
            <a:ext cx="442392" cy="1440160"/>
          </a:xfrm>
          <a:prstGeom prst="leftBrace">
            <a:avLst/>
          </a:prstGeom>
          <a:ln>
            <a:solidFill>
              <a:srgbClr val="99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 name="CuadroTexto 5"/>
          <p:cNvSpPr txBox="1"/>
          <p:nvPr/>
        </p:nvSpPr>
        <p:spPr>
          <a:xfrm>
            <a:off x="853873" y="5157192"/>
            <a:ext cx="45719" cy="523220"/>
          </a:xfrm>
          <a:prstGeom prst="rect">
            <a:avLst/>
          </a:prstGeom>
          <a:noFill/>
        </p:spPr>
        <p:txBody>
          <a:bodyPr wrap="square" rtlCol="0">
            <a:spAutoFit/>
          </a:bodyPr>
          <a:lstStyle/>
          <a:p>
            <a:r>
              <a:rPr lang="es-ES" sz="2800" smtClean="0">
                <a:solidFill>
                  <a:srgbClr val="993300"/>
                </a:solidFill>
              </a:rPr>
              <a:t>+</a:t>
            </a:r>
            <a:endParaRPr lang="es-ES" sz="2800" dirty="0" err="1" smtClean="0">
              <a:solidFill>
                <a:srgbClr val="993300"/>
              </a:solidFill>
            </a:endParaRPr>
          </a:p>
        </p:txBody>
      </p:sp>
      <p:sp>
        <p:nvSpPr>
          <p:cNvPr id="7" name="Rectángulo redondeado 6"/>
          <p:cNvSpPr/>
          <p:nvPr/>
        </p:nvSpPr>
        <p:spPr>
          <a:xfrm>
            <a:off x="971600" y="3717032"/>
            <a:ext cx="2160240" cy="8147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smtClean="0"/>
              <a:t>= Cache Pool</a:t>
            </a:r>
            <a:endParaRPr lang="es-ES"/>
          </a:p>
        </p:txBody>
      </p:sp>
      <p:sp>
        <p:nvSpPr>
          <p:cNvPr id="8" name="Forma libre 7"/>
          <p:cNvSpPr/>
          <p:nvPr/>
        </p:nvSpPr>
        <p:spPr>
          <a:xfrm>
            <a:off x="115895" y="4120150"/>
            <a:ext cx="851668" cy="1376883"/>
          </a:xfrm>
          <a:custGeom>
            <a:avLst/>
            <a:gdLst>
              <a:gd name="connsiteX0" fmla="*/ 383835 w 851668"/>
              <a:gd name="connsiteY0" fmla="*/ 1376883 h 1376883"/>
              <a:gd name="connsiteX1" fmla="*/ 86124 w 851668"/>
              <a:gd name="connsiteY1" fmla="*/ 1111069 h 1376883"/>
              <a:gd name="connsiteX2" fmla="*/ 1063 w 851668"/>
              <a:gd name="connsiteY2" fmla="*/ 632603 h 1376883"/>
              <a:gd name="connsiteX3" fmla="*/ 128654 w 851668"/>
              <a:gd name="connsiteY3" fmla="*/ 292362 h 1376883"/>
              <a:gd name="connsiteX4" fmla="*/ 851668 w 851668"/>
              <a:gd name="connsiteY4" fmla="*/ 5283 h 1376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668" h="1376883">
                <a:moveTo>
                  <a:pt x="383835" y="1376883"/>
                </a:moveTo>
                <a:cubicBezTo>
                  <a:pt x="266877" y="1305999"/>
                  <a:pt x="149919" y="1235116"/>
                  <a:pt x="86124" y="1111069"/>
                </a:cubicBezTo>
                <a:cubicBezTo>
                  <a:pt x="22329" y="987022"/>
                  <a:pt x="-6025" y="769054"/>
                  <a:pt x="1063" y="632603"/>
                </a:cubicBezTo>
                <a:cubicBezTo>
                  <a:pt x="8151" y="496152"/>
                  <a:pt x="-13114" y="396915"/>
                  <a:pt x="128654" y="292362"/>
                </a:cubicBezTo>
                <a:cubicBezTo>
                  <a:pt x="270421" y="187809"/>
                  <a:pt x="628384" y="-37247"/>
                  <a:pt x="851668" y="5283"/>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93837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17"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500" fill="hold"/>
                                        <p:tgtEl>
                                          <p:spTgt spid="8"/>
                                        </p:tgtEl>
                                        <p:attrNameLst>
                                          <p:attrName>ppt_y</p:attrName>
                                        </p:attrNameLst>
                                      </p:cBhvr>
                                      <p:tavLst>
                                        <p:tav tm="0">
                                          <p:val>
                                            <p:strVal val="#ppt_y+#ppt_h/2"/>
                                          </p:val>
                                        </p:tav>
                                        <p:tav tm="100000">
                                          <p:val>
                                            <p:strVal val="#ppt_y"/>
                                          </p:val>
                                        </p:tav>
                                      </p:tavLst>
                                    </p:anim>
                                    <p:anim calcmode="lin" valueType="num">
                                      <p:cBhvr>
                                        <p:cTn id="23" dur="500" fill="hold"/>
                                        <p:tgtEl>
                                          <p:spTgt spid="8"/>
                                        </p:tgtEl>
                                        <p:attrNameLst>
                                          <p:attrName>ppt_w</p:attrName>
                                        </p:attrNameLst>
                                      </p:cBhvr>
                                      <p:tavLst>
                                        <p:tav tm="0">
                                          <p:val>
                                            <p:strVal val="#ppt_w"/>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36632" cy="634082"/>
          </a:xfrm>
        </p:spPr>
        <p:txBody>
          <a:bodyPr>
            <a:normAutofit fontScale="90000"/>
          </a:bodyPr>
          <a:lstStyle/>
          <a:p>
            <a:r>
              <a:rPr lang="en-GB"/>
              <a:t>Uso de unidades cache</a:t>
            </a:r>
            <a:endParaRPr lang="en-GB" dirty="0"/>
          </a:p>
        </p:txBody>
      </p:sp>
      <p:sp>
        <p:nvSpPr>
          <p:cNvPr id="3" name="Marcador de número de diapositiva 2"/>
          <p:cNvSpPr>
            <a:spLocks noGrp="1"/>
          </p:cNvSpPr>
          <p:nvPr>
            <p:ph type="sldNum" sz="quarter" idx="12"/>
          </p:nvPr>
        </p:nvSpPr>
        <p:spPr>
          <a:xfrm>
            <a:off x="6660232" y="6381328"/>
            <a:ext cx="2133600" cy="365125"/>
          </a:xfrm>
        </p:spPr>
        <p:txBody>
          <a:bodyPr/>
          <a:lstStyle/>
          <a:p>
            <a:fld id="{132FADFE-3B8F-471C-ABF0-DBC7717ECBBC}" type="slidenum">
              <a:rPr lang="es-ES" smtClean="0"/>
              <a:pPr/>
              <a:t>68</a:t>
            </a:fld>
            <a:endParaRPr lang="es-ES" dirty="0"/>
          </a:p>
        </p:txBody>
      </p:sp>
      <p:sp>
        <p:nvSpPr>
          <p:cNvPr id="5" name="Rectangle 11"/>
          <p:cNvSpPr>
            <a:spLocks noChangeArrowheads="1"/>
          </p:cNvSpPr>
          <p:nvPr/>
        </p:nvSpPr>
        <p:spPr bwMode="auto">
          <a:xfrm>
            <a:off x="385192" y="1124744"/>
            <a:ext cx="8363272"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eaLnBrk="1" hangingPunct="1">
              <a:buNone/>
            </a:pPr>
            <a:r>
              <a:rPr lang="es-ES" altLang="es-ES" sz="2400" b="1" smtClean="0">
                <a:solidFill>
                  <a:srgbClr val="993300"/>
                </a:solidFill>
              </a:rPr>
              <a:t>Procedimiento a seguir:</a:t>
            </a:r>
          </a:p>
          <a:p>
            <a:pPr eaLnBrk="1" hangingPunct="1"/>
            <a:r>
              <a:rPr lang="es-ES" altLang="es-ES" sz="2400" smtClean="0">
                <a:solidFill>
                  <a:srgbClr val="993300"/>
                </a:solidFill>
              </a:rPr>
              <a:t>Ejemplo: sean... </a:t>
            </a:r>
          </a:p>
          <a:p>
            <a:pPr lvl="1" eaLnBrk="1" hangingPunct="1"/>
            <a:r>
              <a:rPr lang="es-ES" altLang="es-ES" sz="2000" smtClean="0">
                <a:solidFill>
                  <a:srgbClr val="993300"/>
                </a:solidFill>
              </a:rPr>
              <a:t>/dev/sdb unidad grande (y lenta)</a:t>
            </a:r>
          </a:p>
          <a:p>
            <a:pPr lvl="1" eaLnBrk="1" hangingPunct="1"/>
            <a:r>
              <a:rPr lang="es-ES" altLang="es-ES" sz="2000" smtClean="0">
                <a:solidFill>
                  <a:srgbClr val="993300"/>
                </a:solidFill>
              </a:rPr>
              <a:t>/dev/sdc unidad rápida (y pequeña)</a:t>
            </a:r>
          </a:p>
          <a:p>
            <a:pPr lvl="1" eaLnBrk="1" hangingPunct="1"/>
            <a:r>
              <a:rPr lang="es-ES" altLang="es-ES" sz="2000" smtClean="0">
                <a:solidFill>
                  <a:srgbClr val="993300"/>
                </a:solidFill>
              </a:rPr>
              <a:t>Una partición por cada unidad con todo el espacio</a:t>
            </a:r>
          </a:p>
          <a:p>
            <a:pPr marL="457200" indent="-457200" eaLnBrk="1" hangingPunct="1">
              <a:buFont typeface="+mj-lt"/>
              <a:buAutoNum type="arabicPeriod"/>
            </a:pPr>
            <a:r>
              <a:rPr lang="es-ES" altLang="es-ES" sz="2400" smtClean="0">
                <a:solidFill>
                  <a:srgbClr val="993300"/>
                </a:solidFill>
              </a:rPr>
              <a:t>Crear volumen lógico sobre ambas unidades físicas:</a:t>
            </a:r>
          </a:p>
          <a:p>
            <a:pPr marL="0" indent="0" eaLnBrk="1" hangingPunct="1">
              <a:buNone/>
            </a:pPr>
            <a:r>
              <a:rPr lang="es-ES" altLang="es-ES" sz="2400" b="1" smtClean="0">
                <a:solidFill>
                  <a:srgbClr val="993300"/>
                </a:solidFill>
              </a:rPr>
              <a:t>pvcreate /dev/sdb1 /dev/sdc1</a:t>
            </a:r>
          </a:p>
          <a:p>
            <a:pPr marL="457200" indent="-457200" eaLnBrk="1" hangingPunct="1">
              <a:buFont typeface="+mj-lt"/>
              <a:buAutoNum type="arabicPeriod" startAt="2"/>
            </a:pPr>
            <a:r>
              <a:rPr lang="es-ES" altLang="es-ES" sz="2400" smtClean="0">
                <a:solidFill>
                  <a:srgbClr val="993300"/>
                </a:solidFill>
              </a:rPr>
              <a:t>Crear un grupo de volúmenes con ambos volúmenes:</a:t>
            </a:r>
          </a:p>
          <a:p>
            <a:pPr marL="0" indent="0" eaLnBrk="1" hangingPunct="1">
              <a:buNone/>
            </a:pPr>
            <a:r>
              <a:rPr lang="es-ES" altLang="es-ES" sz="2400" b="1" smtClean="0">
                <a:solidFill>
                  <a:srgbClr val="993300"/>
                </a:solidFill>
              </a:rPr>
              <a:t>vgcreate cache-vg /dev/sdb1 /dev/sdc1</a:t>
            </a:r>
          </a:p>
          <a:p>
            <a:pPr marL="457200" indent="-457200" eaLnBrk="1" hangingPunct="1">
              <a:buFont typeface="+mj-lt"/>
              <a:buAutoNum type="arabicPeriod" startAt="3"/>
            </a:pPr>
            <a:r>
              <a:rPr lang="es-ES" altLang="es-ES" sz="2400" smtClean="0">
                <a:solidFill>
                  <a:srgbClr val="993300"/>
                </a:solidFill>
              </a:rPr>
              <a:t>Crear volúmen lógico de origen:</a:t>
            </a:r>
          </a:p>
          <a:p>
            <a:pPr marL="0" indent="0" eaLnBrk="1" hangingPunct="1">
              <a:buNone/>
            </a:pPr>
            <a:r>
              <a:rPr lang="es-ES" altLang="es-ES" sz="2400" b="1" smtClean="0">
                <a:solidFill>
                  <a:srgbClr val="993300"/>
                </a:solidFill>
              </a:rPr>
              <a:t>lvcreate </a:t>
            </a:r>
            <a:r>
              <a:rPr lang="es-ES" altLang="es-ES" sz="2400" b="1">
                <a:solidFill>
                  <a:srgbClr val="993300"/>
                </a:solidFill>
              </a:rPr>
              <a:t>--name OriginLV --size 250G cache-vg /</a:t>
            </a:r>
            <a:r>
              <a:rPr lang="es-ES" altLang="es-ES" sz="2400" b="1" smtClean="0">
                <a:solidFill>
                  <a:srgbClr val="993300"/>
                </a:solidFill>
              </a:rPr>
              <a:t>dev/sdb1</a:t>
            </a:r>
          </a:p>
          <a:p>
            <a:pPr lvl="1" eaLnBrk="1" hangingPunct="1"/>
            <a:r>
              <a:rPr lang="es-ES" altLang="es-ES" sz="2000" smtClean="0">
                <a:solidFill>
                  <a:srgbClr val="993300"/>
                </a:solidFill>
              </a:rPr>
              <a:t>Nótese que éste se provee de la unidad lenta</a:t>
            </a:r>
          </a:p>
          <a:p>
            <a:pPr marL="0" indent="0" eaLnBrk="1" hangingPunct="1">
              <a:buNone/>
            </a:pPr>
            <a:r>
              <a:rPr lang="es-ES" altLang="es-ES" sz="2400" smtClean="0">
                <a:solidFill>
                  <a:srgbClr val="993300"/>
                </a:solidFill>
              </a:rPr>
              <a:t>...</a:t>
            </a:r>
          </a:p>
          <a:p>
            <a:pPr marL="457200" indent="-457200" eaLnBrk="1" hangingPunct="1">
              <a:buFont typeface="+mj-lt"/>
              <a:buAutoNum type="arabicPeriod"/>
            </a:pPr>
            <a:endParaRPr lang="es-ES" altLang="es-ES" sz="2000">
              <a:solidFill>
                <a:srgbClr val="993300"/>
              </a:solidFill>
            </a:endParaRPr>
          </a:p>
        </p:txBody>
      </p:sp>
      <p:sp>
        <p:nvSpPr>
          <p:cNvPr id="4" name="Rectángulo redondeado 3"/>
          <p:cNvSpPr/>
          <p:nvPr/>
        </p:nvSpPr>
        <p:spPr>
          <a:xfrm>
            <a:off x="7164288" y="5229200"/>
            <a:ext cx="1584176" cy="5040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2429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36632" cy="634082"/>
          </a:xfrm>
        </p:spPr>
        <p:txBody>
          <a:bodyPr>
            <a:normAutofit fontScale="90000"/>
          </a:bodyPr>
          <a:lstStyle/>
          <a:p>
            <a:r>
              <a:rPr lang="en-GB"/>
              <a:t>Uso de unidades cache</a:t>
            </a:r>
            <a:endParaRPr lang="en-GB" dirty="0"/>
          </a:p>
        </p:txBody>
      </p:sp>
      <p:sp>
        <p:nvSpPr>
          <p:cNvPr id="3" name="Marcador de número de diapositiva 2"/>
          <p:cNvSpPr>
            <a:spLocks noGrp="1"/>
          </p:cNvSpPr>
          <p:nvPr>
            <p:ph type="sldNum" sz="quarter" idx="12"/>
          </p:nvPr>
        </p:nvSpPr>
        <p:spPr>
          <a:xfrm>
            <a:off x="6660232" y="6381328"/>
            <a:ext cx="2133600" cy="365125"/>
          </a:xfrm>
        </p:spPr>
        <p:txBody>
          <a:bodyPr/>
          <a:lstStyle/>
          <a:p>
            <a:fld id="{132FADFE-3B8F-471C-ABF0-DBC7717ECBBC}" type="slidenum">
              <a:rPr lang="es-ES" smtClean="0"/>
              <a:pPr/>
              <a:t>69</a:t>
            </a:fld>
            <a:endParaRPr lang="es-ES" dirty="0"/>
          </a:p>
        </p:txBody>
      </p:sp>
      <p:sp>
        <p:nvSpPr>
          <p:cNvPr id="5" name="Rectangle 11"/>
          <p:cNvSpPr>
            <a:spLocks noChangeArrowheads="1"/>
          </p:cNvSpPr>
          <p:nvPr/>
        </p:nvSpPr>
        <p:spPr bwMode="auto">
          <a:xfrm>
            <a:off x="385192" y="980728"/>
            <a:ext cx="8363272"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eaLnBrk="1" hangingPunct="1">
              <a:buNone/>
            </a:pPr>
            <a:r>
              <a:rPr lang="es-ES" altLang="es-ES" sz="2400" smtClean="0">
                <a:solidFill>
                  <a:srgbClr val="993300"/>
                </a:solidFill>
              </a:rPr>
              <a:t>...</a:t>
            </a:r>
          </a:p>
          <a:p>
            <a:pPr marL="457200" indent="-457200" eaLnBrk="1" hangingPunct="1">
              <a:buFont typeface="+mj-lt"/>
              <a:buAutoNum type="arabicPeriod" startAt="4"/>
            </a:pPr>
            <a:r>
              <a:rPr lang="es-ES" altLang="es-ES" sz="2400" smtClean="0">
                <a:solidFill>
                  <a:srgbClr val="993300"/>
                </a:solidFill>
              </a:rPr>
              <a:t>Crear volumen lógico de datos de caché:</a:t>
            </a:r>
          </a:p>
          <a:p>
            <a:pPr marL="0" indent="0" eaLnBrk="1" hangingPunct="1">
              <a:buNone/>
            </a:pPr>
            <a:r>
              <a:rPr lang="es-ES" altLang="es-ES" sz="2200" b="1" smtClean="0">
                <a:solidFill>
                  <a:srgbClr val="993300"/>
                </a:solidFill>
              </a:rPr>
              <a:t>lvcreate </a:t>
            </a:r>
            <a:r>
              <a:rPr lang="es-ES" altLang="es-ES" sz="2200" b="1">
                <a:solidFill>
                  <a:srgbClr val="993300"/>
                </a:solidFill>
              </a:rPr>
              <a:t>--name </a:t>
            </a:r>
            <a:r>
              <a:rPr lang="es-ES" altLang="es-ES" sz="2200" b="1" smtClean="0">
                <a:solidFill>
                  <a:srgbClr val="993300"/>
                </a:solidFill>
              </a:rPr>
              <a:t>CacheDataLV --</a:t>
            </a:r>
            <a:r>
              <a:rPr lang="es-ES" altLang="es-ES" sz="2200" b="1">
                <a:solidFill>
                  <a:srgbClr val="993300"/>
                </a:solidFill>
              </a:rPr>
              <a:t>size </a:t>
            </a:r>
            <a:r>
              <a:rPr lang="es-ES" altLang="es-ES" sz="2200" b="1" smtClean="0">
                <a:solidFill>
                  <a:srgbClr val="993300"/>
                </a:solidFill>
              </a:rPr>
              <a:t>64G </a:t>
            </a:r>
            <a:r>
              <a:rPr lang="es-ES" altLang="es-ES" sz="2200" b="1">
                <a:solidFill>
                  <a:srgbClr val="993300"/>
                </a:solidFill>
              </a:rPr>
              <a:t>cache-vg /</a:t>
            </a:r>
            <a:r>
              <a:rPr lang="es-ES" altLang="es-ES" sz="2200" b="1" smtClean="0">
                <a:solidFill>
                  <a:srgbClr val="993300"/>
                </a:solidFill>
              </a:rPr>
              <a:t>dev/sdc1</a:t>
            </a:r>
            <a:endParaRPr lang="es-ES" altLang="es-ES" sz="2200" b="1">
              <a:solidFill>
                <a:srgbClr val="993300"/>
              </a:solidFill>
            </a:endParaRPr>
          </a:p>
          <a:p>
            <a:pPr lvl="1" eaLnBrk="1" hangingPunct="1"/>
            <a:r>
              <a:rPr lang="es-ES" altLang="es-ES" sz="2000">
                <a:solidFill>
                  <a:srgbClr val="993300"/>
                </a:solidFill>
              </a:rPr>
              <a:t>Nótese que éste se provee de la unidad </a:t>
            </a:r>
            <a:r>
              <a:rPr lang="es-ES" altLang="es-ES" sz="2000" smtClean="0">
                <a:solidFill>
                  <a:srgbClr val="993300"/>
                </a:solidFill>
              </a:rPr>
              <a:t>rápida</a:t>
            </a:r>
          </a:p>
          <a:p>
            <a:pPr marL="457200" indent="-457200" eaLnBrk="1" hangingPunct="1">
              <a:buFont typeface="+mj-lt"/>
              <a:buAutoNum type="arabicPeriod" startAt="5"/>
            </a:pPr>
            <a:r>
              <a:rPr lang="es-ES" altLang="es-ES" sz="2400">
                <a:solidFill>
                  <a:srgbClr val="993300"/>
                </a:solidFill>
              </a:rPr>
              <a:t>Crear volumen lógico de </a:t>
            </a:r>
            <a:r>
              <a:rPr lang="es-ES" altLang="es-ES" sz="2400" smtClean="0">
                <a:solidFill>
                  <a:srgbClr val="993300"/>
                </a:solidFill>
              </a:rPr>
              <a:t>metadatos </a:t>
            </a:r>
            <a:r>
              <a:rPr lang="es-ES" altLang="es-ES" sz="2400">
                <a:solidFill>
                  <a:srgbClr val="993300"/>
                </a:solidFill>
              </a:rPr>
              <a:t>de caché:</a:t>
            </a:r>
          </a:p>
          <a:p>
            <a:pPr marL="0" indent="0" eaLnBrk="1" hangingPunct="1">
              <a:buNone/>
            </a:pPr>
            <a:r>
              <a:rPr lang="es-ES" altLang="es-ES" sz="2000" b="1" smtClean="0">
                <a:solidFill>
                  <a:srgbClr val="993300"/>
                </a:solidFill>
              </a:rPr>
              <a:t>lvcreate </a:t>
            </a:r>
            <a:r>
              <a:rPr lang="es-ES" altLang="es-ES" sz="2000" b="1">
                <a:solidFill>
                  <a:srgbClr val="993300"/>
                </a:solidFill>
              </a:rPr>
              <a:t>--name </a:t>
            </a:r>
            <a:r>
              <a:rPr lang="es-ES" altLang="es-ES" sz="2000" b="1" smtClean="0">
                <a:solidFill>
                  <a:srgbClr val="993300"/>
                </a:solidFill>
              </a:rPr>
              <a:t>CacheMetaDataLV </a:t>
            </a:r>
            <a:r>
              <a:rPr lang="es-ES" altLang="es-ES" sz="2000" b="1">
                <a:solidFill>
                  <a:srgbClr val="993300"/>
                </a:solidFill>
              </a:rPr>
              <a:t>--size </a:t>
            </a:r>
            <a:r>
              <a:rPr lang="es-ES" altLang="es-ES" sz="2000" b="1" smtClean="0">
                <a:solidFill>
                  <a:srgbClr val="993300"/>
                </a:solidFill>
              </a:rPr>
              <a:t>64M </a:t>
            </a:r>
            <a:r>
              <a:rPr lang="es-ES" altLang="es-ES" sz="2000" b="1">
                <a:solidFill>
                  <a:srgbClr val="993300"/>
                </a:solidFill>
              </a:rPr>
              <a:t>cache-vg /dev/sdc1</a:t>
            </a:r>
          </a:p>
          <a:p>
            <a:pPr lvl="1" eaLnBrk="1" hangingPunct="1"/>
            <a:r>
              <a:rPr lang="es-ES" altLang="es-ES" sz="2000">
                <a:solidFill>
                  <a:srgbClr val="993300"/>
                </a:solidFill>
              </a:rPr>
              <a:t>Nótese que éste se provee de la unidad </a:t>
            </a:r>
            <a:r>
              <a:rPr lang="es-ES" altLang="es-ES" sz="2000" smtClean="0">
                <a:solidFill>
                  <a:srgbClr val="993300"/>
                </a:solidFill>
              </a:rPr>
              <a:t>rápida</a:t>
            </a:r>
          </a:p>
          <a:p>
            <a:pPr lvl="1" eaLnBrk="1" hangingPunct="1"/>
            <a:r>
              <a:rPr lang="es-ES" altLang="es-ES" sz="2000" smtClean="0">
                <a:solidFill>
                  <a:srgbClr val="993300"/>
                </a:solidFill>
              </a:rPr>
              <a:t>Su tamaño debe ser la milésima parte del volumen de datos de caché (mínimo, 8MB)</a:t>
            </a:r>
          </a:p>
          <a:p>
            <a:pPr marL="457200" indent="-457200" eaLnBrk="1" hangingPunct="1">
              <a:buSzPct val="100000"/>
              <a:buFont typeface="+mj-lt"/>
              <a:buAutoNum type="arabicPeriod" startAt="6"/>
            </a:pPr>
            <a:r>
              <a:rPr lang="es-ES" altLang="es-ES" sz="2400" smtClean="0">
                <a:solidFill>
                  <a:srgbClr val="993300"/>
                </a:solidFill>
              </a:rPr>
              <a:t>Combinar datos y metadatos de cache en un </a:t>
            </a:r>
            <a:r>
              <a:rPr lang="es-ES" altLang="es-ES" sz="2400" i="1" smtClean="0">
                <a:solidFill>
                  <a:srgbClr val="993300"/>
                </a:solidFill>
              </a:rPr>
              <a:t>Cache Pool</a:t>
            </a:r>
            <a:r>
              <a:rPr lang="es-ES" altLang="es-ES" sz="2400" smtClean="0">
                <a:solidFill>
                  <a:srgbClr val="993300"/>
                </a:solidFill>
              </a:rPr>
              <a:t>:</a:t>
            </a:r>
            <a:endParaRPr lang="es-ES" altLang="es-ES" sz="2400">
              <a:solidFill>
                <a:srgbClr val="993300"/>
              </a:solidFill>
            </a:endParaRPr>
          </a:p>
          <a:p>
            <a:pPr marL="0" indent="0" eaLnBrk="1" hangingPunct="1">
              <a:buNone/>
            </a:pPr>
            <a:r>
              <a:rPr lang="es-ES" altLang="es-ES" sz="1700" b="1" smtClean="0">
                <a:solidFill>
                  <a:srgbClr val="993300"/>
                </a:solidFill>
              </a:rPr>
              <a:t>lvconvert </a:t>
            </a:r>
            <a:r>
              <a:rPr lang="es-ES" altLang="es-ES" sz="1700" b="1">
                <a:solidFill>
                  <a:srgbClr val="993300"/>
                </a:solidFill>
              </a:rPr>
              <a:t>--type cache-pool --poolmetadata </a:t>
            </a:r>
            <a:r>
              <a:rPr lang="es-ES" altLang="es-ES" sz="1700" b="1" smtClean="0">
                <a:solidFill>
                  <a:srgbClr val="993300"/>
                </a:solidFill>
              </a:rPr>
              <a:t>cache-vg/CacheMetaDataLV</a:t>
            </a:r>
            <a:br>
              <a:rPr lang="es-ES" altLang="es-ES" sz="1700" b="1" smtClean="0">
                <a:solidFill>
                  <a:srgbClr val="993300"/>
                </a:solidFill>
              </a:rPr>
            </a:br>
            <a:r>
              <a:rPr lang="es-ES" altLang="es-ES" sz="1700" b="1" smtClean="0">
                <a:solidFill>
                  <a:srgbClr val="993300"/>
                </a:solidFill>
              </a:rPr>
              <a:t>cache-vg/CacheDataLV</a:t>
            </a:r>
          </a:p>
          <a:p>
            <a:pPr lvl="1" eaLnBrk="1" hangingPunct="1"/>
            <a:r>
              <a:rPr lang="es-ES" altLang="es-ES" sz="2000" smtClean="0">
                <a:solidFill>
                  <a:srgbClr val="993300"/>
                </a:solidFill>
              </a:rPr>
              <a:t>Se advertirá que se borrará el contenido de los volúmenes (aceptar)</a:t>
            </a:r>
            <a:endParaRPr lang="es-ES" altLang="es-ES" sz="2000">
              <a:solidFill>
                <a:srgbClr val="993300"/>
              </a:solidFill>
            </a:endParaRPr>
          </a:p>
          <a:p>
            <a:pPr eaLnBrk="1" hangingPunct="1"/>
            <a:endParaRPr lang="es-ES" altLang="es-ES" sz="2400" smtClean="0">
              <a:solidFill>
                <a:srgbClr val="993300"/>
              </a:solidFill>
            </a:endParaRPr>
          </a:p>
        </p:txBody>
      </p:sp>
      <p:sp>
        <p:nvSpPr>
          <p:cNvPr id="4" name="Rectángulo redondeado 3"/>
          <p:cNvSpPr/>
          <p:nvPr/>
        </p:nvSpPr>
        <p:spPr>
          <a:xfrm>
            <a:off x="7092280" y="1808820"/>
            <a:ext cx="1440160" cy="5040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redondeado 5"/>
          <p:cNvSpPr/>
          <p:nvPr/>
        </p:nvSpPr>
        <p:spPr>
          <a:xfrm>
            <a:off x="5220072" y="2996952"/>
            <a:ext cx="800965" cy="5040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redondeado 6"/>
          <p:cNvSpPr/>
          <p:nvPr/>
        </p:nvSpPr>
        <p:spPr>
          <a:xfrm>
            <a:off x="7052078" y="2986090"/>
            <a:ext cx="1349907" cy="5040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8448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36632" cy="634082"/>
          </a:xfrm>
        </p:spPr>
        <p:txBody>
          <a:bodyPr>
            <a:normAutofit fontScale="90000"/>
          </a:bodyPr>
          <a:lstStyle/>
          <a:p>
            <a:r>
              <a:rPr lang="en-GB" smtClean="0"/>
              <a:t>Sistemas de archivos en Linux</a:t>
            </a:r>
            <a:endParaRPr lang="en-GB" dirty="0"/>
          </a:p>
        </p:txBody>
      </p:sp>
      <p:sp>
        <p:nvSpPr>
          <p:cNvPr id="3" name="Marcador de número de diapositiva 2"/>
          <p:cNvSpPr>
            <a:spLocks noGrp="1"/>
          </p:cNvSpPr>
          <p:nvPr>
            <p:ph type="sldNum" sz="quarter" idx="12"/>
          </p:nvPr>
        </p:nvSpPr>
        <p:spPr>
          <a:xfrm>
            <a:off x="6660232" y="6381328"/>
            <a:ext cx="2133600" cy="365125"/>
          </a:xfrm>
        </p:spPr>
        <p:txBody>
          <a:bodyPr/>
          <a:lstStyle/>
          <a:p>
            <a:fld id="{132FADFE-3B8F-471C-ABF0-DBC7717ECBBC}" type="slidenum">
              <a:rPr lang="es-ES" smtClean="0"/>
              <a:pPr/>
              <a:t>7</a:t>
            </a:fld>
            <a:endParaRPr lang="es-ES" dirty="0"/>
          </a:p>
        </p:txBody>
      </p:sp>
      <p:sp>
        <p:nvSpPr>
          <p:cNvPr id="5" name="Rectangle 11"/>
          <p:cNvSpPr>
            <a:spLocks noChangeArrowheads="1"/>
          </p:cNvSpPr>
          <p:nvPr/>
        </p:nvSpPr>
        <p:spPr bwMode="auto">
          <a:xfrm>
            <a:off x="385192" y="1196752"/>
            <a:ext cx="8363272"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eaLnBrk="1" hangingPunct="1">
              <a:buNone/>
            </a:pPr>
            <a:r>
              <a:rPr lang="es-ES" altLang="es-ES" sz="2400" b="1" smtClean="0">
                <a:solidFill>
                  <a:srgbClr val="993300"/>
                </a:solidFill>
              </a:rPr>
              <a:t>fdisk</a:t>
            </a:r>
            <a:r>
              <a:rPr lang="es-ES" altLang="es-ES" sz="2400" smtClean="0">
                <a:solidFill>
                  <a:srgbClr val="993300"/>
                </a:solidFill>
              </a:rPr>
              <a:t>: </a:t>
            </a:r>
          </a:p>
          <a:p>
            <a:pPr eaLnBrk="1" hangingPunct="1"/>
            <a:r>
              <a:rPr lang="es-ES" altLang="es-ES" sz="2400" smtClean="0">
                <a:solidFill>
                  <a:srgbClr val="993300"/>
                </a:solidFill>
              </a:rPr>
              <a:t>Aplicación (interactiva) para gestión de particiones</a:t>
            </a:r>
          </a:p>
          <a:p>
            <a:pPr eaLnBrk="1" hangingPunct="1"/>
            <a:r>
              <a:rPr lang="es-ES" altLang="es-ES" sz="2400" smtClean="0">
                <a:solidFill>
                  <a:srgbClr val="993300"/>
                </a:solidFill>
              </a:rPr>
              <a:t>Formato: </a:t>
            </a:r>
            <a:r>
              <a:rPr lang="es-ES" altLang="es-ES" sz="2400" b="1" smtClean="0">
                <a:solidFill>
                  <a:srgbClr val="993300"/>
                </a:solidFill>
              </a:rPr>
              <a:t>fdisk dispositivo</a:t>
            </a:r>
            <a:endParaRPr lang="es-ES" altLang="es-ES" sz="2400" b="1">
              <a:solidFill>
                <a:srgbClr val="993300"/>
              </a:solidFill>
            </a:endParaRPr>
          </a:p>
          <a:p>
            <a:pPr eaLnBrk="1" hangingPunct="1"/>
            <a:r>
              <a:rPr lang="es-ES" altLang="es-ES" sz="2400" smtClean="0">
                <a:solidFill>
                  <a:srgbClr val="993300"/>
                </a:solidFill>
              </a:rPr>
              <a:t>Requiere derechos de administración para hacer cambios</a:t>
            </a:r>
          </a:p>
          <a:p>
            <a:pPr eaLnBrk="1" hangingPunct="1"/>
            <a:r>
              <a:rPr lang="es-ES" altLang="es-ES" sz="2400" b="1">
                <a:solidFill>
                  <a:srgbClr val="993300"/>
                </a:solidFill>
              </a:rPr>
              <a:t>f</a:t>
            </a:r>
            <a:r>
              <a:rPr lang="es-ES" altLang="es-ES" sz="2400" b="1" smtClean="0">
                <a:solidFill>
                  <a:srgbClr val="993300"/>
                </a:solidFill>
              </a:rPr>
              <a:t>disk –l</a:t>
            </a:r>
            <a:r>
              <a:rPr lang="es-ES" altLang="es-ES" sz="2400" smtClean="0">
                <a:solidFill>
                  <a:srgbClr val="993300"/>
                </a:solidFill>
              </a:rPr>
              <a:t>: Proporciona listado de dispositivo de bloques (no requiere derechos de administración)</a:t>
            </a:r>
          </a:p>
          <a:p>
            <a:pPr eaLnBrk="1" hangingPunct="1"/>
            <a:r>
              <a:rPr lang="es-ES" altLang="es-ES" sz="2400" smtClean="0">
                <a:solidFill>
                  <a:srgbClr val="993300"/>
                </a:solidFill>
              </a:rPr>
              <a:t>Para crear una partición de un tipo distinto a “Linux” : </a:t>
            </a:r>
          </a:p>
          <a:p>
            <a:pPr marL="741363" lvl="1" indent="-342900" eaLnBrk="1" hangingPunct="1">
              <a:buFont typeface="+mj-lt"/>
              <a:buAutoNum type="arabicPeriod"/>
            </a:pPr>
            <a:r>
              <a:rPr lang="es-ES" altLang="es-ES" sz="2000" smtClean="0">
                <a:solidFill>
                  <a:srgbClr val="993300"/>
                </a:solidFill>
              </a:rPr>
              <a:t>crear partición (comando </a:t>
            </a:r>
            <a:r>
              <a:rPr lang="es-ES" altLang="es-ES" sz="2000" b="1" smtClean="0">
                <a:solidFill>
                  <a:srgbClr val="993300"/>
                </a:solidFill>
              </a:rPr>
              <a:t>n</a:t>
            </a:r>
            <a:r>
              <a:rPr lang="es-ES" altLang="es-ES" sz="2000" smtClean="0">
                <a:solidFill>
                  <a:srgbClr val="993300"/>
                </a:solidFill>
              </a:rPr>
              <a:t>): se crea partición tipo “Linux”</a:t>
            </a:r>
          </a:p>
          <a:p>
            <a:pPr marL="741363" lvl="1" indent="-342900" eaLnBrk="1" hangingPunct="1">
              <a:buFont typeface="+mj-lt"/>
              <a:buAutoNum type="arabicPeriod"/>
            </a:pPr>
            <a:r>
              <a:rPr lang="es-ES" altLang="es-ES" sz="2000" smtClean="0">
                <a:solidFill>
                  <a:srgbClr val="993300"/>
                </a:solidFill>
              </a:rPr>
              <a:t>cambiar tipo (comando </a:t>
            </a:r>
            <a:r>
              <a:rPr lang="es-ES" altLang="es-ES" sz="2000" b="1" smtClean="0">
                <a:solidFill>
                  <a:srgbClr val="993300"/>
                </a:solidFill>
              </a:rPr>
              <a:t>t</a:t>
            </a:r>
            <a:r>
              <a:rPr lang="es-ES" altLang="es-ES" sz="2000" smtClean="0">
                <a:solidFill>
                  <a:srgbClr val="993300"/>
                </a:solidFill>
              </a:rPr>
              <a:t>).</a:t>
            </a:r>
          </a:p>
          <a:p>
            <a:pPr marL="398463" lvl="1" indent="0" eaLnBrk="1" hangingPunct="1">
              <a:buNone/>
            </a:pPr>
            <a:r>
              <a:rPr lang="es-ES" altLang="es-ES" sz="2000" smtClean="0">
                <a:solidFill>
                  <a:srgbClr val="993300"/>
                </a:solidFill>
              </a:rPr>
              <a:t>Para listar los tipos de particiones: comando </a:t>
            </a:r>
            <a:r>
              <a:rPr lang="es-ES" altLang="es-ES" sz="2000" b="1" smtClean="0">
                <a:solidFill>
                  <a:srgbClr val="993300"/>
                </a:solidFill>
              </a:rPr>
              <a:t>l</a:t>
            </a:r>
          </a:p>
          <a:p>
            <a:pPr eaLnBrk="1" hangingPunct="1"/>
            <a:r>
              <a:rPr lang="es-ES" altLang="es-ES" sz="2400" smtClean="0">
                <a:solidFill>
                  <a:srgbClr val="993300"/>
                </a:solidFill>
              </a:rPr>
              <a:t>Los cambios no se hacen permanentes hasta que se escriben (comando </a:t>
            </a:r>
            <a:r>
              <a:rPr lang="es-ES" altLang="es-ES" sz="2400" b="1" smtClean="0">
                <a:solidFill>
                  <a:srgbClr val="993300"/>
                </a:solidFill>
              </a:rPr>
              <a:t>w</a:t>
            </a:r>
            <a:r>
              <a:rPr lang="es-ES" altLang="es-ES" sz="2400" smtClean="0">
                <a:solidFill>
                  <a:srgbClr val="993300"/>
                </a:solidFill>
              </a:rPr>
              <a:t>)</a:t>
            </a:r>
          </a:p>
        </p:txBody>
      </p:sp>
    </p:spTree>
    <p:extLst>
      <p:ext uri="{BB962C8B-B14F-4D97-AF65-F5344CB8AC3E}">
        <p14:creationId xmlns:p14="http://schemas.microsoft.com/office/powerpoint/2010/main" val="30823220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36632" cy="634082"/>
          </a:xfrm>
        </p:spPr>
        <p:txBody>
          <a:bodyPr>
            <a:normAutofit fontScale="90000"/>
          </a:bodyPr>
          <a:lstStyle/>
          <a:p>
            <a:r>
              <a:rPr lang="en-GB"/>
              <a:t>Uso de unidades cache</a:t>
            </a:r>
            <a:endParaRPr lang="en-GB" dirty="0"/>
          </a:p>
        </p:txBody>
      </p:sp>
      <p:sp>
        <p:nvSpPr>
          <p:cNvPr id="3" name="Marcador de número de diapositiva 2"/>
          <p:cNvSpPr>
            <a:spLocks noGrp="1"/>
          </p:cNvSpPr>
          <p:nvPr>
            <p:ph type="sldNum" sz="quarter" idx="12"/>
          </p:nvPr>
        </p:nvSpPr>
        <p:spPr>
          <a:xfrm>
            <a:off x="6660232" y="6381328"/>
            <a:ext cx="2133600" cy="365125"/>
          </a:xfrm>
        </p:spPr>
        <p:txBody>
          <a:bodyPr/>
          <a:lstStyle/>
          <a:p>
            <a:fld id="{132FADFE-3B8F-471C-ABF0-DBC7717ECBBC}" type="slidenum">
              <a:rPr lang="es-ES" smtClean="0"/>
              <a:pPr/>
              <a:t>70</a:t>
            </a:fld>
            <a:endParaRPr lang="es-ES" dirty="0"/>
          </a:p>
        </p:txBody>
      </p:sp>
      <p:sp>
        <p:nvSpPr>
          <p:cNvPr id="5" name="Rectangle 11"/>
          <p:cNvSpPr>
            <a:spLocks noChangeArrowheads="1"/>
          </p:cNvSpPr>
          <p:nvPr/>
        </p:nvSpPr>
        <p:spPr bwMode="auto">
          <a:xfrm>
            <a:off x="385192" y="980728"/>
            <a:ext cx="8363272"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eaLnBrk="1" hangingPunct="1">
              <a:buNone/>
            </a:pPr>
            <a:r>
              <a:rPr lang="es-ES" altLang="es-ES" sz="2400" smtClean="0">
                <a:solidFill>
                  <a:srgbClr val="993300"/>
                </a:solidFill>
              </a:rPr>
              <a:t>...</a:t>
            </a:r>
          </a:p>
          <a:p>
            <a:pPr marL="457200" indent="-457200" eaLnBrk="1" hangingPunct="1">
              <a:buFont typeface="+mj-lt"/>
              <a:buAutoNum type="arabicPeriod" startAt="7"/>
            </a:pPr>
            <a:r>
              <a:rPr lang="es-ES" altLang="es-ES" sz="2400" smtClean="0">
                <a:solidFill>
                  <a:srgbClr val="993300"/>
                </a:solidFill>
              </a:rPr>
              <a:t>Enlazar la Cache Pool que se ha creado con OriginLV:</a:t>
            </a:r>
          </a:p>
          <a:p>
            <a:pPr marL="0" indent="0" eaLnBrk="1" hangingPunct="1">
              <a:buNone/>
            </a:pPr>
            <a:r>
              <a:rPr lang="es-ES" altLang="es-ES" sz="2000" b="1" smtClean="0">
                <a:solidFill>
                  <a:srgbClr val="993300"/>
                </a:solidFill>
              </a:rPr>
              <a:t>lvconvert </a:t>
            </a:r>
            <a:r>
              <a:rPr lang="es-ES" altLang="es-ES" sz="2000" b="1">
                <a:solidFill>
                  <a:srgbClr val="993300"/>
                </a:solidFill>
              </a:rPr>
              <a:t>--type cache --cachepool </a:t>
            </a:r>
            <a:r>
              <a:rPr lang="es-ES" altLang="es-ES" sz="2000" b="1" smtClean="0">
                <a:solidFill>
                  <a:srgbClr val="993300"/>
                </a:solidFill>
              </a:rPr>
              <a:t>cache-vg/CacheDataLV</a:t>
            </a:r>
            <a:br>
              <a:rPr lang="es-ES" altLang="es-ES" sz="2000" b="1" smtClean="0">
                <a:solidFill>
                  <a:srgbClr val="993300"/>
                </a:solidFill>
              </a:rPr>
            </a:br>
            <a:r>
              <a:rPr lang="es-ES" altLang="es-ES" sz="2000" b="1" smtClean="0">
                <a:solidFill>
                  <a:srgbClr val="993300"/>
                </a:solidFill>
              </a:rPr>
              <a:t>cache-vg/OriginLV</a:t>
            </a:r>
            <a:endParaRPr lang="es-ES" altLang="es-ES" sz="2000" b="1">
              <a:solidFill>
                <a:srgbClr val="993300"/>
              </a:solidFill>
            </a:endParaRPr>
          </a:p>
          <a:p>
            <a:pPr lvl="1" eaLnBrk="1" hangingPunct="1"/>
            <a:r>
              <a:rPr lang="es-ES" altLang="es-ES" sz="2000" smtClean="0">
                <a:solidFill>
                  <a:srgbClr val="993300"/>
                </a:solidFill>
              </a:rPr>
              <a:t>Se advertirá que se borrará el contenido de la Cache Pool</a:t>
            </a:r>
          </a:p>
          <a:p>
            <a:pPr lvl="1" eaLnBrk="1" hangingPunct="1"/>
            <a:r>
              <a:rPr lang="es-ES" altLang="es-ES" sz="2000" smtClean="0">
                <a:solidFill>
                  <a:srgbClr val="993300"/>
                </a:solidFill>
              </a:rPr>
              <a:t>Sugerencia: usar comando lvs para mostrar volúmenes lógicos</a:t>
            </a:r>
          </a:p>
          <a:p>
            <a:pPr eaLnBrk="1" hangingPunct="1"/>
            <a:r>
              <a:rPr lang="es-ES" altLang="es-ES" sz="2400" smtClean="0">
                <a:solidFill>
                  <a:srgbClr val="993300"/>
                </a:solidFill>
              </a:rPr>
              <a:t>¡Estas operaciones pueden hacerse incluso sobre un volumen OriginLV en uso!</a:t>
            </a:r>
          </a:p>
          <a:p>
            <a:pPr eaLnBrk="1" hangingPunct="1"/>
            <a:r>
              <a:rPr lang="es-ES" altLang="es-ES" sz="2400" smtClean="0">
                <a:solidFill>
                  <a:srgbClr val="993300"/>
                </a:solidFill>
              </a:rPr>
              <a:t>Para deshacer paso 7:</a:t>
            </a:r>
          </a:p>
          <a:p>
            <a:pPr marL="0" indent="0" eaLnBrk="1" hangingPunct="1">
              <a:buNone/>
            </a:pPr>
            <a:r>
              <a:rPr lang="es-ES" altLang="es-ES" sz="2400" b="1" smtClean="0">
                <a:solidFill>
                  <a:srgbClr val="993300"/>
                </a:solidFill>
              </a:rPr>
              <a:t>lvconvert </a:t>
            </a:r>
            <a:r>
              <a:rPr lang="es-ES" altLang="es-ES" sz="2400" b="1">
                <a:solidFill>
                  <a:srgbClr val="993300"/>
                </a:solidFill>
              </a:rPr>
              <a:t>--splitcache cache-vg/OriginLV</a:t>
            </a:r>
          </a:p>
          <a:p>
            <a:pPr lvl="1" eaLnBrk="1" hangingPunct="1"/>
            <a:r>
              <a:rPr lang="es-ES" altLang="es-ES" sz="2000" smtClean="0">
                <a:solidFill>
                  <a:srgbClr val="993300"/>
                </a:solidFill>
              </a:rPr>
              <a:t>Esto deja volumen OriginLV sin cache y la Cache Pool queda sin uso, o bien...</a:t>
            </a:r>
          </a:p>
          <a:p>
            <a:pPr marL="0" indent="0" eaLnBrk="1" hangingPunct="1">
              <a:buNone/>
            </a:pPr>
            <a:r>
              <a:rPr lang="es-ES" altLang="es-ES" sz="2400" b="1" smtClean="0">
                <a:solidFill>
                  <a:srgbClr val="993300"/>
                </a:solidFill>
              </a:rPr>
              <a:t>lvconvert </a:t>
            </a:r>
            <a:r>
              <a:rPr lang="es-ES" altLang="es-ES" sz="2400" b="1">
                <a:solidFill>
                  <a:srgbClr val="993300"/>
                </a:solidFill>
              </a:rPr>
              <a:t>--uncache </a:t>
            </a:r>
            <a:r>
              <a:rPr lang="es-ES" altLang="es-ES" sz="2400" b="1" smtClean="0">
                <a:solidFill>
                  <a:srgbClr val="993300"/>
                </a:solidFill>
              </a:rPr>
              <a:t>cache-vg/OriginLV</a:t>
            </a:r>
          </a:p>
          <a:p>
            <a:pPr lvl="1" eaLnBrk="1" hangingPunct="1"/>
            <a:r>
              <a:rPr lang="es-ES" altLang="es-ES" sz="2000" smtClean="0">
                <a:solidFill>
                  <a:srgbClr val="993300"/>
                </a:solidFill>
              </a:rPr>
              <a:t>Esto desconecta y borra Cache Pool</a:t>
            </a:r>
          </a:p>
          <a:p>
            <a:pPr marL="182563" lvl="1" indent="0" eaLnBrk="1" hangingPunct="1">
              <a:buNone/>
            </a:pPr>
            <a:endParaRPr lang="es-ES" altLang="es-ES" sz="2000" b="1">
              <a:solidFill>
                <a:srgbClr val="993300"/>
              </a:solidFill>
            </a:endParaRPr>
          </a:p>
        </p:txBody>
      </p:sp>
    </p:spTree>
    <p:extLst>
      <p:ext uri="{BB962C8B-B14F-4D97-AF65-F5344CB8AC3E}">
        <p14:creationId xmlns:p14="http://schemas.microsoft.com/office/powerpoint/2010/main" val="194365383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419872" y="1628800"/>
            <a:ext cx="5400600" cy="578495"/>
          </a:xfrm>
        </p:spPr>
        <p:txBody>
          <a:bodyPr>
            <a:normAutofit fontScale="90000"/>
          </a:bodyPr>
          <a:lstStyle/>
          <a:p>
            <a:r>
              <a:rPr lang="en-GB" smtClean="0"/>
              <a:t>Gestión de volúmenes Lógicos</a:t>
            </a:r>
            <a:endParaRPr lang="en-GB" dirty="0"/>
          </a:p>
        </p:txBody>
      </p:sp>
      <p:sp>
        <p:nvSpPr>
          <p:cNvPr id="6" name="4 Subtítulo"/>
          <p:cNvSpPr>
            <a:spLocks noGrp="1"/>
          </p:cNvSpPr>
          <p:nvPr>
            <p:ph type="subTitle" idx="1"/>
          </p:nvPr>
        </p:nvSpPr>
        <p:spPr>
          <a:xfrm>
            <a:off x="2195736" y="3789040"/>
            <a:ext cx="6768752" cy="3552800"/>
          </a:xfrm>
        </p:spPr>
        <p:txBody>
          <a:bodyPr>
            <a:normAutofit/>
          </a:bodyPr>
          <a:lstStyle/>
          <a:p>
            <a:pPr marL="514350" indent="-514350" algn="l">
              <a:buFont typeface="+mj-lt"/>
              <a:buAutoNum type="arabicPeriod"/>
            </a:pPr>
            <a:r>
              <a:rPr lang="en-GB" smtClean="0">
                <a:solidFill>
                  <a:schemeClr val="tx1"/>
                </a:solidFill>
              </a:rPr>
              <a:t>LVM: Visión general </a:t>
            </a:r>
          </a:p>
          <a:p>
            <a:pPr marL="514350" indent="-514350" algn="l">
              <a:buFont typeface="+mj-lt"/>
              <a:buAutoNum type="arabicPeriod"/>
            </a:pPr>
            <a:r>
              <a:rPr lang="en-GB" smtClean="0">
                <a:solidFill>
                  <a:schemeClr val="tx1"/>
                </a:solidFill>
              </a:rPr>
              <a:t>Elasticidad del sistema de archivos</a:t>
            </a:r>
          </a:p>
          <a:p>
            <a:pPr marL="514350" indent="-514350" algn="l">
              <a:buFont typeface="+mj-lt"/>
              <a:buAutoNum type="arabicPeriod"/>
            </a:pPr>
            <a:r>
              <a:rPr lang="en-GB" smtClean="0">
                <a:solidFill>
                  <a:schemeClr val="tx1"/>
                </a:solidFill>
              </a:rPr>
              <a:t>Sustitución en caliente de unidades</a:t>
            </a:r>
          </a:p>
          <a:p>
            <a:pPr marL="514350" indent="-514350" algn="l">
              <a:buFont typeface="+mj-lt"/>
              <a:buAutoNum type="arabicPeriod"/>
            </a:pPr>
            <a:r>
              <a:rPr lang="en-GB" smtClean="0">
                <a:solidFill>
                  <a:schemeClr val="tx1"/>
                </a:solidFill>
              </a:rPr>
              <a:t>Uso de unidades cache</a:t>
            </a:r>
          </a:p>
          <a:p>
            <a:pPr marL="514350" indent="-514350" algn="l">
              <a:buFont typeface="+mj-lt"/>
              <a:buAutoNum type="arabicPeriod"/>
            </a:pPr>
            <a:r>
              <a:rPr lang="en-GB" smtClean="0">
                <a:solidFill>
                  <a:schemeClr val="tx1"/>
                </a:solidFill>
              </a:rPr>
              <a:t>Creación de instantáneas</a:t>
            </a:r>
          </a:p>
          <a:p>
            <a:pPr marL="514350" indent="-514350" algn="l">
              <a:buFont typeface="+mj-lt"/>
              <a:buAutoNum type="arabicPeriod"/>
            </a:pPr>
            <a:r>
              <a:rPr lang="en-GB" smtClean="0">
                <a:solidFill>
                  <a:srgbClr val="993300"/>
                </a:solidFill>
              </a:rPr>
              <a:t>RAID</a:t>
            </a:r>
          </a:p>
          <a:p>
            <a:pPr marL="514350" indent="-514350" algn="l">
              <a:buFont typeface="+mj-lt"/>
              <a:buAutoNum type="arabicPeriod"/>
            </a:pPr>
            <a:endParaRPr lang="en-GB" smtClean="0">
              <a:solidFill>
                <a:srgbClr val="993300"/>
              </a:solidFill>
            </a:endParaRPr>
          </a:p>
          <a:p>
            <a:pPr marL="514350" indent="-514350" algn="l">
              <a:buFont typeface="+mj-lt"/>
              <a:buAutoNum type="arabicPeriod"/>
            </a:pPr>
            <a:endParaRPr lang="en-GB" smtClean="0">
              <a:solidFill>
                <a:srgbClr val="993300"/>
              </a:solidFill>
            </a:endParaRPr>
          </a:p>
          <a:p>
            <a:pPr marL="514350" indent="-514350" algn="l">
              <a:buFont typeface="+mj-lt"/>
              <a:buAutoNum type="arabicPeriod"/>
            </a:pPr>
            <a:endParaRPr lang="en-GB" smtClean="0">
              <a:solidFill>
                <a:srgbClr val="993300"/>
              </a:solidFill>
            </a:endParaRPr>
          </a:p>
          <a:p>
            <a:pPr marL="514350" indent="-514350" algn="l">
              <a:buFont typeface="+mj-lt"/>
              <a:buAutoNum type="arabicPeriod"/>
            </a:pPr>
            <a:endParaRPr lang="en-GB" dirty="0" smtClean="0"/>
          </a:p>
        </p:txBody>
      </p:sp>
    </p:spTree>
    <p:extLst>
      <p:ext uri="{BB962C8B-B14F-4D97-AF65-F5344CB8AC3E}">
        <p14:creationId xmlns:p14="http://schemas.microsoft.com/office/powerpoint/2010/main" val="5289332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36632" cy="634082"/>
          </a:xfrm>
        </p:spPr>
        <p:txBody>
          <a:bodyPr>
            <a:normAutofit fontScale="90000"/>
          </a:bodyPr>
          <a:lstStyle/>
          <a:p>
            <a:r>
              <a:rPr lang="en-GB" smtClean="0"/>
              <a:t>Creación de instantáneas</a:t>
            </a:r>
            <a:endParaRPr lang="en-GB" dirty="0"/>
          </a:p>
        </p:txBody>
      </p:sp>
      <p:sp>
        <p:nvSpPr>
          <p:cNvPr id="3" name="Marcador de número de diapositiva 2"/>
          <p:cNvSpPr>
            <a:spLocks noGrp="1"/>
          </p:cNvSpPr>
          <p:nvPr>
            <p:ph type="sldNum" sz="quarter" idx="12"/>
          </p:nvPr>
        </p:nvSpPr>
        <p:spPr>
          <a:xfrm>
            <a:off x="6660232" y="6381328"/>
            <a:ext cx="2133600" cy="365125"/>
          </a:xfrm>
        </p:spPr>
        <p:txBody>
          <a:bodyPr/>
          <a:lstStyle/>
          <a:p>
            <a:fld id="{132FADFE-3B8F-471C-ABF0-DBC7717ECBBC}" type="slidenum">
              <a:rPr lang="es-ES" smtClean="0"/>
              <a:pPr/>
              <a:t>72</a:t>
            </a:fld>
            <a:endParaRPr lang="es-ES" dirty="0"/>
          </a:p>
        </p:txBody>
      </p:sp>
      <p:sp>
        <p:nvSpPr>
          <p:cNvPr id="5" name="Rectangle 11"/>
          <p:cNvSpPr>
            <a:spLocks noChangeArrowheads="1"/>
          </p:cNvSpPr>
          <p:nvPr/>
        </p:nvSpPr>
        <p:spPr bwMode="auto">
          <a:xfrm>
            <a:off x="385192" y="1124744"/>
            <a:ext cx="8363272"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eaLnBrk="1" hangingPunct="1"/>
            <a:r>
              <a:rPr lang="es-ES" altLang="es-ES" sz="2400" b="1" smtClean="0">
                <a:solidFill>
                  <a:srgbClr val="993300"/>
                </a:solidFill>
              </a:rPr>
              <a:t>Instantánea</a:t>
            </a:r>
            <a:r>
              <a:rPr lang="es-ES" altLang="es-ES" sz="2400" smtClean="0">
                <a:solidFill>
                  <a:srgbClr val="993300"/>
                </a:solidFill>
              </a:rPr>
              <a:t>: Volumen lógico que guarda el estado de otro volumen en el momento de la creación de la instantánea</a:t>
            </a:r>
          </a:p>
          <a:p>
            <a:pPr eaLnBrk="1" hangingPunct="1"/>
            <a:r>
              <a:rPr lang="es-ES" altLang="es-ES" sz="2400" smtClean="0">
                <a:solidFill>
                  <a:srgbClr val="993300"/>
                </a:solidFill>
              </a:rPr>
              <a:t>Instantánea mediante </a:t>
            </a:r>
            <a:r>
              <a:rPr lang="es-ES" altLang="es-ES" sz="2400" i="1" smtClean="0">
                <a:solidFill>
                  <a:srgbClr val="993300"/>
                </a:solidFill>
              </a:rPr>
              <a:t>Copy On Write</a:t>
            </a:r>
            <a:r>
              <a:rPr lang="es-ES" altLang="es-ES" sz="2400" smtClean="0">
                <a:solidFill>
                  <a:srgbClr val="993300"/>
                </a:solidFill>
              </a:rPr>
              <a:t>:</a:t>
            </a:r>
          </a:p>
          <a:p>
            <a:pPr lvl="1" eaLnBrk="1" hangingPunct="1"/>
            <a:r>
              <a:rPr lang="es-ES" altLang="es-ES" sz="2000" smtClean="0">
                <a:solidFill>
                  <a:srgbClr val="993300"/>
                </a:solidFill>
              </a:rPr>
              <a:t>Sea </a:t>
            </a:r>
            <a:r>
              <a:rPr lang="es-ES" altLang="es-ES" sz="2000" b="1" smtClean="0">
                <a:solidFill>
                  <a:srgbClr val="993300"/>
                </a:solidFill>
              </a:rPr>
              <a:t>VL-A</a:t>
            </a:r>
            <a:r>
              <a:rPr lang="es-ES" altLang="es-ES" sz="2000" smtClean="0">
                <a:solidFill>
                  <a:srgbClr val="993300"/>
                </a:solidFill>
              </a:rPr>
              <a:t> un volumen lógico en un grupo </a:t>
            </a:r>
            <a:r>
              <a:rPr lang="es-ES" altLang="es-ES" sz="2000" b="1" smtClean="0">
                <a:solidFill>
                  <a:srgbClr val="993300"/>
                </a:solidFill>
              </a:rPr>
              <a:t>grupo</a:t>
            </a:r>
            <a:r>
              <a:rPr lang="es-ES" altLang="es-ES" sz="2000" smtClean="0">
                <a:solidFill>
                  <a:srgbClr val="993300"/>
                </a:solidFill>
              </a:rPr>
              <a:t>, del que se crea un volumen </a:t>
            </a:r>
            <a:r>
              <a:rPr lang="es-ES" altLang="es-ES" sz="2000" b="1" smtClean="0">
                <a:solidFill>
                  <a:srgbClr val="993300"/>
                </a:solidFill>
              </a:rPr>
              <a:t>VL-I</a:t>
            </a:r>
            <a:r>
              <a:rPr lang="es-ES" altLang="es-ES" sz="2000" smtClean="0">
                <a:solidFill>
                  <a:srgbClr val="993300"/>
                </a:solidFill>
              </a:rPr>
              <a:t> como instantánea</a:t>
            </a:r>
          </a:p>
          <a:p>
            <a:pPr lvl="1" eaLnBrk="1" hangingPunct="1"/>
            <a:r>
              <a:rPr lang="es-ES" altLang="es-ES" sz="2000" b="1" smtClean="0">
                <a:solidFill>
                  <a:srgbClr val="993300"/>
                </a:solidFill>
              </a:rPr>
              <a:t>VL-I</a:t>
            </a:r>
            <a:r>
              <a:rPr lang="es-ES" altLang="es-ES" sz="2000" smtClean="0">
                <a:solidFill>
                  <a:srgbClr val="993300"/>
                </a:solidFill>
              </a:rPr>
              <a:t> está formado </a:t>
            </a:r>
            <a:r>
              <a:rPr lang="es-ES" altLang="es-ES" sz="2000" u="sng" smtClean="0">
                <a:solidFill>
                  <a:srgbClr val="993300"/>
                </a:solidFill>
              </a:rPr>
              <a:t>por los mismos extents</a:t>
            </a:r>
            <a:r>
              <a:rPr lang="es-ES" altLang="es-ES" sz="2000" smtClean="0">
                <a:solidFill>
                  <a:srgbClr val="993300"/>
                </a:solidFill>
              </a:rPr>
              <a:t> que </a:t>
            </a:r>
            <a:r>
              <a:rPr lang="es-ES" altLang="es-ES" sz="2000" b="1" smtClean="0">
                <a:solidFill>
                  <a:srgbClr val="993300"/>
                </a:solidFill>
              </a:rPr>
              <a:t>VL-A</a:t>
            </a:r>
            <a:r>
              <a:rPr lang="es-ES" altLang="es-ES" sz="2000" smtClean="0">
                <a:solidFill>
                  <a:srgbClr val="993300"/>
                </a:solidFill>
              </a:rPr>
              <a:t> en el momento de la creación de la instantánea</a:t>
            </a:r>
          </a:p>
          <a:p>
            <a:pPr lvl="1" eaLnBrk="1" hangingPunct="1"/>
            <a:r>
              <a:rPr lang="es-ES" altLang="es-ES" sz="2000" smtClean="0">
                <a:solidFill>
                  <a:srgbClr val="993300"/>
                </a:solidFill>
              </a:rPr>
              <a:t>Cada vez que se modifica </a:t>
            </a:r>
            <a:r>
              <a:rPr lang="es-ES" altLang="es-ES" sz="2000" b="1" smtClean="0">
                <a:solidFill>
                  <a:srgbClr val="993300"/>
                </a:solidFill>
              </a:rPr>
              <a:t>VL-A</a:t>
            </a:r>
            <a:r>
              <a:rPr lang="es-ES" altLang="es-ES" sz="2000" smtClean="0">
                <a:solidFill>
                  <a:srgbClr val="993300"/>
                </a:solidFill>
              </a:rPr>
              <a:t>, la modificación se hace sobre extents libres de </a:t>
            </a:r>
            <a:r>
              <a:rPr lang="es-ES" altLang="es-ES" sz="2000" b="1" smtClean="0">
                <a:solidFill>
                  <a:srgbClr val="993300"/>
                </a:solidFill>
              </a:rPr>
              <a:t>VL-I</a:t>
            </a:r>
          </a:p>
          <a:p>
            <a:pPr lvl="1" eaLnBrk="1" hangingPunct="1"/>
            <a:r>
              <a:rPr lang="es-ES" altLang="es-ES" sz="2000" b="1" smtClean="0">
                <a:solidFill>
                  <a:srgbClr val="993300"/>
                </a:solidFill>
              </a:rPr>
              <a:t>CONSECUENCIA: </a:t>
            </a:r>
            <a:r>
              <a:rPr lang="es-ES" altLang="es-ES" sz="2000" smtClean="0">
                <a:solidFill>
                  <a:srgbClr val="993300"/>
                </a:solidFill>
              </a:rPr>
              <a:t>A partir de la creación de la instantánea, el espacio disponible para cambios en </a:t>
            </a:r>
            <a:r>
              <a:rPr lang="es-ES" altLang="es-ES" sz="2000" b="1" smtClean="0">
                <a:solidFill>
                  <a:srgbClr val="993300"/>
                </a:solidFill>
              </a:rPr>
              <a:t>VL-A</a:t>
            </a:r>
            <a:r>
              <a:rPr lang="es-ES" altLang="es-ES" sz="2000" smtClean="0">
                <a:solidFill>
                  <a:srgbClr val="993300"/>
                </a:solidFill>
              </a:rPr>
              <a:t> es el espacio asignado a </a:t>
            </a:r>
            <a:r>
              <a:rPr lang="es-ES" altLang="es-ES" sz="2000" b="1" smtClean="0">
                <a:solidFill>
                  <a:srgbClr val="993300"/>
                </a:solidFill>
              </a:rPr>
              <a:t>VL-I</a:t>
            </a:r>
          </a:p>
        </p:txBody>
      </p:sp>
      <p:sp>
        <p:nvSpPr>
          <p:cNvPr id="4" name="Rectángulo redondeado 3"/>
          <p:cNvSpPr/>
          <p:nvPr/>
        </p:nvSpPr>
        <p:spPr>
          <a:xfrm>
            <a:off x="3419872" y="5517232"/>
            <a:ext cx="3384376"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smtClean="0"/>
              <a:t>¡Una instantánea no es una copia de seguridad!</a:t>
            </a:r>
            <a:endParaRPr lang="es-ES"/>
          </a:p>
        </p:txBody>
      </p:sp>
    </p:spTree>
    <p:extLst>
      <p:ext uri="{BB962C8B-B14F-4D97-AF65-F5344CB8AC3E}">
        <p14:creationId xmlns:p14="http://schemas.microsoft.com/office/powerpoint/2010/main" val="47616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36632" cy="634082"/>
          </a:xfrm>
        </p:spPr>
        <p:txBody>
          <a:bodyPr>
            <a:normAutofit fontScale="90000"/>
          </a:bodyPr>
          <a:lstStyle/>
          <a:p>
            <a:r>
              <a:rPr lang="en-GB"/>
              <a:t>Creación de instantáneas</a:t>
            </a:r>
            <a:endParaRPr lang="en-GB" dirty="0"/>
          </a:p>
        </p:txBody>
      </p:sp>
      <p:sp>
        <p:nvSpPr>
          <p:cNvPr id="3" name="Marcador de número de diapositiva 2"/>
          <p:cNvSpPr>
            <a:spLocks noGrp="1"/>
          </p:cNvSpPr>
          <p:nvPr>
            <p:ph type="sldNum" sz="quarter" idx="12"/>
          </p:nvPr>
        </p:nvSpPr>
        <p:spPr>
          <a:xfrm>
            <a:off x="6660232" y="6381328"/>
            <a:ext cx="2133600" cy="365125"/>
          </a:xfrm>
        </p:spPr>
        <p:txBody>
          <a:bodyPr/>
          <a:lstStyle/>
          <a:p>
            <a:fld id="{132FADFE-3B8F-471C-ABF0-DBC7717ECBBC}" type="slidenum">
              <a:rPr lang="es-ES" smtClean="0"/>
              <a:pPr/>
              <a:t>73</a:t>
            </a:fld>
            <a:endParaRPr lang="es-ES" dirty="0"/>
          </a:p>
        </p:txBody>
      </p:sp>
      <p:sp>
        <p:nvSpPr>
          <p:cNvPr id="5" name="Rectangle 11"/>
          <p:cNvSpPr>
            <a:spLocks noChangeArrowheads="1"/>
          </p:cNvSpPr>
          <p:nvPr/>
        </p:nvSpPr>
        <p:spPr bwMode="auto">
          <a:xfrm>
            <a:off x="385192" y="1052736"/>
            <a:ext cx="8363272"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eaLnBrk="1" hangingPunct="1">
              <a:buNone/>
            </a:pPr>
            <a:r>
              <a:rPr lang="es-ES" altLang="es-ES" sz="2400" b="1" smtClean="0">
                <a:solidFill>
                  <a:srgbClr val="993300"/>
                </a:solidFill>
              </a:rPr>
              <a:t>Creación de una instantánea:</a:t>
            </a:r>
          </a:p>
          <a:p>
            <a:pPr eaLnBrk="1" hangingPunct="1"/>
            <a:r>
              <a:rPr lang="es-ES" altLang="es-ES" sz="2400" smtClean="0">
                <a:solidFill>
                  <a:srgbClr val="993300"/>
                </a:solidFill>
              </a:rPr>
              <a:t>Comando </a:t>
            </a:r>
            <a:r>
              <a:rPr lang="es-ES" altLang="es-ES" sz="2400" b="1" smtClean="0">
                <a:solidFill>
                  <a:srgbClr val="993300"/>
                </a:solidFill>
              </a:rPr>
              <a:t>lvcreate</a:t>
            </a:r>
            <a:r>
              <a:rPr lang="es-ES" altLang="es-ES" sz="2400" smtClean="0">
                <a:solidFill>
                  <a:srgbClr val="993300"/>
                </a:solidFill>
              </a:rPr>
              <a:t>, usando opción </a:t>
            </a:r>
            <a:r>
              <a:rPr lang="es-ES" altLang="es-ES" sz="2400" b="1" smtClean="0">
                <a:solidFill>
                  <a:srgbClr val="993300"/>
                </a:solidFill>
              </a:rPr>
              <a:t>--snapshot</a:t>
            </a:r>
            <a:r>
              <a:rPr lang="es-ES" altLang="es-ES" sz="2400" smtClean="0">
                <a:solidFill>
                  <a:srgbClr val="993300"/>
                </a:solidFill>
              </a:rPr>
              <a:t>, indicando el LV del que se toma:</a:t>
            </a:r>
          </a:p>
          <a:p>
            <a:pPr marL="0" indent="0" eaLnBrk="1" hangingPunct="1">
              <a:buNone/>
            </a:pPr>
            <a:r>
              <a:rPr lang="es-ES" altLang="es-ES" sz="2200" b="1" smtClean="0">
                <a:solidFill>
                  <a:srgbClr val="993300"/>
                </a:solidFill>
              </a:rPr>
              <a:t>lvcreate --name VL-I --size tam --snapshot grupo/VL-A</a:t>
            </a:r>
          </a:p>
          <a:p>
            <a:pPr lvl="1" eaLnBrk="1" hangingPunct="1"/>
            <a:r>
              <a:rPr lang="es-ES" altLang="es-ES" sz="2000" i="1" smtClean="0">
                <a:solidFill>
                  <a:srgbClr val="993300"/>
                </a:solidFill>
              </a:rPr>
              <a:t>tam</a:t>
            </a:r>
            <a:r>
              <a:rPr lang="es-ES" altLang="es-ES" sz="2000" smtClean="0">
                <a:solidFill>
                  <a:srgbClr val="993300"/>
                </a:solidFill>
              </a:rPr>
              <a:t>: en este caso es el espacio disponible para cambios</a:t>
            </a:r>
          </a:p>
          <a:p>
            <a:pPr lvl="1" eaLnBrk="1" hangingPunct="1"/>
            <a:r>
              <a:rPr lang="es-ES" altLang="es-ES" sz="2000" smtClean="0">
                <a:solidFill>
                  <a:srgbClr val="993300"/>
                </a:solidFill>
              </a:rPr>
              <a:t>Si la instantánea se llena se descarta (importante que no ocurra)</a:t>
            </a:r>
          </a:p>
          <a:p>
            <a:pPr lvl="2" eaLnBrk="1" hangingPunct="1"/>
            <a:r>
              <a:rPr lang="es-ES" altLang="es-ES" sz="1600" smtClean="0">
                <a:solidFill>
                  <a:srgbClr val="993300"/>
                </a:solidFill>
              </a:rPr>
              <a:t>Para ver espacio ocupado en la instantánea: comando </a:t>
            </a:r>
            <a:r>
              <a:rPr lang="es-ES" altLang="es-ES" sz="1600" b="1" smtClean="0">
                <a:solidFill>
                  <a:srgbClr val="993300"/>
                </a:solidFill>
              </a:rPr>
              <a:t>lvdisplay</a:t>
            </a:r>
          </a:p>
          <a:p>
            <a:pPr lvl="2" eaLnBrk="1" hangingPunct="1"/>
            <a:r>
              <a:rPr lang="es-ES" altLang="es-ES" sz="1600" smtClean="0">
                <a:solidFill>
                  <a:srgbClr val="993300"/>
                </a:solidFill>
              </a:rPr>
              <a:t>Si queda poco espacio para cambios: ampliar mediante </a:t>
            </a:r>
            <a:r>
              <a:rPr lang="es-ES" altLang="es-ES" sz="1600" b="1" smtClean="0">
                <a:solidFill>
                  <a:srgbClr val="993300"/>
                </a:solidFill>
              </a:rPr>
              <a:t>lvextend</a:t>
            </a:r>
          </a:p>
          <a:p>
            <a:pPr lvl="1" eaLnBrk="1" hangingPunct="1"/>
            <a:r>
              <a:rPr lang="es-ES" altLang="es-ES" sz="2000" smtClean="0">
                <a:solidFill>
                  <a:srgbClr val="993300"/>
                </a:solidFill>
              </a:rPr>
              <a:t>Crecimiento automático de instantáneas: editar /etc/lvm/lvm.conf</a:t>
            </a:r>
          </a:p>
          <a:p>
            <a:pPr lvl="2" eaLnBrk="1" hangingPunct="1"/>
            <a:r>
              <a:rPr lang="es-ES" altLang="es-ES" sz="1600" smtClean="0">
                <a:solidFill>
                  <a:srgbClr val="993300"/>
                </a:solidFill>
              </a:rPr>
              <a:t>Parámetro </a:t>
            </a:r>
            <a:r>
              <a:rPr lang="es-ES" altLang="es-ES" sz="1600" b="1" smtClean="0">
                <a:solidFill>
                  <a:srgbClr val="993300"/>
                </a:solidFill>
              </a:rPr>
              <a:t>snapshot_autoextend_threshold</a:t>
            </a:r>
            <a:r>
              <a:rPr lang="es-ES" altLang="es-ES" sz="1600" smtClean="0">
                <a:solidFill>
                  <a:srgbClr val="993300"/>
                </a:solidFill>
              </a:rPr>
              <a:t>: Porcentaje llegado al cual se amplía automáticamente el espacio de la instantánea</a:t>
            </a:r>
          </a:p>
          <a:p>
            <a:pPr lvl="2" eaLnBrk="1" hangingPunct="1"/>
            <a:r>
              <a:rPr lang="es-ES" altLang="es-ES" sz="1600">
                <a:solidFill>
                  <a:srgbClr val="993300"/>
                </a:solidFill>
              </a:rPr>
              <a:t>Parámetro </a:t>
            </a:r>
            <a:r>
              <a:rPr lang="es-ES" altLang="es-ES" sz="1600" b="1" smtClean="0">
                <a:solidFill>
                  <a:srgbClr val="993300"/>
                </a:solidFill>
              </a:rPr>
              <a:t>snapshot_autoextend_percent</a:t>
            </a:r>
            <a:r>
              <a:rPr lang="es-ES" altLang="es-ES" sz="1600" smtClean="0">
                <a:solidFill>
                  <a:srgbClr val="993300"/>
                </a:solidFill>
              </a:rPr>
              <a:t>: </a:t>
            </a:r>
            <a:r>
              <a:rPr lang="es-ES" altLang="es-ES" sz="1600">
                <a:solidFill>
                  <a:srgbClr val="993300"/>
                </a:solidFill>
              </a:rPr>
              <a:t>Porcentaje </a:t>
            </a:r>
            <a:r>
              <a:rPr lang="es-ES" altLang="es-ES" sz="1600" smtClean="0">
                <a:solidFill>
                  <a:srgbClr val="993300"/>
                </a:solidFill>
              </a:rPr>
              <a:t>en que se amplía</a:t>
            </a:r>
            <a:endParaRPr lang="es-ES" altLang="es-ES" sz="1600">
              <a:solidFill>
                <a:srgbClr val="993300"/>
              </a:solidFill>
            </a:endParaRPr>
          </a:p>
          <a:p>
            <a:pPr lvl="1" eaLnBrk="1" hangingPunct="1"/>
            <a:r>
              <a:rPr lang="es-ES" altLang="es-ES" sz="2000" smtClean="0">
                <a:solidFill>
                  <a:srgbClr val="993300"/>
                </a:solidFill>
              </a:rPr>
              <a:t>Para ver el sistema de archivos “congelado”, podemos montar el volumen </a:t>
            </a:r>
            <a:r>
              <a:rPr lang="es-ES" altLang="es-ES" sz="2000" b="1" smtClean="0">
                <a:solidFill>
                  <a:srgbClr val="993300"/>
                </a:solidFill>
              </a:rPr>
              <a:t>VL-I</a:t>
            </a:r>
            <a:r>
              <a:rPr lang="es-ES" altLang="es-ES" sz="2000" smtClean="0">
                <a:solidFill>
                  <a:srgbClr val="993300"/>
                </a:solidFill>
              </a:rPr>
              <a:t> creado. Aplicaciones</a:t>
            </a:r>
          </a:p>
          <a:p>
            <a:pPr lvl="2" eaLnBrk="1" hangingPunct="1"/>
            <a:r>
              <a:rPr lang="es-ES" altLang="es-ES" sz="1600" smtClean="0">
                <a:solidFill>
                  <a:srgbClr val="993300"/>
                </a:solidFill>
              </a:rPr>
              <a:t>Recuperar algún archivo</a:t>
            </a:r>
          </a:p>
          <a:p>
            <a:pPr lvl="2" eaLnBrk="1" hangingPunct="1"/>
            <a:r>
              <a:rPr lang="es-ES" altLang="es-ES" sz="1600" smtClean="0">
                <a:solidFill>
                  <a:srgbClr val="993300"/>
                </a:solidFill>
              </a:rPr>
              <a:t>Realizar copia de seguridad de la instantánea</a:t>
            </a:r>
          </a:p>
          <a:p>
            <a:pPr lvl="2" eaLnBrk="1" hangingPunct="1"/>
            <a:r>
              <a:rPr lang="es-ES" altLang="es-ES" sz="1600" smtClean="0">
                <a:solidFill>
                  <a:srgbClr val="993300"/>
                </a:solidFill>
              </a:rPr>
              <a:t>...</a:t>
            </a:r>
          </a:p>
        </p:txBody>
      </p:sp>
    </p:spTree>
    <p:extLst>
      <p:ext uri="{BB962C8B-B14F-4D97-AF65-F5344CB8AC3E}">
        <p14:creationId xmlns:p14="http://schemas.microsoft.com/office/powerpoint/2010/main" val="29712841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36632" cy="634082"/>
          </a:xfrm>
        </p:spPr>
        <p:txBody>
          <a:bodyPr>
            <a:normAutofit fontScale="90000"/>
          </a:bodyPr>
          <a:lstStyle/>
          <a:p>
            <a:r>
              <a:rPr lang="en-GB"/>
              <a:t>Creación de instantáneas</a:t>
            </a:r>
            <a:endParaRPr lang="en-GB" dirty="0"/>
          </a:p>
        </p:txBody>
      </p:sp>
      <p:sp>
        <p:nvSpPr>
          <p:cNvPr id="3" name="Marcador de número de diapositiva 2"/>
          <p:cNvSpPr>
            <a:spLocks noGrp="1"/>
          </p:cNvSpPr>
          <p:nvPr>
            <p:ph type="sldNum" sz="quarter" idx="12"/>
          </p:nvPr>
        </p:nvSpPr>
        <p:spPr>
          <a:xfrm>
            <a:off x="6660232" y="6381328"/>
            <a:ext cx="2133600" cy="365125"/>
          </a:xfrm>
        </p:spPr>
        <p:txBody>
          <a:bodyPr/>
          <a:lstStyle/>
          <a:p>
            <a:fld id="{132FADFE-3B8F-471C-ABF0-DBC7717ECBBC}" type="slidenum">
              <a:rPr lang="es-ES" smtClean="0"/>
              <a:pPr/>
              <a:t>74</a:t>
            </a:fld>
            <a:endParaRPr lang="es-ES" dirty="0"/>
          </a:p>
        </p:txBody>
      </p:sp>
      <p:sp>
        <p:nvSpPr>
          <p:cNvPr id="5" name="Rectangle 11"/>
          <p:cNvSpPr>
            <a:spLocks noChangeArrowheads="1"/>
          </p:cNvSpPr>
          <p:nvPr/>
        </p:nvSpPr>
        <p:spPr bwMode="auto">
          <a:xfrm>
            <a:off x="385192" y="1079327"/>
            <a:ext cx="8363272"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eaLnBrk="1" hangingPunct="1">
              <a:buNone/>
            </a:pPr>
            <a:r>
              <a:rPr lang="es-ES" altLang="es-ES" sz="2400" b="1" smtClean="0">
                <a:solidFill>
                  <a:srgbClr val="993300"/>
                </a:solidFill>
              </a:rPr>
              <a:t>Descartar una instánea:</a:t>
            </a:r>
          </a:p>
          <a:p>
            <a:pPr eaLnBrk="1" hangingPunct="1"/>
            <a:r>
              <a:rPr lang="es-ES" altLang="es-ES" sz="2400" smtClean="0">
                <a:solidFill>
                  <a:srgbClr val="993300"/>
                </a:solidFill>
              </a:rPr>
              <a:t>Eliminar el volumen lógico de la instantánea mediante comando </a:t>
            </a:r>
            <a:r>
              <a:rPr lang="es-ES" altLang="es-ES" sz="2400" b="1" smtClean="0">
                <a:solidFill>
                  <a:srgbClr val="993300"/>
                </a:solidFill>
              </a:rPr>
              <a:t>lvremove</a:t>
            </a:r>
            <a:r>
              <a:rPr lang="es-ES" altLang="es-ES" sz="2400" smtClean="0">
                <a:solidFill>
                  <a:srgbClr val="993300"/>
                </a:solidFill>
              </a:rPr>
              <a:t>:</a:t>
            </a:r>
          </a:p>
          <a:p>
            <a:pPr marL="0" indent="0" eaLnBrk="1" hangingPunct="1">
              <a:buNone/>
            </a:pPr>
            <a:r>
              <a:rPr lang="es-ES" altLang="es-ES" sz="2300" b="1" smtClean="0">
                <a:solidFill>
                  <a:srgbClr val="993300"/>
                </a:solidFill>
              </a:rPr>
              <a:t>lvremove grupo/VL-I</a:t>
            </a:r>
            <a:endParaRPr lang="es-ES" altLang="es-ES" sz="1600" smtClean="0">
              <a:solidFill>
                <a:srgbClr val="993300"/>
              </a:solidFill>
            </a:endParaRPr>
          </a:p>
        </p:txBody>
      </p:sp>
      <p:sp>
        <p:nvSpPr>
          <p:cNvPr id="6" name="Rectangle 11"/>
          <p:cNvSpPr>
            <a:spLocks noChangeArrowheads="1"/>
          </p:cNvSpPr>
          <p:nvPr/>
        </p:nvSpPr>
        <p:spPr bwMode="auto">
          <a:xfrm>
            <a:off x="395536" y="2951535"/>
            <a:ext cx="8363272"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eaLnBrk="1" hangingPunct="1">
              <a:buNone/>
            </a:pPr>
            <a:r>
              <a:rPr lang="es-ES" altLang="es-ES" sz="2400" b="1" smtClean="0">
                <a:solidFill>
                  <a:srgbClr val="993300"/>
                </a:solidFill>
              </a:rPr>
              <a:t>Restaurar una instántea:</a:t>
            </a:r>
          </a:p>
          <a:p>
            <a:pPr eaLnBrk="1" hangingPunct="1"/>
            <a:r>
              <a:rPr lang="es-ES" altLang="es-ES" sz="2400" smtClean="0">
                <a:solidFill>
                  <a:srgbClr val="993300"/>
                </a:solidFill>
              </a:rPr>
              <a:t>Comando </a:t>
            </a:r>
            <a:r>
              <a:rPr lang="es-ES" altLang="es-ES" sz="2400" b="1" smtClean="0">
                <a:solidFill>
                  <a:srgbClr val="993300"/>
                </a:solidFill>
              </a:rPr>
              <a:t>lvconvert</a:t>
            </a:r>
            <a:r>
              <a:rPr lang="es-ES" altLang="es-ES" sz="2400" smtClean="0">
                <a:solidFill>
                  <a:srgbClr val="993300"/>
                </a:solidFill>
              </a:rPr>
              <a:t> con opción </a:t>
            </a:r>
            <a:r>
              <a:rPr lang="es-ES" altLang="es-ES" sz="2400" b="1" smtClean="0">
                <a:solidFill>
                  <a:srgbClr val="993300"/>
                </a:solidFill>
              </a:rPr>
              <a:t>--merge </a:t>
            </a:r>
            <a:r>
              <a:rPr lang="es-ES" altLang="es-ES" sz="2400" smtClean="0">
                <a:solidFill>
                  <a:srgbClr val="993300"/>
                </a:solidFill>
              </a:rPr>
              <a:t>sobre volumen de la instantánea:</a:t>
            </a:r>
          </a:p>
          <a:p>
            <a:pPr marL="0" indent="0" eaLnBrk="1" hangingPunct="1">
              <a:buNone/>
            </a:pPr>
            <a:r>
              <a:rPr lang="es-ES" altLang="es-ES" sz="2300" b="1" smtClean="0">
                <a:solidFill>
                  <a:srgbClr val="993300"/>
                </a:solidFill>
              </a:rPr>
              <a:t>lvconvert --merge grupo/VL-I</a:t>
            </a:r>
          </a:p>
          <a:p>
            <a:pPr lvl="1" eaLnBrk="1" hangingPunct="1"/>
            <a:r>
              <a:rPr lang="es-ES" altLang="es-ES" sz="2000" smtClean="0">
                <a:solidFill>
                  <a:srgbClr val="993300"/>
                </a:solidFill>
              </a:rPr>
              <a:t>Tanto el volumen original como el de instantánea </a:t>
            </a:r>
            <a:r>
              <a:rPr lang="es-ES" altLang="es-ES" sz="2000" u="sng" smtClean="0">
                <a:solidFill>
                  <a:srgbClr val="993300"/>
                </a:solidFill>
              </a:rPr>
              <a:t>no deben estar en uso</a:t>
            </a:r>
            <a:r>
              <a:rPr lang="es-ES" altLang="es-ES" sz="2000" smtClean="0">
                <a:solidFill>
                  <a:srgbClr val="993300"/>
                </a:solidFill>
              </a:rPr>
              <a:t> (desmontar previamente)</a:t>
            </a:r>
          </a:p>
          <a:p>
            <a:pPr lvl="1" eaLnBrk="1" hangingPunct="1"/>
            <a:r>
              <a:rPr lang="es-ES" altLang="es-ES" sz="2000" smtClean="0">
                <a:solidFill>
                  <a:srgbClr val="993300"/>
                </a:solidFill>
              </a:rPr>
              <a:t>Tras la fusión, el volumen de la instantánea se elimina</a:t>
            </a:r>
          </a:p>
          <a:p>
            <a:pPr lvl="1" eaLnBrk="1" hangingPunct="1"/>
            <a:r>
              <a:rPr lang="es-ES" altLang="es-ES" sz="2000" smtClean="0">
                <a:solidFill>
                  <a:srgbClr val="993300"/>
                </a:solidFill>
              </a:rPr>
              <a:t>Si se hubiera escrito en volumen de instantánea, los cambios pasan al volumen original</a:t>
            </a:r>
          </a:p>
        </p:txBody>
      </p:sp>
    </p:spTree>
    <p:extLst>
      <p:ext uri="{BB962C8B-B14F-4D97-AF65-F5344CB8AC3E}">
        <p14:creationId xmlns:p14="http://schemas.microsoft.com/office/powerpoint/2010/main" val="13178171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419872" y="1628800"/>
            <a:ext cx="5400600" cy="578495"/>
          </a:xfrm>
        </p:spPr>
        <p:txBody>
          <a:bodyPr>
            <a:normAutofit fontScale="90000"/>
          </a:bodyPr>
          <a:lstStyle/>
          <a:p>
            <a:r>
              <a:rPr lang="en-GB" smtClean="0"/>
              <a:t>Gestión de volúmenes Lógicos</a:t>
            </a:r>
            <a:endParaRPr lang="en-GB" dirty="0"/>
          </a:p>
        </p:txBody>
      </p:sp>
      <p:sp>
        <p:nvSpPr>
          <p:cNvPr id="6" name="4 Subtítulo"/>
          <p:cNvSpPr>
            <a:spLocks noGrp="1"/>
          </p:cNvSpPr>
          <p:nvPr>
            <p:ph type="subTitle" idx="1"/>
          </p:nvPr>
        </p:nvSpPr>
        <p:spPr>
          <a:xfrm>
            <a:off x="2195736" y="3789040"/>
            <a:ext cx="6768752" cy="3552800"/>
          </a:xfrm>
        </p:spPr>
        <p:txBody>
          <a:bodyPr>
            <a:normAutofit/>
          </a:bodyPr>
          <a:lstStyle/>
          <a:p>
            <a:pPr marL="514350" indent="-514350" algn="l">
              <a:buFont typeface="+mj-lt"/>
              <a:buAutoNum type="arabicPeriod"/>
            </a:pPr>
            <a:r>
              <a:rPr lang="en-GB" smtClean="0">
                <a:solidFill>
                  <a:schemeClr val="tx1"/>
                </a:solidFill>
              </a:rPr>
              <a:t>LVM: Visión general </a:t>
            </a:r>
          </a:p>
          <a:p>
            <a:pPr marL="514350" indent="-514350" algn="l">
              <a:buFont typeface="+mj-lt"/>
              <a:buAutoNum type="arabicPeriod"/>
            </a:pPr>
            <a:r>
              <a:rPr lang="en-GB" smtClean="0">
                <a:solidFill>
                  <a:schemeClr val="tx1"/>
                </a:solidFill>
              </a:rPr>
              <a:t>Elasticidad del sistema de archivos</a:t>
            </a:r>
          </a:p>
          <a:p>
            <a:pPr marL="514350" indent="-514350" algn="l">
              <a:buFont typeface="+mj-lt"/>
              <a:buAutoNum type="arabicPeriod"/>
            </a:pPr>
            <a:r>
              <a:rPr lang="en-GB" smtClean="0">
                <a:solidFill>
                  <a:schemeClr val="tx1"/>
                </a:solidFill>
              </a:rPr>
              <a:t>Sustitución en caliente de unidades</a:t>
            </a:r>
          </a:p>
          <a:p>
            <a:pPr marL="514350" indent="-514350" algn="l">
              <a:buFont typeface="+mj-lt"/>
              <a:buAutoNum type="arabicPeriod"/>
            </a:pPr>
            <a:r>
              <a:rPr lang="en-GB" smtClean="0">
                <a:solidFill>
                  <a:schemeClr val="tx1"/>
                </a:solidFill>
              </a:rPr>
              <a:t>Uso de unidades cache</a:t>
            </a:r>
          </a:p>
          <a:p>
            <a:pPr marL="514350" indent="-514350" algn="l">
              <a:buFont typeface="+mj-lt"/>
              <a:buAutoNum type="arabicPeriod"/>
            </a:pPr>
            <a:r>
              <a:rPr lang="en-GB" smtClean="0">
                <a:solidFill>
                  <a:schemeClr val="tx1"/>
                </a:solidFill>
              </a:rPr>
              <a:t>Creación de instantáneas</a:t>
            </a:r>
          </a:p>
          <a:p>
            <a:pPr marL="514350" indent="-514350" algn="l">
              <a:buFont typeface="+mj-lt"/>
              <a:buAutoNum type="arabicPeriod"/>
            </a:pPr>
            <a:r>
              <a:rPr lang="en-GB" smtClean="0">
                <a:solidFill>
                  <a:schemeClr val="tx1"/>
                </a:solidFill>
              </a:rPr>
              <a:t>RAID</a:t>
            </a:r>
          </a:p>
          <a:p>
            <a:pPr marL="514350" indent="-514350" algn="l">
              <a:buFont typeface="+mj-lt"/>
              <a:buAutoNum type="arabicPeriod"/>
            </a:pPr>
            <a:endParaRPr lang="en-GB" smtClean="0">
              <a:solidFill>
                <a:srgbClr val="993300"/>
              </a:solidFill>
            </a:endParaRPr>
          </a:p>
          <a:p>
            <a:pPr marL="514350" indent="-514350" algn="l">
              <a:buFont typeface="+mj-lt"/>
              <a:buAutoNum type="arabicPeriod"/>
            </a:pPr>
            <a:endParaRPr lang="en-GB" smtClean="0">
              <a:solidFill>
                <a:srgbClr val="993300"/>
              </a:solidFill>
            </a:endParaRPr>
          </a:p>
          <a:p>
            <a:pPr marL="514350" indent="-514350" algn="l">
              <a:buFont typeface="+mj-lt"/>
              <a:buAutoNum type="arabicPeriod"/>
            </a:pPr>
            <a:endParaRPr lang="en-GB" smtClean="0">
              <a:solidFill>
                <a:srgbClr val="993300"/>
              </a:solidFill>
            </a:endParaRPr>
          </a:p>
          <a:p>
            <a:pPr marL="514350" indent="-514350" algn="l">
              <a:buFont typeface="+mj-lt"/>
              <a:buAutoNum type="arabicPeriod"/>
            </a:pPr>
            <a:endParaRPr lang="en-GB" dirty="0" smtClean="0"/>
          </a:p>
        </p:txBody>
      </p:sp>
    </p:spTree>
    <p:extLst>
      <p:ext uri="{BB962C8B-B14F-4D97-AF65-F5344CB8AC3E}">
        <p14:creationId xmlns:p14="http://schemas.microsoft.com/office/powerpoint/2010/main" val="352646827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36632" cy="634082"/>
          </a:xfrm>
        </p:spPr>
        <p:txBody>
          <a:bodyPr>
            <a:normAutofit fontScale="90000"/>
          </a:bodyPr>
          <a:lstStyle/>
          <a:p>
            <a:r>
              <a:rPr lang="en-GB" smtClean="0"/>
              <a:t>RAID</a:t>
            </a:r>
            <a:endParaRPr lang="en-GB" dirty="0"/>
          </a:p>
        </p:txBody>
      </p:sp>
      <p:sp>
        <p:nvSpPr>
          <p:cNvPr id="3" name="Marcador de número de diapositiva 2"/>
          <p:cNvSpPr>
            <a:spLocks noGrp="1"/>
          </p:cNvSpPr>
          <p:nvPr>
            <p:ph type="sldNum" sz="quarter" idx="12"/>
          </p:nvPr>
        </p:nvSpPr>
        <p:spPr>
          <a:xfrm>
            <a:off x="6660232" y="6381328"/>
            <a:ext cx="2133600" cy="365125"/>
          </a:xfrm>
        </p:spPr>
        <p:txBody>
          <a:bodyPr/>
          <a:lstStyle/>
          <a:p>
            <a:fld id="{132FADFE-3B8F-471C-ABF0-DBC7717ECBBC}" type="slidenum">
              <a:rPr lang="es-ES" smtClean="0"/>
              <a:pPr/>
              <a:t>76</a:t>
            </a:fld>
            <a:endParaRPr lang="es-ES" dirty="0"/>
          </a:p>
        </p:txBody>
      </p:sp>
      <p:sp>
        <p:nvSpPr>
          <p:cNvPr id="5" name="Rectangle 11"/>
          <p:cNvSpPr>
            <a:spLocks noChangeArrowheads="1"/>
          </p:cNvSpPr>
          <p:nvPr/>
        </p:nvSpPr>
        <p:spPr bwMode="auto">
          <a:xfrm>
            <a:off x="385192" y="1079327"/>
            <a:ext cx="8363272"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eaLnBrk="1" hangingPunct="1"/>
            <a:r>
              <a:rPr lang="es-ES" altLang="es-ES" sz="2400" smtClean="0">
                <a:solidFill>
                  <a:srgbClr val="993300"/>
                </a:solidFill>
              </a:rPr>
              <a:t>Dos posibilidades: </a:t>
            </a:r>
          </a:p>
          <a:p>
            <a:pPr lvl="1" eaLnBrk="1" hangingPunct="1"/>
            <a:r>
              <a:rPr lang="es-ES" altLang="es-ES" sz="2000" smtClean="0">
                <a:solidFill>
                  <a:srgbClr val="993300"/>
                </a:solidFill>
              </a:rPr>
              <a:t>RAID Hardware: dispositivos externos y autónomos conectados al sistema por SAS, SCSI, etc.</a:t>
            </a:r>
          </a:p>
          <a:p>
            <a:pPr lvl="1" eaLnBrk="1" hangingPunct="1"/>
            <a:r>
              <a:rPr lang="es-ES" altLang="es-ES" sz="2000" smtClean="0">
                <a:solidFill>
                  <a:srgbClr val="993300"/>
                </a:solidFill>
              </a:rPr>
              <a:t>RAID Software: varias unidades en el sistema, y la política de gestión RAID se lleva a cabo por parte del sistema operativo</a:t>
            </a:r>
          </a:p>
          <a:p>
            <a:pPr eaLnBrk="1" hangingPunct="1"/>
            <a:r>
              <a:rPr lang="es-ES" altLang="es-ES" sz="2400" smtClean="0">
                <a:solidFill>
                  <a:srgbClr val="993300"/>
                </a:solidFill>
              </a:rPr>
              <a:t>Núcleo de Linux dispone de soporte para RAID</a:t>
            </a:r>
          </a:p>
          <a:p>
            <a:pPr eaLnBrk="1" hangingPunct="1"/>
            <a:r>
              <a:rPr lang="es-ES" altLang="es-ES" sz="2400" smtClean="0">
                <a:solidFill>
                  <a:srgbClr val="993300"/>
                </a:solidFill>
              </a:rPr>
              <a:t>Posibilidades:</a:t>
            </a:r>
          </a:p>
          <a:p>
            <a:pPr lvl="1" eaLnBrk="1" hangingPunct="1"/>
            <a:r>
              <a:rPr lang="es-ES" altLang="es-ES" sz="2000" smtClean="0">
                <a:solidFill>
                  <a:srgbClr val="993300"/>
                </a:solidFill>
              </a:rPr>
              <a:t>Gestión mediante herramienta específica de administración RAID </a:t>
            </a:r>
            <a:r>
              <a:rPr lang="es-ES" altLang="es-ES" sz="2000" b="1" smtClean="0">
                <a:solidFill>
                  <a:srgbClr val="993300"/>
                </a:solidFill>
              </a:rPr>
              <a:t>mdadm</a:t>
            </a:r>
            <a:r>
              <a:rPr lang="es-ES" altLang="es-ES" sz="2000" smtClean="0">
                <a:solidFill>
                  <a:srgbClr val="993300"/>
                </a:solidFill>
              </a:rPr>
              <a:t> (</a:t>
            </a:r>
            <a:r>
              <a:rPr lang="es-ES" altLang="es-ES" sz="2000" i="1" smtClean="0">
                <a:solidFill>
                  <a:srgbClr val="993300"/>
                </a:solidFill>
              </a:rPr>
              <a:t>multi-device administration</a:t>
            </a:r>
            <a:r>
              <a:rPr lang="es-ES" altLang="es-ES" sz="2000" smtClean="0">
                <a:solidFill>
                  <a:srgbClr val="993300"/>
                </a:solidFill>
              </a:rPr>
              <a:t>)</a:t>
            </a:r>
          </a:p>
          <a:p>
            <a:pPr lvl="2" eaLnBrk="1" hangingPunct="1"/>
            <a:r>
              <a:rPr lang="es-ES" altLang="es-ES" sz="1600" smtClean="0">
                <a:solidFill>
                  <a:srgbClr val="993300"/>
                </a:solidFill>
              </a:rPr>
              <a:t>Requiere instalación paquete mdadm</a:t>
            </a:r>
          </a:p>
          <a:p>
            <a:pPr lvl="2" eaLnBrk="1" hangingPunct="1"/>
            <a:r>
              <a:rPr lang="es-ES" altLang="es-ES" sz="1600" smtClean="0">
                <a:solidFill>
                  <a:srgbClr val="993300"/>
                </a:solidFill>
              </a:rPr>
              <a:t>Solución clásica, hasta ahora la más usada</a:t>
            </a:r>
          </a:p>
          <a:p>
            <a:pPr lvl="1" eaLnBrk="1" hangingPunct="1"/>
            <a:r>
              <a:rPr lang="es-ES" altLang="es-ES" sz="2000" smtClean="0">
                <a:solidFill>
                  <a:srgbClr val="993300"/>
                </a:solidFill>
              </a:rPr>
              <a:t>Gestión mediante LVM</a:t>
            </a:r>
          </a:p>
          <a:p>
            <a:pPr lvl="2" eaLnBrk="1" hangingPunct="1"/>
            <a:r>
              <a:rPr lang="es-ES" altLang="es-ES" sz="1600" smtClean="0">
                <a:solidFill>
                  <a:srgbClr val="993300"/>
                </a:solidFill>
              </a:rPr>
              <a:t>Solución más moderna y más simple</a:t>
            </a:r>
          </a:p>
          <a:p>
            <a:pPr lvl="2" eaLnBrk="1" hangingPunct="1"/>
            <a:r>
              <a:rPr lang="es-ES" altLang="es-ES" sz="1600" smtClean="0">
                <a:solidFill>
                  <a:srgbClr val="993300"/>
                </a:solidFill>
              </a:rPr>
              <a:t>Trabajo en progreso, pero en rápida evolución</a:t>
            </a:r>
          </a:p>
          <a:p>
            <a:pPr eaLnBrk="1" hangingPunct="1"/>
            <a:endParaRPr lang="es-ES" altLang="es-ES" sz="1600" smtClean="0">
              <a:solidFill>
                <a:srgbClr val="993300"/>
              </a:solidFill>
            </a:endParaRPr>
          </a:p>
        </p:txBody>
      </p:sp>
      <p:sp>
        <p:nvSpPr>
          <p:cNvPr id="7" name="Rectángulo redondeado 6"/>
          <p:cNvSpPr/>
          <p:nvPr/>
        </p:nvSpPr>
        <p:spPr>
          <a:xfrm>
            <a:off x="827584" y="5013176"/>
            <a:ext cx="5832648" cy="10801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31603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36632" cy="634082"/>
          </a:xfrm>
        </p:spPr>
        <p:txBody>
          <a:bodyPr>
            <a:normAutofit fontScale="90000"/>
          </a:bodyPr>
          <a:lstStyle/>
          <a:p>
            <a:r>
              <a:rPr lang="en-GB"/>
              <a:t>RAID</a:t>
            </a:r>
            <a:endParaRPr lang="en-GB" dirty="0"/>
          </a:p>
        </p:txBody>
      </p:sp>
      <p:sp>
        <p:nvSpPr>
          <p:cNvPr id="3" name="Marcador de número de diapositiva 2"/>
          <p:cNvSpPr>
            <a:spLocks noGrp="1"/>
          </p:cNvSpPr>
          <p:nvPr>
            <p:ph type="sldNum" sz="quarter" idx="12"/>
          </p:nvPr>
        </p:nvSpPr>
        <p:spPr>
          <a:xfrm>
            <a:off x="6660232" y="6381328"/>
            <a:ext cx="2133600" cy="365125"/>
          </a:xfrm>
        </p:spPr>
        <p:txBody>
          <a:bodyPr/>
          <a:lstStyle/>
          <a:p>
            <a:fld id="{132FADFE-3B8F-471C-ABF0-DBC7717ECBBC}" type="slidenum">
              <a:rPr lang="es-ES" smtClean="0"/>
              <a:pPr/>
              <a:t>77</a:t>
            </a:fld>
            <a:endParaRPr lang="es-ES" dirty="0"/>
          </a:p>
        </p:txBody>
      </p:sp>
      <p:sp>
        <p:nvSpPr>
          <p:cNvPr id="5" name="Rectangle 11"/>
          <p:cNvSpPr>
            <a:spLocks noChangeArrowheads="1"/>
          </p:cNvSpPr>
          <p:nvPr/>
        </p:nvSpPr>
        <p:spPr bwMode="auto">
          <a:xfrm>
            <a:off x="385192" y="1052736"/>
            <a:ext cx="8363272"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eaLnBrk="1" hangingPunct="1">
              <a:buNone/>
            </a:pPr>
            <a:r>
              <a:rPr lang="es-ES" altLang="es-ES" sz="2400" b="1" smtClean="0">
                <a:solidFill>
                  <a:srgbClr val="993300"/>
                </a:solidFill>
              </a:rPr>
              <a:t>Creación de un volumen RAID:</a:t>
            </a:r>
          </a:p>
          <a:p>
            <a:pPr eaLnBrk="1" hangingPunct="1"/>
            <a:r>
              <a:rPr lang="es-ES" altLang="es-ES" sz="2400" smtClean="0">
                <a:solidFill>
                  <a:srgbClr val="993300"/>
                </a:solidFill>
              </a:rPr>
              <a:t>Comando </a:t>
            </a:r>
            <a:r>
              <a:rPr lang="es-ES" altLang="es-ES" sz="2400" b="1" smtClean="0">
                <a:solidFill>
                  <a:srgbClr val="993300"/>
                </a:solidFill>
              </a:rPr>
              <a:t>lvcreate</a:t>
            </a:r>
            <a:r>
              <a:rPr lang="es-ES" altLang="es-ES" sz="2400" smtClean="0">
                <a:solidFill>
                  <a:srgbClr val="993300"/>
                </a:solidFill>
              </a:rPr>
              <a:t>, usando opción </a:t>
            </a:r>
            <a:r>
              <a:rPr lang="es-ES" altLang="es-ES" sz="2400" b="1" smtClean="0">
                <a:solidFill>
                  <a:srgbClr val="993300"/>
                </a:solidFill>
              </a:rPr>
              <a:t>--type</a:t>
            </a:r>
            <a:r>
              <a:rPr lang="es-ES" altLang="es-ES" sz="2400" smtClean="0">
                <a:solidFill>
                  <a:srgbClr val="993300"/>
                </a:solidFill>
              </a:rPr>
              <a:t>, para indicar nivel RAID que se crea sin especificar grupo e indicando el LV del que se toma:</a:t>
            </a:r>
          </a:p>
          <a:p>
            <a:pPr marL="0" indent="0" eaLnBrk="1" hangingPunct="1">
              <a:buNone/>
            </a:pPr>
            <a:r>
              <a:rPr lang="es-ES" altLang="es-ES" sz="2300" b="1" smtClean="0">
                <a:solidFill>
                  <a:srgbClr val="993300"/>
                </a:solidFill>
              </a:rPr>
              <a:t>lvcreate --name VL --size tam --type nivel grupo [PV</a:t>
            </a:r>
            <a:r>
              <a:rPr lang="es-ES" altLang="es-ES" sz="2300" b="1" baseline="-25000" smtClean="0">
                <a:solidFill>
                  <a:srgbClr val="993300"/>
                </a:solidFill>
              </a:rPr>
              <a:t>1</a:t>
            </a:r>
            <a:r>
              <a:rPr lang="es-ES" altLang="es-ES" sz="2300" b="1" smtClean="0">
                <a:solidFill>
                  <a:srgbClr val="993300"/>
                </a:solidFill>
              </a:rPr>
              <a:t>..PV</a:t>
            </a:r>
            <a:r>
              <a:rPr lang="es-ES" altLang="es-ES" sz="2300" b="1" baseline="-25000" smtClean="0">
                <a:solidFill>
                  <a:srgbClr val="993300"/>
                </a:solidFill>
              </a:rPr>
              <a:t>n</a:t>
            </a:r>
            <a:r>
              <a:rPr lang="es-ES" altLang="es-ES" sz="2300" b="1" smtClean="0">
                <a:solidFill>
                  <a:srgbClr val="993300"/>
                </a:solidFill>
              </a:rPr>
              <a:t>]</a:t>
            </a:r>
          </a:p>
          <a:p>
            <a:pPr lvl="1" eaLnBrk="1" hangingPunct="1"/>
            <a:r>
              <a:rPr lang="es-ES" altLang="es-ES" sz="2000" i="1" smtClean="0">
                <a:solidFill>
                  <a:srgbClr val="993300"/>
                </a:solidFill>
              </a:rPr>
              <a:t>--tam</a:t>
            </a:r>
            <a:r>
              <a:rPr lang="es-ES" altLang="es-ES" sz="2000" smtClean="0">
                <a:solidFill>
                  <a:srgbClr val="993300"/>
                </a:solidFill>
              </a:rPr>
              <a:t>: tamaño del volumen (como cualquier otro vol. Lógico)</a:t>
            </a:r>
          </a:p>
          <a:p>
            <a:pPr lvl="1" eaLnBrk="1" hangingPunct="1"/>
            <a:r>
              <a:rPr lang="es-ES" altLang="es-ES" sz="2000" i="1" smtClean="0">
                <a:solidFill>
                  <a:srgbClr val="993300"/>
                </a:solidFill>
              </a:rPr>
              <a:t>PV</a:t>
            </a:r>
            <a:r>
              <a:rPr lang="es-ES" altLang="es-ES" sz="2000" i="1" baseline="-25000" smtClean="0">
                <a:solidFill>
                  <a:srgbClr val="993300"/>
                </a:solidFill>
              </a:rPr>
              <a:t>i</a:t>
            </a:r>
            <a:r>
              <a:rPr lang="es-ES" altLang="es-ES" sz="2000" smtClean="0">
                <a:solidFill>
                  <a:srgbClr val="993300"/>
                </a:solidFill>
              </a:rPr>
              <a:t>: Volúmenes físicos que se emplean. </a:t>
            </a:r>
          </a:p>
          <a:p>
            <a:pPr lvl="2" eaLnBrk="1" hangingPunct="1"/>
            <a:r>
              <a:rPr lang="es-ES" altLang="es-ES" sz="1600" smtClean="0">
                <a:solidFill>
                  <a:srgbClr val="993300"/>
                </a:solidFill>
              </a:rPr>
              <a:t>En caso de no especificarse, se elegirán automáticamente dependiendo de nivel RAID</a:t>
            </a:r>
          </a:p>
          <a:p>
            <a:pPr lvl="1" eaLnBrk="1" hangingPunct="1"/>
            <a:r>
              <a:rPr lang="es-ES" altLang="es-ES" sz="2000" smtClean="0">
                <a:solidFill>
                  <a:srgbClr val="993300"/>
                </a:solidFill>
              </a:rPr>
              <a:t>Nivel: nivel raid a crear:</a:t>
            </a:r>
          </a:p>
          <a:p>
            <a:pPr lvl="1" eaLnBrk="1" hangingPunct="1"/>
            <a:endParaRPr lang="es-ES" altLang="es-ES" sz="2000" smtClean="0">
              <a:solidFill>
                <a:srgbClr val="993300"/>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2738028738"/>
              </p:ext>
            </p:extLst>
          </p:nvPr>
        </p:nvGraphicFramePr>
        <p:xfrm>
          <a:off x="4283968" y="4220265"/>
          <a:ext cx="4104457" cy="2346960"/>
        </p:xfrm>
        <a:graphic>
          <a:graphicData uri="http://schemas.openxmlformats.org/drawingml/2006/table">
            <a:tbl>
              <a:tblPr firstRow="1" bandRow="1">
                <a:tableStyleId>{5C22544A-7EE6-4342-B048-85BDC9FD1C3A}</a:tableStyleId>
              </a:tblPr>
              <a:tblGrid>
                <a:gridCol w="864096"/>
                <a:gridCol w="1080120"/>
                <a:gridCol w="2160241"/>
              </a:tblGrid>
              <a:tr h="238656">
                <a:tc>
                  <a:txBody>
                    <a:bodyPr/>
                    <a:lstStyle/>
                    <a:p>
                      <a:pPr algn="ctr"/>
                      <a:r>
                        <a:rPr lang="es-ES" sz="1400" smtClean="0"/>
                        <a:t>--type</a:t>
                      </a:r>
                      <a:endParaRPr lang="es-ES" sz="1400"/>
                    </a:p>
                  </a:txBody>
                  <a:tcPr/>
                </a:tc>
                <a:tc>
                  <a:txBody>
                    <a:bodyPr/>
                    <a:lstStyle/>
                    <a:p>
                      <a:pPr algn="ctr"/>
                      <a:r>
                        <a:rPr lang="es-ES" sz="1400" smtClean="0"/>
                        <a:t>Nº min</a:t>
                      </a:r>
                      <a:r>
                        <a:rPr lang="es-ES" sz="1400" baseline="0" smtClean="0"/>
                        <a:t> PV’s</a:t>
                      </a:r>
                      <a:endParaRPr lang="es-ES" sz="1400"/>
                    </a:p>
                  </a:txBody>
                  <a:tcPr/>
                </a:tc>
                <a:tc>
                  <a:txBody>
                    <a:bodyPr/>
                    <a:lstStyle/>
                    <a:p>
                      <a:pPr algn="ctr"/>
                      <a:r>
                        <a:rPr lang="es-ES" sz="1400" smtClean="0"/>
                        <a:t>Tolerancia a fallos en PV’s</a:t>
                      </a:r>
                      <a:endParaRPr lang="es-ES" sz="1400"/>
                    </a:p>
                  </a:txBody>
                  <a:tcPr/>
                </a:tc>
              </a:tr>
              <a:tr h="238656">
                <a:tc>
                  <a:txBody>
                    <a:bodyPr/>
                    <a:lstStyle/>
                    <a:p>
                      <a:pPr algn="ctr"/>
                      <a:r>
                        <a:rPr lang="es-ES" sz="1400" smtClean="0"/>
                        <a:t>raid0</a:t>
                      </a:r>
                      <a:endParaRPr lang="es-ES" sz="1400"/>
                    </a:p>
                  </a:txBody>
                  <a:tcPr/>
                </a:tc>
                <a:tc>
                  <a:txBody>
                    <a:bodyPr/>
                    <a:lstStyle/>
                    <a:p>
                      <a:pPr algn="ctr"/>
                      <a:r>
                        <a:rPr lang="es-ES" sz="1400" smtClean="0"/>
                        <a:t>2</a:t>
                      </a:r>
                      <a:endParaRPr lang="es-ES" sz="1400"/>
                    </a:p>
                  </a:txBody>
                  <a:tcPr/>
                </a:tc>
                <a:tc>
                  <a:txBody>
                    <a:bodyPr/>
                    <a:lstStyle/>
                    <a:p>
                      <a:pPr algn="ctr"/>
                      <a:r>
                        <a:rPr lang="es-ES" sz="1400" smtClean="0"/>
                        <a:t>-</a:t>
                      </a:r>
                      <a:endParaRPr lang="es-ES" sz="1400"/>
                    </a:p>
                  </a:txBody>
                  <a:tcPr/>
                </a:tc>
              </a:tr>
              <a:tr h="238656">
                <a:tc>
                  <a:txBody>
                    <a:bodyPr/>
                    <a:lstStyle/>
                    <a:p>
                      <a:pPr algn="ctr"/>
                      <a:r>
                        <a:rPr lang="es-ES" sz="1400" smtClean="0"/>
                        <a:t>raid1</a:t>
                      </a:r>
                      <a:endParaRPr lang="es-ES" sz="1400"/>
                    </a:p>
                  </a:txBody>
                  <a:tcPr/>
                </a:tc>
                <a:tc>
                  <a:txBody>
                    <a:bodyPr/>
                    <a:lstStyle/>
                    <a:p>
                      <a:pPr algn="ctr"/>
                      <a:r>
                        <a:rPr lang="es-ES" sz="1400" smtClean="0"/>
                        <a:t>2</a:t>
                      </a:r>
                      <a:endParaRPr lang="es-ES" sz="1400"/>
                    </a:p>
                  </a:txBody>
                  <a:tcPr/>
                </a:tc>
                <a:tc>
                  <a:txBody>
                    <a:bodyPr/>
                    <a:lstStyle/>
                    <a:p>
                      <a:pPr algn="ctr"/>
                      <a:r>
                        <a:rPr lang="es-ES" sz="1400" smtClean="0"/>
                        <a:t>N-1</a:t>
                      </a:r>
                      <a:endParaRPr lang="es-ES" sz="1400"/>
                    </a:p>
                  </a:txBody>
                  <a:tcPr/>
                </a:tc>
              </a:tr>
              <a:tr h="238656">
                <a:tc>
                  <a:txBody>
                    <a:bodyPr/>
                    <a:lstStyle/>
                    <a:p>
                      <a:pPr algn="ctr"/>
                      <a:r>
                        <a:rPr lang="es-ES" sz="1400" smtClean="0"/>
                        <a:t>raid4</a:t>
                      </a:r>
                      <a:endParaRPr lang="es-ES" sz="1400"/>
                    </a:p>
                  </a:txBody>
                  <a:tcPr/>
                </a:tc>
                <a:tc>
                  <a:txBody>
                    <a:bodyPr/>
                    <a:lstStyle/>
                    <a:p>
                      <a:pPr algn="ctr"/>
                      <a:r>
                        <a:rPr lang="es-ES" sz="1400" smtClean="0"/>
                        <a:t>3</a:t>
                      </a:r>
                      <a:endParaRPr lang="es-ES" sz="1400"/>
                    </a:p>
                  </a:txBody>
                  <a:tcPr/>
                </a:tc>
                <a:tc>
                  <a:txBody>
                    <a:bodyPr/>
                    <a:lstStyle/>
                    <a:p>
                      <a:pPr algn="ctr"/>
                      <a:r>
                        <a:rPr lang="es-ES" sz="1400" smtClean="0"/>
                        <a:t>1</a:t>
                      </a:r>
                      <a:endParaRPr lang="es-ES" sz="1400"/>
                    </a:p>
                  </a:txBody>
                  <a:tcPr/>
                </a:tc>
              </a:tr>
              <a:tr h="238656">
                <a:tc>
                  <a:txBody>
                    <a:bodyPr/>
                    <a:lstStyle/>
                    <a:p>
                      <a:pPr algn="ctr"/>
                      <a:r>
                        <a:rPr lang="es-ES" sz="1400" smtClean="0"/>
                        <a:t>raid5</a:t>
                      </a:r>
                      <a:endParaRPr lang="es-ES" sz="1400"/>
                    </a:p>
                  </a:txBody>
                  <a:tcPr/>
                </a:tc>
                <a:tc>
                  <a:txBody>
                    <a:bodyPr/>
                    <a:lstStyle/>
                    <a:p>
                      <a:pPr algn="ctr"/>
                      <a:r>
                        <a:rPr lang="es-ES" sz="1400" smtClean="0"/>
                        <a:t>3</a:t>
                      </a:r>
                      <a:endParaRPr lang="es-ES" sz="1400"/>
                    </a:p>
                  </a:txBody>
                  <a:tcPr/>
                </a:tc>
                <a:tc>
                  <a:txBody>
                    <a:bodyPr/>
                    <a:lstStyle/>
                    <a:p>
                      <a:pPr algn="ctr"/>
                      <a:r>
                        <a:rPr lang="es-ES" sz="1400" smtClean="0"/>
                        <a:t>1</a:t>
                      </a:r>
                      <a:endParaRPr lang="es-ES" sz="1400"/>
                    </a:p>
                  </a:txBody>
                  <a:tcPr/>
                </a:tc>
              </a:tr>
              <a:tr h="238656">
                <a:tc>
                  <a:txBody>
                    <a:bodyPr/>
                    <a:lstStyle/>
                    <a:p>
                      <a:pPr algn="ctr"/>
                      <a:r>
                        <a:rPr lang="es-ES" sz="1400" smtClean="0"/>
                        <a:t>raid6</a:t>
                      </a:r>
                      <a:endParaRPr lang="es-ES" sz="1400"/>
                    </a:p>
                  </a:txBody>
                  <a:tcPr/>
                </a:tc>
                <a:tc>
                  <a:txBody>
                    <a:bodyPr/>
                    <a:lstStyle/>
                    <a:p>
                      <a:pPr algn="ctr"/>
                      <a:r>
                        <a:rPr lang="es-ES" sz="1400" smtClean="0"/>
                        <a:t>5</a:t>
                      </a:r>
                      <a:endParaRPr lang="es-ES" sz="1400"/>
                    </a:p>
                  </a:txBody>
                  <a:tcPr/>
                </a:tc>
                <a:tc>
                  <a:txBody>
                    <a:bodyPr/>
                    <a:lstStyle/>
                    <a:p>
                      <a:pPr algn="ctr"/>
                      <a:r>
                        <a:rPr lang="es-ES" sz="1400" smtClean="0"/>
                        <a:t>2</a:t>
                      </a:r>
                      <a:endParaRPr lang="es-ES" sz="1400"/>
                    </a:p>
                  </a:txBody>
                  <a:tcPr/>
                </a:tc>
              </a:tr>
              <a:tr h="238656">
                <a:tc>
                  <a:txBody>
                    <a:bodyPr/>
                    <a:lstStyle/>
                    <a:p>
                      <a:pPr algn="ctr"/>
                      <a:r>
                        <a:rPr lang="es-ES" sz="1400" smtClean="0"/>
                        <a:t>raid10</a:t>
                      </a:r>
                      <a:endParaRPr lang="es-ES" sz="1400"/>
                    </a:p>
                  </a:txBody>
                  <a:tcPr/>
                </a:tc>
                <a:tc>
                  <a:txBody>
                    <a:bodyPr/>
                    <a:lstStyle/>
                    <a:p>
                      <a:pPr algn="ctr"/>
                      <a:r>
                        <a:rPr lang="es-ES" sz="1400" smtClean="0"/>
                        <a:t>4</a:t>
                      </a:r>
                      <a:endParaRPr lang="es-ES" sz="1400"/>
                    </a:p>
                  </a:txBody>
                  <a:tcPr/>
                </a:tc>
                <a:tc>
                  <a:txBody>
                    <a:bodyPr/>
                    <a:lstStyle/>
                    <a:p>
                      <a:pPr algn="ctr"/>
                      <a:r>
                        <a:rPr lang="es-ES" sz="1400" smtClean="0"/>
                        <a:t>Todos los volúmenes menos uno de cada espejo</a:t>
                      </a:r>
                      <a:endParaRPr lang="es-ES" sz="1400"/>
                    </a:p>
                  </a:txBody>
                  <a:tcPr/>
                </a:tc>
              </a:tr>
            </a:tbl>
          </a:graphicData>
        </a:graphic>
      </p:graphicFrame>
    </p:spTree>
    <p:extLst>
      <p:ext uri="{BB962C8B-B14F-4D97-AF65-F5344CB8AC3E}">
        <p14:creationId xmlns:p14="http://schemas.microsoft.com/office/powerpoint/2010/main" val="78667508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36632" cy="634082"/>
          </a:xfrm>
        </p:spPr>
        <p:txBody>
          <a:bodyPr>
            <a:normAutofit fontScale="90000"/>
          </a:bodyPr>
          <a:lstStyle/>
          <a:p>
            <a:r>
              <a:rPr lang="en-GB"/>
              <a:t>RAID</a:t>
            </a:r>
            <a:endParaRPr lang="en-GB" dirty="0"/>
          </a:p>
        </p:txBody>
      </p:sp>
      <p:sp>
        <p:nvSpPr>
          <p:cNvPr id="3" name="Marcador de número de diapositiva 2"/>
          <p:cNvSpPr>
            <a:spLocks noGrp="1"/>
          </p:cNvSpPr>
          <p:nvPr>
            <p:ph type="sldNum" sz="quarter" idx="12"/>
          </p:nvPr>
        </p:nvSpPr>
        <p:spPr>
          <a:xfrm>
            <a:off x="6660232" y="6381328"/>
            <a:ext cx="2133600" cy="365125"/>
          </a:xfrm>
        </p:spPr>
        <p:txBody>
          <a:bodyPr/>
          <a:lstStyle/>
          <a:p>
            <a:fld id="{132FADFE-3B8F-471C-ABF0-DBC7717ECBBC}" type="slidenum">
              <a:rPr lang="es-ES" smtClean="0"/>
              <a:pPr/>
              <a:t>78</a:t>
            </a:fld>
            <a:endParaRPr lang="es-ES" dirty="0"/>
          </a:p>
        </p:txBody>
      </p:sp>
      <p:sp>
        <p:nvSpPr>
          <p:cNvPr id="5" name="Rectangle 11"/>
          <p:cNvSpPr>
            <a:spLocks noChangeArrowheads="1"/>
          </p:cNvSpPr>
          <p:nvPr/>
        </p:nvSpPr>
        <p:spPr bwMode="auto">
          <a:xfrm>
            <a:off x="385192" y="1079327"/>
            <a:ext cx="8363272"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eaLnBrk="1" hangingPunct="1">
              <a:buNone/>
            </a:pPr>
            <a:r>
              <a:rPr lang="es-ES" altLang="es-ES" sz="2400" b="1" smtClean="0">
                <a:solidFill>
                  <a:srgbClr val="993300"/>
                </a:solidFill>
              </a:rPr>
              <a:t>Consideraciones creación RAID:</a:t>
            </a:r>
          </a:p>
          <a:p>
            <a:pPr eaLnBrk="1" hangingPunct="1"/>
            <a:r>
              <a:rPr lang="es-ES" altLang="es-ES" sz="2400" smtClean="0">
                <a:solidFill>
                  <a:srgbClr val="993300"/>
                </a:solidFill>
              </a:rPr>
              <a:t>RAID0, RAID4, RAID5, RAID6 y RAID7 usan bandas (stripes): </a:t>
            </a:r>
          </a:p>
          <a:p>
            <a:pPr lvl="1" eaLnBrk="1" hangingPunct="1"/>
            <a:r>
              <a:rPr lang="es-ES" altLang="es-ES" sz="2000" i="1" smtClean="0">
                <a:solidFill>
                  <a:srgbClr val="993300"/>
                </a:solidFill>
              </a:rPr>
              <a:t>--stripesize tam</a:t>
            </a:r>
            <a:r>
              <a:rPr lang="es-ES" altLang="es-ES" sz="2000" smtClean="0">
                <a:solidFill>
                  <a:srgbClr val="993300"/>
                </a:solidFill>
              </a:rPr>
              <a:t>: Tamaño de la banda (en Kilobytes)</a:t>
            </a:r>
          </a:p>
          <a:p>
            <a:pPr lvl="1" eaLnBrk="1" hangingPunct="1"/>
            <a:r>
              <a:rPr lang="es-ES" altLang="es-ES" sz="2000" i="1" smtClean="0">
                <a:solidFill>
                  <a:srgbClr val="993300"/>
                </a:solidFill>
              </a:rPr>
              <a:t>--stripes</a:t>
            </a:r>
            <a:r>
              <a:rPr lang="es-ES" altLang="es-ES" sz="2000" smtClean="0">
                <a:solidFill>
                  <a:srgbClr val="993300"/>
                </a:solidFill>
              </a:rPr>
              <a:t>: Número de bandas. Determina número de volúmenes a usar:</a:t>
            </a:r>
          </a:p>
          <a:p>
            <a:pPr lvl="2" eaLnBrk="1" hangingPunct="1"/>
            <a:r>
              <a:rPr lang="es-ES" altLang="es-ES" sz="1600" smtClean="0">
                <a:solidFill>
                  <a:srgbClr val="993300"/>
                </a:solidFill>
              </a:rPr>
              <a:t>RAID0, RAID10: Volumenes = stripes</a:t>
            </a:r>
          </a:p>
          <a:p>
            <a:pPr lvl="2" eaLnBrk="1" hangingPunct="1"/>
            <a:r>
              <a:rPr lang="es-ES" altLang="es-ES" sz="1600" smtClean="0">
                <a:solidFill>
                  <a:srgbClr val="993300"/>
                </a:solidFill>
              </a:rPr>
              <a:t>RAID4, RAID5: Volumenes = stripes + 1</a:t>
            </a:r>
          </a:p>
          <a:p>
            <a:pPr lvl="2" eaLnBrk="1" hangingPunct="1"/>
            <a:r>
              <a:rPr lang="es-ES" altLang="es-ES" sz="1600" smtClean="0">
                <a:solidFill>
                  <a:srgbClr val="993300"/>
                </a:solidFill>
              </a:rPr>
              <a:t>RAID6: Volumenes= stripes + 2</a:t>
            </a:r>
          </a:p>
          <a:p>
            <a:pPr eaLnBrk="1" hangingPunct="1"/>
            <a:r>
              <a:rPr lang="es-ES" altLang="es-ES" sz="2400" smtClean="0">
                <a:solidFill>
                  <a:srgbClr val="993300"/>
                </a:solidFill>
              </a:rPr>
              <a:t>RAID0, RAID10 hacen </a:t>
            </a:r>
            <a:r>
              <a:rPr lang="es-ES" altLang="es-ES" sz="2400" i="1" smtClean="0">
                <a:solidFill>
                  <a:srgbClr val="993300"/>
                </a:solidFill>
              </a:rPr>
              <a:t>mirroring</a:t>
            </a:r>
            <a:r>
              <a:rPr lang="es-ES" altLang="es-ES" sz="2400" smtClean="0">
                <a:solidFill>
                  <a:srgbClr val="993300"/>
                </a:solidFill>
              </a:rPr>
              <a:t>: </a:t>
            </a:r>
          </a:p>
          <a:p>
            <a:pPr lvl="1" eaLnBrk="1" hangingPunct="1"/>
            <a:r>
              <a:rPr lang="es-ES" altLang="es-ES" sz="2000" i="1" smtClean="0">
                <a:solidFill>
                  <a:srgbClr val="993300"/>
                </a:solidFill>
              </a:rPr>
              <a:t>--mirrors n</a:t>
            </a:r>
            <a:r>
              <a:rPr lang="es-ES" altLang="es-ES" sz="2000" smtClean="0">
                <a:solidFill>
                  <a:srgbClr val="993300"/>
                </a:solidFill>
              </a:rPr>
              <a:t>: Número de espejos. También determina número de volúmenes a usar:</a:t>
            </a:r>
          </a:p>
          <a:p>
            <a:pPr lvl="2" eaLnBrk="1" hangingPunct="1"/>
            <a:r>
              <a:rPr lang="es-ES" altLang="es-ES" sz="1600" smtClean="0">
                <a:solidFill>
                  <a:srgbClr val="993300"/>
                </a:solidFill>
              </a:rPr>
              <a:t>RAID0: Volumenes= mirrors + 1</a:t>
            </a:r>
          </a:p>
          <a:p>
            <a:pPr lvl="2" eaLnBrk="1" hangingPunct="1"/>
            <a:r>
              <a:rPr lang="es-ES" altLang="es-ES" sz="1600" smtClean="0">
                <a:solidFill>
                  <a:srgbClr val="993300"/>
                </a:solidFill>
              </a:rPr>
              <a:t>RAID10: Volumenes= (mirrors-1)*2</a:t>
            </a:r>
            <a:endParaRPr lang="es-ES" altLang="es-ES" sz="1600">
              <a:solidFill>
                <a:srgbClr val="993300"/>
              </a:solidFill>
            </a:endParaRPr>
          </a:p>
          <a:p>
            <a:pPr eaLnBrk="1" hangingPunct="1"/>
            <a:endParaRPr lang="es-ES" altLang="es-ES" sz="2400" smtClean="0">
              <a:solidFill>
                <a:srgbClr val="993300"/>
              </a:solidFill>
            </a:endParaRPr>
          </a:p>
        </p:txBody>
      </p:sp>
    </p:spTree>
    <p:extLst>
      <p:ext uri="{BB962C8B-B14F-4D97-AF65-F5344CB8AC3E}">
        <p14:creationId xmlns:p14="http://schemas.microsoft.com/office/powerpoint/2010/main" val="55287269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redondeado 12"/>
          <p:cNvSpPr/>
          <p:nvPr/>
        </p:nvSpPr>
        <p:spPr>
          <a:xfrm>
            <a:off x="2488097" y="4869160"/>
            <a:ext cx="4028119" cy="1800200"/>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a:xfrm>
            <a:off x="457200" y="274638"/>
            <a:ext cx="8336632" cy="634082"/>
          </a:xfrm>
        </p:spPr>
        <p:txBody>
          <a:bodyPr>
            <a:normAutofit fontScale="90000"/>
          </a:bodyPr>
          <a:lstStyle/>
          <a:p>
            <a:r>
              <a:rPr lang="en-GB"/>
              <a:t>RAID</a:t>
            </a:r>
            <a:endParaRPr lang="en-GB" dirty="0"/>
          </a:p>
        </p:txBody>
      </p:sp>
      <p:sp>
        <p:nvSpPr>
          <p:cNvPr id="3" name="Marcador de número de diapositiva 2"/>
          <p:cNvSpPr>
            <a:spLocks noGrp="1"/>
          </p:cNvSpPr>
          <p:nvPr>
            <p:ph type="sldNum" sz="quarter" idx="12"/>
          </p:nvPr>
        </p:nvSpPr>
        <p:spPr>
          <a:xfrm>
            <a:off x="6660232" y="6381328"/>
            <a:ext cx="2133600" cy="365125"/>
          </a:xfrm>
        </p:spPr>
        <p:txBody>
          <a:bodyPr/>
          <a:lstStyle/>
          <a:p>
            <a:fld id="{132FADFE-3B8F-471C-ABF0-DBC7717ECBBC}" type="slidenum">
              <a:rPr lang="es-ES" smtClean="0"/>
              <a:pPr/>
              <a:t>79</a:t>
            </a:fld>
            <a:endParaRPr lang="es-ES" dirty="0"/>
          </a:p>
        </p:txBody>
      </p:sp>
      <p:sp>
        <p:nvSpPr>
          <p:cNvPr id="5" name="Rectangle 11"/>
          <p:cNvSpPr>
            <a:spLocks noChangeArrowheads="1"/>
          </p:cNvSpPr>
          <p:nvPr/>
        </p:nvSpPr>
        <p:spPr bwMode="auto">
          <a:xfrm>
            <a:off x="385192" y="1079327"/>
            <a:ext cx="8363272"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eaLnBrk="1" hangingPunct="1">
              <a:buNone/>
            </a:pPr>
            <a:r>
              <a:rPr lang="es-ES" altLang="es-ES" sz="2400" b="1" smtClean="0">
                <a:solidFill>
                  <a:srgbClr val="993300"/>
                </a:solidFill>
              </a:rPr>
              <a:t>Sincronización:</a:t>
            </a:r>
          </a:p>
          <a:p>
            <a:pPr eaLnBrk="1" hangingPunct="1"/>
            <a:r>
              <a:rPr lang="es-ES" altLang="es-ES" sz="2400" smtClean="0">
                <a:solidFill>
                  <a:srgbClr val="993300"/>
                </a:solidFill>
              </a:rPr>
              <a:t>Sincronización = proceso por el que (re-)construye el contenido de los volúmenes físicos que proveen de espacio el volumen RAID</a:t>
            </a:r>
          </a:p>
          <a:p>
            <a:pPr eaLnBrk="1" hangingPunct="1"/>
            <a:r>
              <a:rPr lang="es-ES" altLang="es-ES" sz="2400" smtClean="0">
                <a:solidFill>
                  <a:srgbClr val="993300"/>
                </a:solidFill>
              </a:rPr>
              <a:t>Se lleva a cabo la sincronización...</a:t>
            </a:r>
          </a:p>
          <a:p>
            <a:pPr lvl="1" eaLnBrk="1" hangingPunct="1"/>
            <a:r>
              <a:rPr lang="es-ES" altLang="es-ES" sz="2000" smtClean="0">
                <a:solidFill>
                  <a:srgbClr val="993300"/>
                </a:solidFill>
              </a:rPr>
              <a:t>Al activar un volumen RAID por primera vez (creación)</a:t>
            </a:r>
          </a:p>
          <a:p>
            <a:pPr lvl="1" eaLnBrk="1" hangingPunct="1"/>
            <a:r>
              <a:rPr lang="es-ES" altLang="es-ES" sz="2000" smtClean="0">
                <a:solidFill>
                  <a:srgbClr val="993300"/>
                </a:solidFill>
              </a:rPr>
              <a:t>Tras añadir o sustituir un volumen físico al volumen RAID</a:t>
            </a:r>
          </a:p>
          <a:p>
            <a:pPr eaLnBrk="1" hangingPunct="1"/>
            <a:r>
              <a:rPr lang="es-ES" altLang="es-ES" sz="2400" smtClean="0">
                <a:solidFill>
                  <a:srgbClr val="993300"/>
                </a:solidFill>
              </a:rPr>
              <a:t>Para conocer progreso de sincronización: </a:t>
            </a:r>
            <a:br>
              <a:rPr lang="es-ES" altLang="es-ES" sz="2400" smtClean="0">
                <a:solidFill>
                  <a:srgbClr val="993300"/>
                </a:solidFill>
              </a:rPr>
            </a:br>
            <a:r>
              <a:rPr lang="es-ES" altLang="es-ES" sz="2400" b="1" smtClean="0">
                <a:solidFill>
                  <a:srgbClr val="993300"/>
                </a:solidFill>
              </a:rPr>
              <a:t>lvs [RAID-VL] -a </a:t>
            </a:r>
            <a:r>
              <a:rPr lang="es-ES" altLang="es-ES" sz="2400" b="1">
                <a:solidFill>
                  <a:srgbClr val="993300"/>
                </a:solidFill>
              </a:rPr>
              <a:t>-o </a:t>
            </a:r>
            <a:r>
              <a:rPr lang="es-ES" altLang="es-ES" sz="2400" b="1" smtClean="0">
                <a:solidFill>
                  <a:srgbClr val="993300"/>
                </a:solidFill>
              </a:rPr>
              <a:t>name,sync_percent</a:t>
            </a:r>
          </a:p>
          <a:p>
            <a:pPr marL="0" indent="0" eaLnBrk="1" hangingPunct="1">
              <a:buNone/>
            </a:pPr>
            <a:endParaRPr lang="es-ES" altLang="es-ES" sz="2400" b="1" smtClean="0">
              <a:solidFill>
                <a:srgbClr val="993300"/>
              </a:solidFill>
            </a:endParaRPr>
          </a:p>
        </p:txBody>
      </p:sp>
      <p:sp>
        <p:nvSpPr>
          <p:cNvPr id="6" name="Rectángulo redondeado 5"/>
          <p:cNvSpPr/>
          <p:nvPr/>
        </p:nvSpPr>
        <p:spPr>
          <a:xfrm>
            <a:off x="2488098" y="4869160"/>
            <a:ext cx="5612294" cy="1800200"/>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Disco magnético 6"/>
          <p:cNvSpPr/>
          <p:nvPr/>
        </p:nvSpPr>
        <p:spPr>
          <a:xfrm>
            <a:off x="1907704" y="5373216"/>
            <a:ext cx="1160787" cy="621161"/>
          </a:xfrm>
          <a:prstGeom prst="flowChartMagneticDisk">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mtClean="0">
                <a:solidFill>
                  <a:schemeClr val="tx1"/>
                </a:solidFill>
              </a:rPr>
              <a:t>RAID-VL</a:t>
            </a:r>
            <a:endParaRPr lang="es-ES">
              <a:solidFill>
                <a:schemeClr val="tx1"/>
              </a:solidFill>
            </a:endParaRPr>
          </a:p>
        </p:txBody>
      </p:sp>
      <p:sp>
        <p:nvSpPr>
          <p:cNvPr id="8" name="Disco magnético 7"/>
          <p:cNvSpPr/>
          <p:nvPr/>
        </p:nvSpPr>
        <p:spPr>
          <a:xfrm>
            <a:off x="3648885" y="5363938"/>
            <a:ext cx="1160787" cy="621161"/>
          </a:xfrm>
          <a:prstGeom prst="flowChartMagneticDisk">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mtClean="0">
                <a:solidFill>
                  <a:schemeClr val="tx1"/>
                </a:solidFill>
              </a:rPr>
              <a:t>PV1</a:t>
            </a:r>
            <a:endParaRPr lang="es-ES">
              <a:solidFill>
                <a:schemeClr val="tx1"/>
              </a:solidFill>
            </a:endParaRPr>
          </a:p>
        </p:txBody>
      </p:sp>
      <p:sp>
        <p:nvSpPr>
          <p:cNvPr id="9" name="Disco magnético 8"/>
          <p:cNvSpPr/>
          <p:nvPr/>
        </p:nvSpPr>
        <p:spPr>
          <a:xfrm>
            <a:off x="5118353" y="5373216"/>
            <a:ext cx="1160787" cy="621161"/>
          </a:xfrm>
          <a:prstGeom prst="flowChartMagneticDisk">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mtClean="0">
                <a:solidFill>
                  <a:schemeClr val="tx1"/>
                </a:solidFill>
              </a:rPr>
              <a:t>PV2</a:t>
            </a:r>
            <a:endParaRPr lang="es-ES">
              <a:solidFill>
                <a:schemeClr val="tx1"/>
              </a:solidFill>
            </a:endParaRPr>
          </a:p>
        </p:txBody>
      </p:sp>
      <p:sp>
        <p:nvSpPr>
          <p:cNvPr id="10" name="Disco magnético 9"/>
          <p:cNvSpPr/>
          <p:nvPr/>
        </p:nvSpPr>
        <p:spPr>
          <a:xfrm>
            <a:off x="6609372" y="5354258"/>
            <a:ext cx="1160787" cy="621161"/>
          </a:xfrm>
          <a:prstGeom prst="flowChartMagneticDisk">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mtClean="0">
                <a:solidFill>
                  <a:schemeClr val="tx1"/>
                </a:solidFill>
              </a:rPr>
              <a:t>PV3</a:t>
            </a:r>
            <a:endParaRPr lang="es-ES">
              <a:solidFill>
                <a:schemeClr val="tx1"/>
              </a:solidFill>
            </a:endParaRPr>
          </a:p>
        </p:txBody>
      </p:sp>
      <p:sp>
        <p:nvSpPr>
          <p:cNvPr id="4" name="CuadroTexto 3"/>
          <p:cNvSpPr txBox="1"/>
          <p:nvPr/>
        </p:nvSpPr>
        <p:spPr>
          <a:xfrm>
            <a:off x="3112792" y="5390481"/>
            <a:ext cx="364202" cy="523220"/>
          </a:xfrm>
          <a:prstGeom prst="rect">
            <a:avLst/>
          </a:prstGeom>
          <a:noFill/>
        </p:spPr>
        <p:txBody>
          <a:bodyPr wrap="none" rtlCol="0">
            <a:spAutoFit/>
          </a:bodyPr>
          <a:lstStyle/>
          <a:p>
            <a:r>
              <a:rPr lang="es-ES" sz="2800" smtClean="0"/>
              <a:t>=</a:t>
            </a:r>
            <a:endParaRPr lang="es-ES" sz="2800" dirty="0" err="1" smtClean="0"/>
          </a:p>
        </p:txBody>
      </p:sp>
      <p:sp>
        <p:nvSpPr>
          <p:cNvPr id="11" name="CuadroTexto 10"/>
          <p:cNvSpPr txBox="1"/>
          <p:nvPr/>
        </p:nvSpPr>
        <p:spPr>
          <a:xfrm>
            <a:off x="4781912" y="5390481"/>
            <a:ext cx="364202" cy="523220"/>
          </a:xfrm>
          <a:prstGeom prst="rect">
            <a:avLst/>
          </a:prstGeom>
          <a:noFill/>
        </p:spPr>
        <p:txBody>
          <a:bodyPr wrap="none" rtlCol="0">
            <a:spAutoFit/>
          </a:bodyPr>
          <a:lstStyle/>
          <a:p>
            <a:r>
              <a:rPr lang="es-ES" sz="2800" smtClean="0"/>
              <a:t>+</a:t>
            </a:r>
            <a:endParaRPr lang="es-ES" sz="2800" dirty="0" err="1" smtClean="0"/>
          </a:p>
        </p:txBody>
      </p:sp>
      <p:sp>
        <p:nvSpPr>
          <p:cNvPr id="12" name="CuadroTexto 11"/>
          <p:cNvSpPr txBox="1"/>
          <p:nvPr/>
        </p:nvSpPr>
        <p:spPr>
          <a:xfrm>
            <a:off x="6296030" y="5426060"/>
            <a:ext cx="364202" cy="523220"/>
          </a:xfrm>
          <a:prstGeom prst="rect">
            <a:avLst/>
          </a:prstGeom>
          <a:noFill/>
        </p:spPr>
        <p:txBody>
          <a:bodyPr wrap="none" rtlCol="0">
            <a:spAutoFit/>
          </a:bodyPr>
          <a:lstStyle/>
          <a:p>
            <a:r>
              <a:rPr lang="es-ES" sz="2800" smtClean="0"/>
              <a:t>+</a:t>
            </a:r>
            <a:endParaRPr lang="es-ES" sz="2800" dirty="0" err="1" smtClean="0"/>
          </a:p>
        </p:txBody>
      </p:sp>
      <p:sp>
        <p:nvSpPr>
          <p:cNvPr id="14" name="Flecha curvada hacia abajo 13"/>
          <p:cNvSpPr/>
          <p:nvPr/>
        </p:nvSpPr>
        <p:spPr>
          <a:xfrm>
            <a:off x="4809672" y="4679274"/>
            <a:ext cx="2642648" cy="62193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391847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ppt_x</p:attrName>
                                        </p:attrNameLst>
                                      </p:cBhvr>
                                      <p:tavLst>
                                        <p:tav tm="0">
                                          <p:val>
                                            <p:strVal val="#ppt_x-#ppt_w/2"/>
                                          </p:val>
                                        </p:tav>
                                        <p:tav tm="100000">
                                          <p:val>
                                            <p:strVal val="#ppt_x"/>
                                          </p:val>
                                        </p:tav>
                                      </p:tavLst>
                                    </p:anim>
                                    <p:anim calcmode="lin" valueType="num">
                                      <p:cBhvr>
                                        <p:cTn id="32" dur="500" fill="hold"/>
                                        <p:tgtEl>
                                          <p:spTgt spid="6"/>
                                        </p:tgtEl>
                                        <p:attrNameLst>
                                          <p:attrName>ppt_y</p:attrName>
                                        </p:attrNameLst>
                                      </p:cBhvr>
                                      <p:tavLst>
                                        <p:tav tm="0">
                                          <p:val>
                                            <p:strVal val="#ppt_y"/>
                                          </p:val>
                                        </p:tav>
                                        <p:tav tm="100000">
                                          <p:val>
                                            <p:strVal val="#ppt_y"/>
                                          </p:val>
                                        </p:tav>
                                      </p:tavLst>
                                    </p:anim>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strVal val="#ppt_h"/>
                                          </p:val>
                                        </p:tav>
                                        <p:tav tm="100000">
                                          <p:val>
                                            <p:strVal val="#ppt_h"/>
                                          </p:val>
                                        </p:tav>
                                      </p:tavLst>
                                    </p:anim>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par>
                          <p:cTn id="42" fill="hold">
                            <p:stCondLst>
                              <p:cond delay="1000"/>
                            </p:stCondLst>
                            <p:childTnLst>
                              <p:par>
                                <p:cTn id="43" presetID="17"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ppt_x</p:attrName>
                                        </p:attrNameLst>
                                      </p:cBhvr>
                                      <p:tavLst>
                                        <p:tav tm="0">
                                          <p:val>
                                            <p:strVal val="#ppt_x-#ppt_w/2"/>
                                          </p:val>
                                        </p:tav>
                                        <p:tav tm="100000">
                                          <p:val>
                                            <p:strVal val="#ppt_x"/>
                                          </p:val>
                                        </p:tav>
                                      </p:tavLst>
                                    </p:anim>
                                    <p:anim calcmode="lin" valueType="num">
                                      <p:cBhvr>
                                        <p:cTn id="46" dur="500" fill="hold"/>
                                        <p:tgtEl>
                                          <p:spTgt spid="14"/>
                                        </p:tgtEl>
                                        <p:attrNameLst>
                                          <p:attrName>ppt_y</p:attrName>
                                        </p:attrNameLst>
                                      </p:cBhvr>
                                      <p:tavLst>
                                        <p:tav tm="0">
                                          <p:val>
                                            <p:strVal val="#ppt_y"/>
                                          </p:val>
                                        </p:tav>
                                        <p:tav tm="100000">
                                          <p:val>
                                            <p:strVal val="#ppt_y"/>
                                          </p:val>
                                        </p:tav>
                                      </p:tavLst>
                                    </p:anim>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7" grpId="0" animBg="1"/>
      <p:bldP spid="8" grpId="0" animBg="1"/>
      <p:bldP spid="9" grpId="0" animBg="1"/>
      <p:bldP spid="10" grpId="0" animBg="1"/>
      <p:bldP spid="4" grpId="0"/>
      <p:bldP spid="11" grpId="0"/>
      <p:bldP spid="12" grpId="0"/>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smtClean="0"/>
              <a:t>Sistemas de archivos en Linux</a:t>
            </a:r>
            <a:endParaRPr lang="en-GB" dirty="0"/>
          </a:p>
        </p:txBody>
      </p:sp>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chemeClr val="accent2">
                    <a:lumMod val="75000"/>
                  </a:schemeClr>
                </a:solidFill>
              </a:rPr>
              <a:t>Comando</a:t>
            </a:r>
            <a:r>
              <a:rPr lang="es-ES" altLang="es-ES" sz="2400" smtClean="0">
                <a:solidFill>
                  <a:schemeClr val="accent2">
                    <a:lumMod val="75000"/>
                  </a:schemeClr>
                </a:solidFill>
              </a:rPr>
              <a:t>: </a:t>
            </a:r>
            <a:r>
              <a:rPr lang="es-ES" altLang="es-ES" sz="2400" b="1" smtClean="0">
                <a:solidFill>
                  <a:schemeClr val="accent2">
                    <a:lumMod val="75000"/>
                  </a:schemeClr>
                </a:solidFill>
              </a:rPr>
              <a:t>dd </a:t>
            </a:r>
            <a:endParaRPr lang="es-ES" altLang="es-ES" sz="2400" b="1" dirty="0" smtClean="0">
              <a:solidFill>
                <a:schemeClr val="accent2">
                  <a:lumMod val="75000"/>
                </a:schemeClr>
              </a:solidFill>
            </a:endParaRPr>
          </a:p>
          <a:p>
            <a:r>
              <a:rPr lang="es-ES" altLang="es-ES" sz="2400" b="1" smtClean="0">
                <a:solidFill>
                  <a:schemeClr val="accent2">
                    <a:lumMod val="75000"/>
                  </a:schemeClr>
                </a:solidFill>
              </a:rPr>
              <a:t>Propósito</a:t>
            </a:r>
            <a:r>
              <a:rPr lang="es-ES" altLang="es-ES" sz="2400" smtClean="0">
                <a:solidFill>
                  <a:schemeClr val="accent2">
                    <a:lumMod val="75000"/>
                  </a:schemeClr>
                </a:solidFill>
              </a:rPr>
              <a:t>: Hace un volcado </a:t>
            </a:r>
            <a:r>
              <a:rPr lang="es-ES" altLang="es-ES" sz="2400" i="1" smtClean="0">
                <a:solidFill>
                  <a:schemeClr val="accent2">
                    <a:lumMod val="75000"/>
                  </a:schemeClr>
                </a:solidFill>
              </a:rPr>
              <a:t>en crudo </a:t>
            </a:r>
            <a:r>
              <a:rPr lang="es-ES" altLang="es-ES" sz="2400" smtClean="0">
                <a:solidFill>
                  <a:schemeClr val="accent2">
                    <a:lumMod val="75000"/>
                  </a:schemeClr>
                </a:solidFill>
              </a:rPr>
              <a:t>entre archivos, bien sean regulares o especiales (de dispositivo)</a:t>
            </a:r>
            <a:endParaRPr lang="es-ES" altLang="es-ES" sz="2400" dirty="0" smtClean="0">
              <a:solidFill>
                <a:schemeClr val="accent2">
                  <a:lumMod val="75000"/>
                </a:schemeClr>
              </a:solidFill>
            </a:endParaRPr>
          </a:p>
          <a:p>
            <a:r>
              <a:rPr lang="es-ES" altLang="es-ES" sz="2400" b="1" dirty="0" smtClean="0">
                <a:solidFill>
                  <a:schemeClr val="accent2">
                    <a:lumMod val="75000"/>
                  </a:schemeClr>
                </a:solidFill>
              </a:rPr>
              <a:t>Formato</a:t>
            </a:r>
            <a:r>
              <a:rPr lang="es-ES" altLang="es-ES" sz="2400" dirty="0" smtClean="0">
                <a:solidFill>
                  <a:schemeClr val="accent2">
                    <a:lumMod val="75000"/>
                  </a:schemeClr>
                </a:solidFill>
              </a:rPr>
              <a:t>: </a:t>
            </a:r>
          </a:p>
          <a:p>
            <a:pPr lvl="1" indent="0">
              <a:buNone/>
            </a:pPr>
            <a:r>
              <a:rPr lang="es-ES" altLang="es-ES" sz="2000" smtClean="0">
                <a:solidFill>
                  <a:schemeClr val="accent2">
                    <a:lumMod val="75000"/>
                  </a:schemeClr>
                </a:solidFill>
              </a:rPr>
              <a:t>dd [if=origen] [of=destino] [opciones]</a:t>
            </a:r>
            <a:endParaRPr lang="es-ES" altLang="es-ES" sz="2000" dirty="0" smtClean="0">
              <a:solidFill>
                <a:schemeClr val="accent2">
                  <a:lumMod val="75000"/>
                </a:schemeClr>
              </a:solidFill>
            </a:endParaRPr>
          </a:p>
          <a:p>
            <a:pPr lvl="1"/>
            <a:r>
              <a:rPr lang="es-ES_tradnl" sz="2000" i="1" smtClean="0">
                <a:solidFill>
                  <a:srgbClr val="993300"/>
                </a:solidFill>
              </a:rPr>
              <a:t>origen</a:t>
            </a:r>
            <a:r>
              <a:rPr lang="es-ES_tradnl" sz="2000" smtClean="0">
                <a:solidFill>
                  <a:srgbClr val="993300"/>
                </a:solidFill>
              </a:rPr>
              <a:t>: Archivo que se lee. Si se omite se usa entrada estándar.</a:t>
            </a:r>
          </a:p>
          <a:p>
            <a:pPr lvl="1"/>
            <a:r>
              <a:rPr lang="es-ES_tradnl" sz="2000" i="1">
                <a:solidFill>
                  <a:srgbClr val="993300"/>
                </a:solidFill>
              </a:rPr>
              <a:t>d</a:t>
            </a:r>
            <a:r>
              <a:rPr lang="es-ES_tradnl" sz="2000" i="1" smtClean="0">
                <a:solidFill>
                  <a:srgbClr val="993300"/>
                </a:solidFill>
              </a:rPr>
              <a:t>estino</a:t>
            </a:r>
            <a:r>
              <a:rPr lang="es-ES_tradnl" sz="2000" smtClean="0">
                <a:solidFill>
                  <a:srgbClr val="993300"/>
                </a:solidFill>
              </a:rPr>
              <a:t>: Archivo al que se escribe. Si se omite se usa salida estándar.</a:t>
            </a:r>
            <a:endParaRPr lang="es-ES_tradnl" sz="2000" dirty="0" smtClean="0">
              <a:solidFill>
                <a:srgbClr val="993300"/>
              </a:solidFill>
            </a:endParaRPr>
          </a:p>
          <a:p>
            <a:pPr lvl="1"/>
            <a:r>
              <a:rPr lang="es-ES_tradnl" altLang="es-ES" sz="2000" dirty="0" smtClean="0">
                <a:solidFill>
                  <a:srgbClr val="993300"/>
                </a:solidFill>
              </a:rPr>
              <a:t>Opciones habituales:</a:t>
            </a:r>
          </a:p>
          <a:p>
            <a:pPr lvl="2"/>
            <a:r>
              <a:rPr lang="es-ES_tradnl" altLang="es-ES" sz="1600" i="1" smtClean="0">
                <a:solidFill>
                  <a:srgbClr val="993300"/>
                </a:solidFill>
              </a:rPr>
              <a:t>ibs=tam</a:t>
            </a:r>
            <a:r>
              <a:rPr lang="es-ES_tradnl" altLang="es-ES" sz="1600" smtClean="0">
                <a:solidFill>
                  <a:srgbClr val="993300"/>
                </a:solidFill>
              </a:rPr>
              <a:t>: Lee el origen en bloques de tamaño </a:t>
            </a:r>
            <a:r>
              <a:rPr lang="es-ES_tradnl" altLang="es-ES" sz="1600" i="1" smtClean="0">
                <a:solidFill>
                  <a:srgbClr val="993300"/>
                </a:solidFill>
              </a:rPr>
              <a:t>tam</a:t>
            </a:r>
            <a:r>
              <a:rPr lang="es-ES_tradnl" altLang="es-ES" sz="1600" smtClean="0">
                <a:solidFill>
                  <a:srgbClr val="993300"/>
                </a:solidFill>
              </a:rPr>
              <a:t>. </a:t>
            </a:r>
            <a:endParaRPr lang="es-ES_tradnl" altLang="es-ES" sz="1600" dirty="0" smtClean="0">
              <a:solidFill>
                <a:srgbClr val="993300"/>
              </a:solidFill>
            </a:endParaRPr>
          </a:p>
          <a:p>
            <a:pPr lvl="2"/>
            <a:r>
              <a:rPr lang="es-ES_tradnl" altLang="es-ES" sz="1600" i="1">
                <a:solidFill>
                  <a:srgbClr val="993300"/>
                </a:solidFill>
              </a:rPr>
              <a:t>o</a:t>
            </a:r>
            <a:r>
              <a:rPr lang="es-ES_tradnl" altLang="es-ES" sz="1600" i="1" smtClean="0">
                <a:solidFill>
                  <a:srgbClr val="993300"/>
                </a:solidFill>
              </a:rPr>
              <a:t>bs= tam</a:t>
            </a:r>
            <a:r>
              <a:rPr lang="es-ES_tradnl" altLang="es-ES" sz="1600" smtClean="0">
                <a:solidFill>
                  <a:srgbClr val="993300"/>
                </a:solidFill>
              </a:rPr>
              <a:t>: Escribe el origen en bloques de tamaño </a:t>
            </a:r>
            <a:r>
              <a:rPr lang="es-ES_tradnl" altLang="es-ES" sz="1600" i="1" smtClean="0">
                <a:solidFill>
                  <a:srgbClr val="993300"/>
                </a:solidFill>
              </a:rPr>
              <a:t>tam</a:t>
            </a:r>
            <a:r>
              <a:rPr lang="es-ES_tradnl" altLang="es-ES" sz="1600" smtClean="0">
                <a:solidFill>
                  <a:srgbClr val="993300"/>
                </a:solidFill>
              </a:rPr>
              <a:t>. </a:t>
            </a:r>
          </a:p>
          <a:p>
            <a:pPr lvl="2"/>
            <a:r>
              <a:rPr lang="es-ES_tradnl" altLang="es-ES" sz="1600" i="1">
                <a:solidFill>
                  <a:srgbClr val="993300"/>
                </a:solidFill>
              </a:rPr>
              <a:t>b</a:t>
            </a:r>
            <a:r>
              <a:rPr lang="es-ES_tradnl" altLang="es-ES" sz="1600" i="1" smtClean="0">
                <a:solidFill>
                  <a:srgbClr val="993300"/>
                </a:solidFill>
              </a:rPr>
              <a:t>s=</a:t>
            </a:r>
            <a:r>
              <a:rPr lang="es-ES_tradnl" altLang="es-ES" sz="1600" smtClean="0">
                <a:solidFill>
                  <a:srgbClr val="993300"/>
                </a:solidFill>
              </a:rPr>
              <a:t> </a:t>
            </a:r>
            <a:r>
              <a:rPr lang="es-ES_tradnl" altLang="es-ES" sz="1600" i="1" smtClean="0">
                <a:solidFill>
                  <a:srgbClr val="993300"/>
                </a:solidFill>
              </a:rPr>
              <a:t>tam</a:t>
            </a:r>
            <a:r>
              <a:rPr lang="es-ES_tradnl" altLang="es-ES" sz="1600" smtClean="0">
                <a:solidFill>
                  <a:srgbClr val="993300"/>
                </a:solidFill>
              </a:rPr>
              <a:t>: Usa bloques de tamaño </a:t>
            </a:r>
            <a:r>
              <a:rPr lang="es-ES_tradnl" altLang="es-ES" sz="1600" i="1" smtClean="0">
                <a:solidFill>
                  <a:srgbClr val="993300"/>
                </a:solidFill>
              </a:rPr>
              <a:t>tam</a:t>
            </a:r>
            <a:r>
              <a:rPr lang="es-ES_tradnl" altLang="es-ES" sz="1600" smtClean="0">
                <a:solidFill>
                  <a:srgbClr val="993300"/>
                </a:solidFill>
              </a:rPr>
              <a:t> tanto en lectura como escritura. </a:t>
            </a:r>
            <a:endParaRPr lang="es-ES_tradnl" altLang="es-ES" sz="1600" dirty="0" smtClean="0">
              <a:solidFill>
                <a:srgbClr val="993300"/>
              </a:solidFill>
            </a:endParaRPr>
          </a:p>
          <a:p>
            <a:pPr lvl="2"/>
            <a:r>
              <a:rPr lang="es-ES_tradnl" altLang="es-ES" sz="1600">
                <a:solidFill>
                  <a:srgbClr val="993300"/>
                </a:solidFill>
              </a:rPr>
              <a:t>c</a:t>
            </a:r>
            <a:r>
              <a:rPr lang="es-ES_tradnl" altLang="es-ES" sz="1600" smtClean="0">
                <a:solidFill>
                  <a:srgbClr val="993300"/>
                </a:solidFill>
              </a:rPr>
              <a:t>ount=cuenta: Copia </a:t>
            </a:r>
            <a:r>
              <a:rPr lang="es-ES_tradnl" altLang="es-ES" sz="1600" i="1" smtClean="0">
                <a:solidFill>
                  <a:srgbClr val="993300"/>
                </a:solidFill>
              </a:rPr>
              <a:t>cuenta</a:t>
            </a:r>
            <a:r>
              <a:rPr lang="es-ES_tradnl" altLang="es-ES" sz="1600" smtClean="0">
                <a:solidFill>
                  <a:srgbClr val="993300"/>
                </a:solidFill>
              </a:rPr>
              <a:t> bloques como máximo</a:t>
            </a:r>
            <a:endParaRPr lang="es-ES" altLang="es-ES" sz="1600" dirty="0" smtClean="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8</a:t>
            </a:fld>
            <a:endParaRPr lang="es-ES" dirty="0"/>
          </a:p>
        </p:txBody>
      </p:sp>
    </p:spTree>
    <p:extLst>
      <p:ext uri="{BB962C8B-B14F-4D97-AF65-F5344CB8AC3E}">
        <p14:creationId xmlns:p14="http://schemas.microsoft.com/office/powerpoint/2010/main" val="417957509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36632" cy="634082"/>
          </a:xfrm>
        </p:spPr>
        <p:txBody>
          <a:bodyPr>
            <a:normAutofit fontScale="90000"/>
          </a:bodyPr>
          <a:lstStyle/>
          <a:p>
            <a:r>
              <a:rPr lang="en-GB"/>
              <a:t>RAID</a:t>
            </a:r>
            <a:endParaRPr lang="en-GB" dirty="0"/>
          </a:p>
        </p:txBody>
      </p:sp>
      <p:sp>
        <p:nvSpPr>
          <p:cNvPr id="3" name="Marcador de número de diapositiva 2"/>
          <p:cNvSpPr>
            <a:spLocks noGrp="1"/>
          </p:cNvSpPr>
          <p:nvPr>
            <p:ph type="sldNum" sz="quarter" idx="12"/>
          </p:nvPr>
        </p:nvSpPr>
        <p:spPr>
          <a:xfrm>
            <a:off x="6660232" y="6381328"/>
            <a:ext cx="2133600" cy="365125"/>
          </a:xfrm>
        </p:spPr>
        <p:txBody>
          <a:bodyPr/>
          <a:lstStyle/>
          <a:p>
            <a:fld id="{132FADFE-3B8F-471C-ABF0-DBC7717ECBBC}" type="slidenum">
              <a:rPr lang="es-ES" smtClean="0"/>
              <a:pPr/>
              <a:t>80</a:t>
            </a:fld>
            <a:endParaRPr lang="es-ES" dirty="0"/>
          </a:p>
        </p:txBody>
      </p:sp>
      <p:sp>
        <p:nvSpPr>
          <p:cNvPr id="5" name="Rectangle 11"/>
          <p:cNvSpPr>
            <a:spLocks noChangeArrowheads="1"/>
          </p:cNvSpPr>
          <p:nvPr/>
        </p:nvSpPr>
        <p:spPr bwMode="auto">
          <a:xfrm>
            <a:off x="385192" y="1079327"/>
            <a:ext cx="8363272"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eaLnBrk="1" hangingPunct="1">
              <a:buNone/>
            </a:pPr>
            <a:r>
              <a:rPr lang="es-ES" altLang="es-ES" sz="2400" b="1" smtClean="0">
                <a:solidFill>
                  <a:srgbClr val="993300"/>
                </a:solidFill>
              </a:rPr>
              <a:t>Estado de salud de las unidades:</a:t>
            </a:r>
          </a:p>
          <a:p>
            <a:pPr eaLnBrk="1" hangingPunct="1"/>
            <a:r>
              <a:rPr lang="es-ES" altLang="es-ES" sz="2400" smtClean="0">
                <a:solidFill>
                  <a:srgbClr val="993300"/>
                </a:solidFill>
              </a:rPr>
              <a:t>Excepto RAID0, los demás tipos de volúmenes RAID pueden funcionar con algún dispositivo fallando</a:t>
            </a:r>
          </a:p>
          <a:p>
            <a:pPr eaLnBrk="1" hangingPunct="1"/>
            <a:r>
              <a:rPr lang="es-ES" altLang="es-ES" sz="2400" smtClean="0">
                <a:solidFill>
                  <a:srgbClr val="993300"/>
                </a:solidFill>
              </a:rPr>
              <a:t>Comprobación del estado de salud de un volumen RAID:</a:t>
            </a:r>
          </a:p>
          <a:p>
            <a:pPr marL="0" indent="0" eaLnBrk="1" hangingPunct="1">
              <a:buNone/>
            </a:pPr>
            <a:r>
              <a:rPr lang="es-ES" altLang="es-ES" sz="2400" b="1">
                <a:solidFill>
                  <a:srgbClr val="993300"/>
                </a:solidFill>
              </a:rPr>
              <a:t> lvs </a:t>
            </a:r>
            <a:r>
              <a:rPr lang="es-ES" altLang="es-ES" sz="2400" b="1" smtClean="0">
                <a:solidFill>
                  <a:srgbClr val="993300"/>
                </a:solidFill>
              </a:rPr>
              <a:t>[RAID-VL] -o name,lv_health_status,active</a:t>
            </a:r>
            <a:endParaRPr lang="es-ES" altLang="es-ES" sz="2400" b="1">
              <a:solidFill>
                <a:srgbClr val="993300"/>
              </a:solidFill>
            </a:endParaRPr>
          </a:p>
          <a:p>
            <a:pPr lvl="1" eaLnBrk="1" hangingPunct="1"/>
            <a:r>
              <a:rPr lang="es-ES" altLang="es-ES" sz="2000" smtClean="0">
                <a:solidFill>
                  <a:srgbClr val="993300"/>
                </a:solidFill>
              </a:rPr>
              <a:t>Posibles estados anómalos de salud que puede informar:</a:t>
            </a:r>
          </a:p>
          <a:p>
            <a:pPr lvl="2" eaLnBrk="1" hangingPunct="1"/>
            <a:r>
              <a:rPr lang="es-ES" altLang="es-ES" sz="1600" b="1" smtClean="0">
                <a:solidFill>
                  <a:srgbClr val="993300"/>
                </a:solidFill>
              </a:rPr>
              <a:t>Partial</a:t>
            </a:r>
            <a:r>
              <a:rPr lang="es-ES" altLang="es-ES" sz="1600" smtClean="0">
                <a:solidFill>
                  <a:srgbClr val="993300"/>
                </a:solidFill>
              </a:rPr>
              <a:t>: Volumen está funcionando en ausencia de algún volumen físico</a:t>
            </a:r>
          </a:p>
          <a:p>
            <a:pPr lvl="2" eaLnBrk="1" hangingPunct="1"/>
            <a:r>
              <a:rPr lang="es-ES" altLang="es-ES" sz="1600" b="1" smtClean="0">
                <a:solidFill>
                  <a:srgbClr val="993300"/>
                </a:solidFill>
              </a:rPr>
              <a:t>Refresh needed</a:t>
            </a:r>
            <a:r>
              <a:rPr lang="es-ES" altLang="es-ES" sz="1600" smtClean="0">
                <a:solidFill>
                  <a:srgbClr val="993300"/>
                </a:solidFill>
              </a:rPr>
              <a:t>: Un dispositivo ha fallado temporalmente. Se requiere refrescar el volumen.</a:t>
            </a:r>
          </a:p>
          <a:p>
            <a:pPr lvl="2" eaLnBrk="1" hangingPunct="1"/>
            <a:r>
              <a:rPr lang="es-ES" altLang="es-ES" sz="1600" b="1" smtClean="0">
                <a:solidFill>
                  <a:srgbClr val="993300"/>
                </a:solidFill>
              </a:rPr>
              <a:t>Mismatches exists</a:t>
            </a:r>
            <a:r>
              <a:rPr lang="es-ES" altLang="es-ES" sz="1600" smtClean="0">
                <a:solidFill>
                  <a:srgbClr val="993300"/>
                </a:solidFill>
              </a:rPr>
              <a:t>: Se han detectado inconsistencias. Se requiere </a:t>
            </a:r>
            <a:r>
              <a:rPr lang="es-ES" altLang="es-ES" sz="1600" i="1" smtClean="0">
                <a:solidFill>
                  <a:srgbClr val="993300"/>
                </a:solidFill>
              </a:rPr>
              <a:t>scrubbing</a:t>
            </a:r>
          </a:p>
          <a:p>
            <a:pPr lvl="1" eaLnBrk="1" hangingPunct="1"/>
            <a:r>
              <a:rPr lang="es-ES" altLang="es-ES" sz="2000" smtClean="0">
                <a:solidFill>
                  <a:srgbClr val="993300"/>
                </a:solidFill>
              </a:rPr>
              <a:t>Atribute </a:t>
            </a:r>
            <a:r>
              <a:rPr lang="es-ES" altLang="es-ES" sz="2000" i="1" smtClean="0">
                <a:solidFill>
                  <a:srgbClr val="993300"/>
                </a:solidFill>
              </a:rPr>
              <a:t>Active</a:t>
            </a:r>
            <a:r>
              <a:rPr lang="es-ES" altLang="es-ES" sz="2000" smtClean="0">
                <a:solidFill>
                  <a:srgbClr val="993300"/>
                </a:solidFill>
              </a:rPr>
              <a:t>:</a:t>
            </a:r>
            <a:r>
              <a:rPr lang="es-ES" altLang="es-ES" sz="2000" i="1" smtClean="0">
                <a:solidFill>
                  <a:srgbClr val="993300"/>
                </a:solidFill>
              </a:rPr>
              <a:t> </a:t>
            </a:r>
            <a:r>
              <a:rPr lang="es-ES" altLang="es-ES" sz="2000" smtClean="0">
                <a:solidFill>
                  <a:srgbClr val="993300"/>
                </a:solidFill>
              </a:rPr>
              <a:t>Indica si el volumen está activo o no</a:t>
            </a:r>
          </a:p>
          <a:p>
            <a:pPr lvl="2" eaLnBrk="1" hangingPunct="1"/>
            <a:r>
              <a:rPr lang="es-ES" altLang="es-ES" sz="1600" smtClean="0">
                <a:solidFill>
                  <a:srgbClr val="993300"/>
                </a:solidFill>
              </a:rPr>
              <a:t>Si el volumen no está activo no se puede montar</a:t>
            </a:r>
            <a:endParaRPr lang="es-ES" altLang="es-ES" sz="2400">
              <a:solidFill>
                <a:srgbClr val="993300"/>
              </a:solidFill>
            </a:endParaRPr>
          </a:p>
          <a:p>
            <a:pPr lvl="1" eaLnBrk="1" hangingPunct="1"/>
            <a:endParaRPr lang="es-ES" altLang="es-ES" sz="2000">
              <a:solidFill>
                <a:srgbClr val="993300"/>
              </a:solidFill>
            </a:endParaRPr>
          </a:p>
          <a:p>
            <a:pPr eaLnBrk="1" hangingPunct="1"/>
            <a:endParaRPr lang="es-ES" altLang="es-ES" sz="2400" smtClean="0">
              <a:solidFill>
                <a:srgbClr val="993300"/>
              </a:solidFill>
            </a:endParaRPr>
          </a:p>
        </p:txBody>
      </p:sp>
    </p:spTree>
    <p:extLst>
      <p:ext uri="{BB962C8B-B14F-4D97-AF65-F5344CB8AC3E}">
        <p14:creationId xmlns:p14="http://schemas.microsoft.com/office/powerpoint/2010/main" val="196356723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36632" cy="634082"/>
          </a:xfrm>
        </p:spPr>
        <p:txBody>
          <a:bodyPr>
            <a:normAutofit fontScale="90000"/>
          </a:bodyPr>
          <a:lstStyle/>
          <a:p>
            <a:r>
              <a:rPr lang="en-GB"/>
              <a:t>RAID</a:t>
            </a:r>
            <a:endParaRPr lang="en-GB" dirty="0"/>
          </a:p>
        </p:txBody>
      </p:sp>
      <p:sp>
        <p:nvSpPr>
          <p:cNvPr id="3" name="Marcador de número de diapositiva 2"/>
          <p:cNvSpPr>
            <a:spLocks noGrp="1"/>
          </p:cNvSpPr>
          <p:nvPr>
            <p:ph type="sldNum" sz="quarter" idx="12"/>
          </p:nvPr>
        </p:nvSpPr>
        <p:spPr>
          <a:xfrm>
            <a:off x="6660232" y="6381328"/>
            <a:ext cx="2133600" cy="365125"/>
          </a:xfrm>
        </p:spPr>
        <p:txBody>
          <a:bodyPr/>
          <a:lstStyle/>
          <a:p>
            <a:fld id="{132FADFE-3B8F-471C-ABF0-DBC7717ECBBC}" type="slidenum">
              <a:rPr lang="es-ES" smtClean="0"/>
              <a:pPr/>
              <a:t>81</a:t>
            </a:fld>
            <a:endParaRPr lang="es-ES" dirty="0"/>
          </a:p>
        </p:txBody>
      </p:sp>
      <p:sp>
        <p:nvSpPr>
          <p:cNvPr id="5" name="Rectangle 11"/>
          <p:cNvSpPr>
            <a:spLocks noChangeArrowheads="1"/>
          </p:cNvSpPr>
          <p:nvPr/>
        </p:nvSpPr>
        <p:spPr bwMode="auto">
          <a:xfrm>
            <a:off x="385192" y="1079327"/>
            <a:ext cx="8363272"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eaLnBrk="1" hangingPunct="1">
              <a:buNone/>
            </a:pPr>
            <a:r>
              <a:rPr lang="es-ES" altLang="es-ES" sz="2400" b="1" smtClean="0">
                <a:solidFill>
                  <a:srgbClr val="993300"/>
                </a:solidFill>
              </a:rPr>
              <a:t>Estado de salud de las unidades (cont.):</a:t>
            </a:r>
          </a:p>
          <a:p>
            <a:pPr marL="0" indent="0" eaLnBrk="1" hangingPunct="1">
              <a:buNone/>
            </a:pPr>
            <a:endParaRPr lang="es-ES" altLang="es-ES" sz="2400" b="1" smtClean="0">
              <a:solidFill>
                <a:srgbClr val="993300"/>
              </a:solidFill>
            </a:endParaRPr>
          </a:p>
          <a:p>
            <a:pPr eaLnBrk="1" hangingPunct="1"/>
            <a:r>
              <a:rPr lang="es-ES" altLang="es-ES" sz="2400" smtClean="0">
                <a:solidFill>
                  <a:srgbClr val="993300"/>
                </a:solidFill>
              </a:rPr>
              <a:t>Para activar un volumen no activo:</a:t>
            </a:r>
          </a:p>
          <a:p>
            <a:pPr marL="0" indent="0" eaLnBrk="1" hangingPunct="1">
              <a:buNone/>
            </a:pPr>
            <a:r>
              <a:rPr lang="es-ES" altLang="es-ES" sz="2400" b="1" smtClean="0">
                <a:solidFill>
                  <a:srgbClr val="993300"/>
                </a:solidFill>
              </a:rPr>
              <a:t>lvchange --activate y RAID-VL</a:t>
            </a:r>
          </a:p>
          <a:p>
            <a:pPr lvl="1" eaLnBrk="1" hangingPunct="1"/>
            <a:r>
              <a:rPr lang="es-ES" altLang="es-ES" sz="2000">
                <a:solidFill>
                  <a:srgbClr val="993300"/>
                </a:solidFill>
              </a:rPr>
              <a:t>RAID-VL: Volumen RAID que se refresca</a:t>
            </a:r>
          </a:p>
          <a:p>
            <a:pPr eaLnBrk="1" hangingPunct="1"/>
            <a:endParaRPr lang="es-ES" altLang="es-ES" sz="2400" smtClean="0">
              <a:solidFill>
                <a:srgbClr val="993300"/>
              </a:solidFill>
            </a:endParaRPr>
          </a:p>
          <a:p>
            <a:pPr eaLnBrk="1" hangingPunct="1"/>
            <a:r>
              <a:rPr lang="es-ES" altLang="es-ES" sz="2400" smtClean="0">
                <a:solidFill>
                  <a:srgbClr val="993300"/>
                </a:solidFill>
              </a:rPr>
              <a:t>Refrescar un volumen: sincronizar información en unidades que han estado temporalmente fuera de uso:</a:t>
            </a:r>
          </a:p>
          <a:p>
            <a:pPr marL="0" indent="0" eaLnBrk="1" hangingPunct="1">
              <a:buNone/>
            </a:pPr>
            <a:r>
              <a:rPr lang="es-ES" altLang="es-ES" sz="2400" b="1">
                <a:solidFill>
                  <a:srgbClr val="993300"/>
                </a:solidFill>
              </a:rPr>
              <a:t> lvchange --refresh </a:t>
            </a:r>
            <a:r>
              <a:rPr lang="es-ES" altLang="es-ES" sz="2400" b="1" smtClean="0">
                <a:solidFill>
                  <a:srgbClr val="993300"/>
                </a:solidFill>
              </a:rPr>
              <a:t>RAID-VL</a:t>
            </a:r>
          </a:p>
          <a:p>
            <a:pPr lvl="1" eaLnBrk="1" hangingPunct="1"/>
            <a:r>
              <a:rPr lang="es-ES" altLang="es-ES" sz="2000" i="1" smtClean="0">
                <a:solidFill>
                  <a:srgbClr val="993300"/>
                </a:solidFill>
              </a:rPr>
              <a:t>RAID-VL</a:t>
            </a:r>
            <a:r>
              <a:rPr lang="es-ES" altLang="es-ES" sz="2000" smtClean="0">
                <a:solidFill>
                  <a:srgbClr val="993300"/>
                </a:solidFill>
              </a:rPr>
              <a:t>: Volumen RAID que se refresca</a:t>
            </a:r>
            <a:endParaRPr lang="es-ES" altLang="es-ES" sz="2000">
              <a:solidFill>
                <a:srgbClr val="993300"/>
              </a:solidFill>
            </a:endParaRPr>
          </a:p>
          <a:p>
            <a:pPr eaLnBrk="1" hangingPunct="1"/>
            <a:endParaRPr lang="es-ES" altLang="es-ES" sz="2400">
              <a:solidFill>
                <a:srgbClr val="993300"/>
              </a:solidFill>
            </a:endParaRPr>
          </a:p>
          <a:p>
            <a:pPr lvl="1" eaLnBrk="1" hangingPunct="1"/>
            <a:endParaRPr lang="es-ES" altLang="es-ES" sz="2000">
              <a:solidFill>
                <a:srgbClr val="993300"/>
              </a:solidFill>
            </a:endParaRPr>
          </a:p>
          <a:p>
            <a:pPr eaLnBrk="1" hangingPunct="1"/>
            <a:endParaRPr lang="es-ES" altLang="es-ES" sz="2400" smtClean="0">
              <a:solidFill>
                <a:srgbClr val="993300"/>
              </a:solidFill>
            </a:endParaRPr>
          </a:p>
        </p:txBody>
      </p:sp>
    </p:spTree>
    <p:extLst>
      <p:ext uri="{BB962C8B-B14F-4D97-AF65-F5344CB8AC3E}">
        <p14:creationId xmlns:p14="http://schemas.microsoft.com/office/powerpoint/2010/main" val="46783816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36632" cy="634082"/>
          </a:xfrm>
        </p:spPr>
        <p:txBody>
          <a:bodyPr>
            <a:normAutofit fontScale="90000"/>
          </a:bodyPr>
          <a:lstStyle/>
          <a:p>
            <a:r>
              <a:rPr lang="en-GB"/>
              <a:t>RAID</a:t>
            </a:r>
            <a:endParaRPr lang="en-GB" dirty="0"/>
          </a:p>
        </p:txBody>
      </p:sp>
      <p:sp>
        <p:nvSpPr>
          <p:cNvPr id="3" name="Marcador de número de diapositiva 2"/>
          <p:cNvSpPr>
            <a:spLocks noGrp="1"/>
          </p:cNvSpPr>
          <p:nvPr>
            <p:ph type="sldNum" sz="quarter" idx="12"/>
          </p:nvPr>
        </p:nvSpPr>
        <p:spPr>
          <a:xfrm>
            <a:off x="6660232" y="6381328"/>
            <a:ext cx="2133600" cy="365125"/>
          </a:xfrm>
        </p:spPr>
        <p:txBody>
          <a:bodyPr/>
          <a:lstStyle/>
          <a:p>
            <a:fld id="{132FADFE-3B8F-471C-ABF0-DBC7717ECBBC}" type="slidenum">
              <a:rPr lang="es-ES" smtClean="0"/>
              <a:pPr/>
              <a:t>82</a:t>
            </a:fld>
            <a:endParaRPr lang="es-ES" dirty="0"/>
          </a:p>
        </p:txBody>
      </p:sp>
      <p:sp>
        <p:nvSpPr>
          <p:cNvPr id="5" name="Rectangle 11"/>
          <p:cNvSpPr>
            <a:spLocks noChangeArrowheads="1"/>
          </p:cNvSpPr>
          <p:nvPr/>
        </p:nvSpPr>
        <p:spPr bwMode="auto">
          <a:xfrm>
            <a:off x="385192" y="1079327"/>
            <a:ext cx="8363272"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eaLnBrk="1" hangingPunct="1">
              <a:buNone/>
            </a:pPr>
            <a:r>
              <a:rPr lang="es-ES" altLang="es-ES" sz="2400" b="1" smtClean="0">
                <a:solidFill>
                  <a:srgbClr val="993300"/>
                </a:solidFill>
              </a:rPr>
              <a:t>Inconsistencias entre los volúmenes físicos:</a:t>
            </a:r>
          </a:p>
          <a:p>
            <a:pPr eaLnBrk="1" hangingPunct="1"/>
            <a:r>
              <a:rPr lang="es-ES" altLang="es-ES" sz="2400" smtClean="0">
                <a:solidFill>
                  <a:srgbClr val="993300"/>
                </a:solidFill>
              </a:rPr>
              <a:t>Pueden </a:t>
            </a:r>
            <a:r>
              <a:rPr lang="es-ES" altLang="es-ES" sz="2400" i="1" smtClean="0">
                <a:solidFill>
                  <a:srgbClr val="993300"/>
                </a:solidFill>
              </a:rPr>
              <a:t>aparecer</a:t>
            </a:r>
            <a:r>
              <a:rPr lang="es-ES" altLang="es-ES" sz="2400" smtClean="0">
                <a:solidFill>
                  <a:srgbClr val="993300"/>
                </a:solidFill>
              </a:rPr>
              <a:t> errores de sincronización debidos a</a:t>
            </a:r>
          </a:p>
          <a:p>
            <a:pPr lvl="1" eaLnBrk="1" hangingPunct="1"/>
            <a:r>
              <a:rPr lang="es-ES" altLang="es-ES" sz="2000" smtClean="0">
                <a:solidFill>
                  <a:srgbClr val="993300"/>
                </a:solidFill>
              </a:rPr>
              <a:t>Fallos en los dispositivos</a:t>
            </a:r>
          </a:p>
          <a:p>
            <a:pPr lvl="1" eaLnBrk="1" hangingPunct="1"/>
            <a:r>
              <a:rPr lang="es-ES" altLang="es-ES" sz="2000" smtClean="0">
                <a:solidFill>
                  <a:srgbClr val="993300"/>
                </a:solidFill>
              </a:rPr>
              <a:t>Degradación de la información posterior a su escrita</a:t>
            </a:r>
          </a:p>
          <a:p>
            <a:pPr eaLnBrk="1" hangingPunct="1"/>
            <a:r>
              <a:rPr lang="es-ES" altLang="es-ES" sz="2400" i="1" smtClean="0">
                <a:solidFill>
                  <a:srgbClr val="993300"/>
                </a:solidFill>
              </a:rPr>
              <a:t>Scrubbing</a:t>
            </a:r>
            <a:r>
              <a:rPr lang="es-ES" altLang="es-ES" sz="2400" smtClean="0">
                <a:solidFill>
                  <a:srgbClr val="993300"/>
                </a:solidFill>
              </a:rPr>
              <a:t>: detección (y corrección) de inconsistencias</a:t>
            </a:r>
          </a:p>
          <a:p>
            <a:pPr marL="0" indent="0" eaLnBrk="1" hangingPunct="1">
              <a:buNone/>
            </a:pPr>
            <a:r>
              <a:rPr lang="es-ES" altLang="es-ES" sz="2000" b="1" smtClean="0">
                <a:solidFill>
                  <a:srgbClr val="993300"/>
                </a:solidFill>
              </a:rPr>
              <a:t>lvchange </a:t>
            </a:r>
            <a:r>
              <a:rPr lang="es-ES" altLang="es-ES" sz="2000" b="1">
                <a:solidFill>
                  <a:srgbClr val="993300"/>
                </a:solidFill>
              </a:rPr>
              <a:t>--syncaction </a:t>
            </a:r>
            <a:r>
              <a:rPr lang="es-ES" altLang="es-ES" sz="2000" b="1" smtClean="0">
                <a:solidFill>
                  <a:srgbClr val="993300"/>
                </a:solidFill>
              </a:rPr>
              <a:t>acción RAID-VL</a:t>
            </a:r>
          </a:p>
          <a:p>
            <a:pPr lvl="1" eaLnBrk="1" hangingPunct="1"/>
            <a:r>
              <a:rPr lang="es-ES" altLang="es-ES" sz="2000" i="1" smtClean="0">
                <a:solidFill>
                  <a:srgbClr val="993300"/>
                </a:solidFill>
              </a:rPr>
              <a:t>acción</a:t>
            </a:r>
            <a:r>
              <a:rPr lang="es-ES" altLang="es-ES" sz="2000" smtClean="0">
                <a:solidFill>
                  <a:srgbClr val="993300"/>
                </a:solidFill>
              </a:rPr>
              <a:t>: Acción a llevar a cabo. Puede ser...</a:t>
            </a:r>
          </a:p>
          <a:p>
            <a:pPr lvl="2" eaLnBrk="1" hangingPunct="1"/>
            <a:r>
              <a:rPr lang="es-ES" altLang="es-ES" sz="1600" b="1" smtClean="0">
                <a:solidFill>
                  <a:srgbClr val="993300"/>
                </a:solidFill>
              </a:rPr>
              <a:t>check</a:t>
            </a:r>
            <a:r>
              <a:rPr lang="es-ES" altLang="es-ES" sz="1600" smtClean="0">
                <a:solidFill>
                  <a:srgbClr val="993300"/>
                </a:solidFill>
              </a:rPr>
              <a:t>: sólo comprobar consistencia entre volúmenes físicos</a:t>
            </a:r>
          </a:p>
          <a:p>
            <a:pPr lvl="2" eaLnBrk="1" hangingPunct="1"/>
            <a:r>
              <a:rPr lang="es-ES" altLang="es-ES" sz="1600" b="1" smtClean="0">
                <a:solidFill>
                  <a:srgbClr val="993300"/>
                </a:solidFill>
              </a:rPr>
              <a:t>repair</a:t>
            </a:r>
            <a:r>
              <a:rPr lang="es-ES" altLang="es-ES" sz="1600" smtClean="0">
                <a:solidFill>
                  <a:srgbClr val="993300"/>
                </a:solidFill>
              </a:rPr>
              <a:t>: comprobar consistencia y sincronizar en caso de error</a:t>
            </a:r>
          </a:p>
          <a:p>
            <a:pPr lvl="1" eaLnBrk="1" hangingPunct="1"/>
            <a:r>
              <a:rPr lang="es-ES" altLang="es-ES" sz="2000" i="1" smtClean="0">
                <a:solidFill>
                  <a:srgbClr val="993300"/>
                </a:solidFill>
              </a:rPr>
              <a:t>RAID-VL</a:t>
            </a:r>
            <a:r>
              <a:rPr lang="es-ES" altLang="es-ES" sz="2000" smtClean="0">
                <a:solidFill>
                  <a:srgbClr val="993300"/>
                </a:solidFill>
              </a:rPr>
              <a:t>: Volumen RAID que se comprueba</a:t>
            </a:r>
          </a:p>
          <a:p>
            <a:pPr eaLnBrk="1" hangingPunct="1"/>
            <a:r>
              <a:rPr lang="es-ES" altLang="es-ES" sz="2400" smtClean="0">
                <a:solidFill>
                  <a:srgbClr val="993300"/>
                </a:solidFill>
              </a:rPr>
              <a:t>Para comprobar el progreso de la comprobación:</a:t>
            </a:r>
          </a:p>
          <a:p>
            <a:pPr marL="0" indent="0" eaLnBrk="1" hangingPunct="1">
              <a:buNone/>
            </a:pPr>
            <a:r>
              <a:rPr lang="es-ES" altLang="es-ES" sz="2000" b="1">
                <a:solidFill>
                  <a:srgbClr val="993300"/>
                </a:solidFill>
              </a:rPr>
              <a:t>lvs </a:t>
            </a:r>
            <a:r>
              <a:rPr lang="es-ES" altLang="es-ES" sz="2000" b="1" smtClean="0">
                <a:solidFill>
                  <a:srgbClr val="993300"/>
                </a:solidFill>
              </a:rPr>
              <a:t>[RAID-VL] -a </a:t>
            </a:r>
            <a:r>
              <a:rPr lang="es-ES" altLang="es-ES" sz="2000" b="1">
                <a:solidFill>
                  <a:srgbClr val="993300"/>
                </a:solidFill>
              </a:rPr>
              <a:t>-o </a:t>
            </a:r>
            <a:r>
              <a:rPr lang="es-ES" altLang="es-ES" sz="2000" b="1" smtClean="0">
                <a:solidFill>
                  <a:srgbClr val="993300"/>
                </a:solidFill>
              </a:rPr>
              <a:t>name,raid_sync_action,sync_percent</a:t>
            </a:r>
          </a:p>
          <a:p>
            <a:pPr eaLnBrk="1" hangingPunct="1"/>
            <a:r>
              <a:rPr lang="es-ES" altLang="es-ES" sz="2400" smtClean="0">
                <a:solidFill>
                  <a:srgbClr val="993300"/>
                </a:solidFill>
              </a:rPr>
              <a:t>Para verificar número de correcciones una vez acabado:</a:t>
            </a:r>
          </a:p>
          <a:p>
            <a:pPr marL="0" indent="0" eaLnBrk="1" hangingPunct="1">
              <a:buNone/>
            </a:pPr>
            <a:r>
              <a:rPr lang="es-ES" altLang="es-ES" sz="2000" b="1">
                <a:solidFill>
                  <a:srgbClr val="993300"/>
                </a:solidFill>
              </a:rPr>
              <a:t>lvs </a:t>
            </a:r>
            <a:r>
              <a:rPr lang="es-ES" altLang="es-ES" sz="2000" b="1" smtClean="0">
                <a:solidFill>
                  <a:srgbClr val="993300"/>
                </a:solidFill>
              </a:rPr>
              <a:t>[RAID-VL] -a </a:t>
            </a:r>
            <a:r>
              <a:rPr lang="es-ES" altLang="es-ES" sz="2000" b="1">
                <a:solidFill>
                  <a:srgbClr val="993300"/>
                </a:solidFill>
              </a:rPr>
              <a:t>-o </a:t>
            </a:r>
            <a:r>
              <a:rPr lang="es-ES" altLang="es-ES" sz="2000" b="1" smtClean="0">
                <a:solidFill>
                  <a:srgbClr val="993300"/>
                </a:solidFill>
              </a:rPr>
              <a:t>name,raid_mismatch_count</a:t>
            </a:r>
            <a:endParaRPr lang="es-ES" altLang="es-ES" sz="2000" b="1">
              <a:solidFill>
                <a:srgbClr val="993300"/>
              </a:solidFill>
            </a:endParaRPr>
          </a:p>
          <a:p>
            <a:pPr eaLnBrk="1" hangingPunct="1"/>
            <a:endParaRPr lang="es-ES" altLang="es-ES" sz="2400">
              <a:solidFill>
                <a:srgbClr val="993300"/>
              </a:solidFill>
            </a:endParaRPr>
          </a:p>
          <a:p>
            <a:pPr lvl="1" eaLnBrk="1" hangingPunct="1"/>
            <a:endParaRPr lang="es-ES" altLang="es-ES" sz="2000">
              <a:solidFill>
                <a:srgbClr val="993300"/>
              </a:solidFill>
            </a:endParaRPr>
          </a:p>
          <a:p>
            <a:pPr eaLnBrk="1" hangingPunct="1"/>
            <a:endParaRPr lang="es-ES" altLang="es-ES" sz="2400" smtClean="0">
              <a:solidFill>
                <a:srgbClr val="993300"/>
              </a:solidFill>
            </a:endParaRPr>
          </a:p>
        </p:txBody>
      </p:sp>
    </p:spTree>
    <p:extLst>
      <p:ext uri="{BB962C8B-B14F-4D97-AF65-F5344CB8AC3E}">
        <p14:creationId xmlns:p14="http://schemas.microsoft.com/office/powerpoint/2010/main" val="90357580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36632" cy="634082"/>
          </a:xfrm>
        </p:spPr>
        <p:txBody>
          <a:bodyPr>
            <a:normAutofit fontScale="90000"/>
          </a:bodyPr>
          <a:lstStyle/>
          <a:p>
            <a:r>
              <a:rPr lang="en-GB"/>
              <a:t>RAID</a:t>
            </a:r>
            <a:endParaRPr lang="en-GB" dirty="0"/>
          </a:p>
        </p:txBody>
      </p:sp>
      <p:sp>
        <p:nvSpPr>
          <p:cNvPr id="3" name="Marcador de número de diapositiva 2"/>
          <p:cNvSpPr>
            <a:spLocks noGrp="1"/>
          </p:cNvSpPr>
          <p:nvPr>
            <p:ph type="sldNum" sz="quarter" idx="12"/>
          </p:nvPr>
        </p:nvSpPr>
        <p:spPr>
          <a:xfrm>
            <a:off x="6660232" y="6381328"/>
            <a:ext cx="2133600" cy="365125"/>
          </a:xfrm>
        </p:spPr>
        <p:txBody>
          <a:bodyPr/>
          <a:lstStyle/>
          <a:p>
            <a:fld id="{132FADFE-3B8F-471C-ABF0-DBC7717ECBBC}" type="slidenum">
              <a:rPr lang="es-ES" smtClean="0"/>
              <a:pPr/>
              <a:t>83</a:t>
            </a:fld>
            <a:endParaRPr lang="es-ES" dirty="0"/>
          </a:p>
        </p:txBody>
      </p:sp>
      <p:sp>
        <p:nvSpPr>
          <p:cNvPr id="5" name="Rectangle 11"/>
          <p:cNvSpPr>
            <a:spLocks noChangeArrowheads="1"/>
          </p:cNvSpPr>
          <p:nvPr/>
        </p:nvSpPr>
        <p:spPr bwMode="auto">
          <a:xfrm>
            <a:off x="385192" y="1079327"/>
            <a:ext cx="8363272"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lgn="l" eaLnBrk="0" hangingPunct="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lgn="l" eaLnBrk="0" hangingPunct="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lgn="l" eaLnBrk="0" hangingPunct="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lgn="l" eaLnBrk="0" hangingPunct="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eaLnBrk="1" hangingPunct="1">
              <a:buNone/>
            </a:pPr>
            <a:r>
              <a:rPr lang="es-ES" altLang="es-ES" sz="2400" b="1" smtClean="0">
                <a:solidFill>
                  <a:srgbClr val="993300"/>
                </a:solidFill>
              </a:rPr>
              <a:t>Sustitución de volúmenes físicos:</a:t>
            </a:r>
          </a:p>
          <a:p>
            <a:pPr eaLnBrk="1" hangingPunct="1"/>
            <a:r>
              <a:rPr lang="es-ES" altLang="es-ES" sz="2400" smtClean="0">
                <a:solidFill>
                  <a:srgbClr val="993300"/>
                </a:solidFill>
              </a:rPr>
              <a:t>La unidad física que aloja un volumen físico puede fallar</a:t>
            </a:r>
          </a:p>
          <a:p>
            <a:pPr eaLnBrk="1" hangingPunct="1"/>
            <a:r>
              <a:rPr lang="es-ES" altLang="es-ES" sz="2400" smtClean="0">
                <a:solidFill>
                  <a:srgbClr val="993300"/>
                </a:solidFill>
              </a:rPr>
              <a:t>Ante un fallo en una unidad: sustitución de volúmenes</a:t>
            </a:r>
          </a:p>
          <a:p>
            <a:pPr eaLnBrk="1" hangingPunct="1"/>
            <a:r>
              <a:rPr lang="es-ES" altLang="es-ES" sz="2400" smtClean="0">
                <a:solidFill>
                  <a:srgbClr val="993300"/>
                </a:solidFill>
              </a:rPr>
              <a:t>Dos posibles escenarios</a:t>
            </a:r>
          </a:p>
          <a:p>
            <a:pPr lvl="1" eaLnBrk="1" hangingPunct="1"/>
            <a:r>
              <a:rPr lang="es-ES" altLang="es-ES" sz="2000" smtClean="0">
                <a:solidFill>
                  <a:srgbClr val="993300"/>
                </a:solidFill>
              </a:rPr>
              <a:t>Volumen físico a sustituir aún visible</a:t>
            </a:r>
          </a:p>
          <a:p>
            <a:pPr lvl="1" eaLnBrk="1" hangingPunct="1"/>
            <a:r>
              <a:rPr lang="es-ES" altLang="es-ES" sz="2000" smtClean="0">
                <a:solidFill>
                  <a:srgbClr val="993300"/>
                </a:solidFill>
              </a:rPr>
              <a:t>Volumen físico a sustituir ya no es visible</a:t>
            </a:r>
          </a:p>
          <a:p>
            <a:pPr eaLnBrk="1" hangingPunct="1"/>
            <a:r>
              <a:rPr lang="es-ES" altLang="es-ES" sz="2400" smtClean="0">
                <a:solidFill>
                  <a:srgbClr val="993300"/>
                </a:solidFill>
              </a:rPr>
              <a:t>Comandos a usar, respectivamente:</a:t>
            </a:r>
          </a:p>
          <a:p>
            <a:pPr marL="0" indent="0" eaLnBrk="1" hangingPunct="1">
              <a:buNone/>
            </a:pPr>
            <a:r>
              <a:rPr lang="en-US" altLang="es-ES" sz="2400" b="1">
                <a:solidFill>
                  <a:srgbClr val="993300"/>
                </a:solidFill>
              </a:rPr>
              <a:t>lvconvert --replace PV </a:t>
            </a:r>
            <a:r>
              <a:rPr lang="en-US" altLang="es-ES" sz="2400" b="1" smtClean="0">
                <a:solidFill>
                  <a:srgbClr val="993300"/>
                </a:solidFill>
              </a:rPr>
              <a:t>RAID-VL </a:t>
            </a:r>
            <a:r>
              <a:rPr lang="es-ES" altLang="es-ES" sz="2400" b="1">
                <a:solidFill>
                  <a:srgbClr val="993300"/>
                </a:solidFill>
              </a:rPr>
              <a:t>[PV</a:t>
            </a:r>
            <a:r>
              <a:rPr lang="es-ES" altLang="es-ES" sz="2400" b="1" baseline="-25000">
                <a:solidFill>
                  <a:srgbClr val="993300"/>
                </a:solidFill>
              </a:rPr>
              <a:t>1</a:t>
            </a:r>
            <a:r>
              <a:rPr lang="es-ES" altLang="es-ES" sz="2400" b="1">
                <a:solidFill>
                  <a:srgbClr val="993300"/>
                </a:solidFill>
              </a:rPr>
              <a:t>..PV</a:t>
            </a:r>
            <a:r>
              <a:rPr lang="es-ES" altLang="es-ES" sz="2400" b="1" baseline="-25000">
                <a:solidFill>
                  <a:srgbClr val="993300"/>
                </a:solidFill>
              </a:rPr>
              <a:t>n</a:t>
            </a:r>
            <a:r>
              <a:rPr lang="es-ES" altLang="es-ES" sz="2400" b="1">
                <a:solidFill>
                  <a:srgbClr val="993300"/>
                </a:solidFill>
              </a:rPr>
              <a:t>]</a:t>
            </a:r>
          </a:p>
          <a:p>
            <a:pPr marL="0" indent="0" eaLnBrk="1" hangingPunct="1">
              <a:buNone/>
            </a:pPr>
            <a:r>
              <a:rPr lang="es-ES" altLang="es-ES" sz="2400" b="1" smtClean="0">
                <a:solidFill>
                  <a:srgbClr val="993300"/>
                </a:solidFill>
              </a:rPr>
              <a:t>lvconvert </a:t>
            </a:r>
            <a:r>
              <a:rPr lang="es-ES" altLang="es-ES" sz="2400" b="1">
                <a:solidFill>
                  <a:srgbClr val="993300"/>
                </a:solidFill>
              </a:rPr>
              <a:t>--repair LV </a:t>
            </a:r>
            <a:r>
              <a:rPr lang="es-ES" altLang="es-ES" sz="2400" b="1" smtClean="0">
                <a:solidFill>
                  <a:srgbClr val="993300"/>
                </a:solidFill>
              </a:rPr>
              <a:t>[PV</a:t>
            </a:r>
            <a:r>
              <a:rPr lang="es-ES" altLang="es-ES" sz="2400" b="1" baseline="-25000" smtClean="0">
                <a:solidFill>
                  <a:srgbClr val="993300"/>
                </a:solidFill>
              </a:rPr>
              <a:t>1</a:t>
            </a:r>
            <a:r>
              <a:rPr lang="es-ES" altLang="es-ES" sz="2400" b="1" smtClean="0">
                <a:solidFill>
                  <a:srgbClr val="993300"/>
                </a:solidFill>
              </a:rPr>
              <a:t>..PV</a:t>
            </a:r>
            <a:r>
              <a:rPr lang="es-ES" altLang="es-ES" sz="2400" b="1" baseline="-25000" smtClean="0">
                <a:solidFill>
                  <a:srgbClr val="993300"/>
                </a:solidFill>
              </a:rPr>
              <a:t>n</a:t>
            </a:r>
            <a:r>
              <a:rPr lang="es-ES" altLang="es-ES" sz="2400" b="1" smtClean="0">
                <a:solidFill>
                  <a:srgbClr val="993300"/>
                </a:solidFill>
              </a:rPr>
              <a:t>]</a:t>
            </a:r>
          </a:p>
          <a:p>
            <a:pPr marL="525463" lvl="1" indent="-342900" eaLnBrk="1" hangingPunct="1"/>
            <a:r>
              <a:rPr lang="es-ES" altLang="es-ES" sz="2000" i="1" smtClean="0">
                <a:solidFill>
                  <a:srgbClr val="993300"/>
                </a:solidFill>
              </a:rPr>
              <a:t>PV</a:t>
            </a:r>
            <a:r>
              <a:rPr lang="es-ES" altLang="es-ES" sz="2000" smtClean="0">
                <a:solidFill>
                  <a:srgbClr val="993300"/>
                </a:solidFill>
              </a:rPr>
              <a:t>: Volumen físico (aún visible) a sustituir</a:t>
            </a:r>
          </a:p>
          <a:p>
            <a:pPr marL="525463" lvl="1" indent="-342900" eaLnBrk="1" hangingPunct="1"/>
            <a:r>
              <a:rPr lang="es-ES" altLang="es-ES" sz="2000" i="1" smtClean="0">
                <a:solidFill>
                  <a:srgbClr val="993300"/>
                </a:solidFill>
              </a:rPr>
              <a:t>RAID-VL</a:t>
            </a:r>
            <a:r>
              <a:rPr lang="es-ES" altLang="es-ES" sz="2000" smtClean="0">
                <a:solidFill>
                  <a:srgbClr val="993300"/>
                </a:solidFill>
              </a:rPr>
              <a:t>: Volumen RAID sobre el que se opera</a:t>
            </a:r>
          </a:p>
          <a:p>
            <a:pPr marL="525463" lvl="1" indent="-342900" eaLnBrk="1" hangingPunct="1"/>
            <a:r>
              <a:rPr lang="es-ES" altLang="es-ES" sz="2000" i="1" smtClean="0">
                <a:solidFill>
                  <a:srgbClr val="993300"/>
                </a:solidFill>
              </a:rPr>
              <a:t>PV</a:t>
            </a:r>
            <a:r>
              <a:rPr lang="es-ES" altLang="es-ES" sz="2000" i="1" baseline="-25000" smtClean="0">
                <a:solidFill>
                  <a:srgbClr val="993300"/>
                </a:solidFill>
              </a:rPr>
              <a:t>i</a:t>
            </a:r>
            <a:r>
              <a:rPr lang="es-ES" altLang="es-ES" sz="2000" smtClean="0">
                <a:solidFill>
                  <a:srgbClr val="993300"/>
                </a:solidFill>
              </a:rPr>
              <a:t>: Nuevo(s) volumen(es) físico(s) por el/los que se sustituye. Si no se especifica ninguna, elegirá otro(s) volumen del grupo.  </a:t>
            </a:r>
          </a:p>
        </p:txBody>
      </p:sp>
    </p:spTree>
    <p:extLst>
      <p:ext uri="{BB962C8B-B14F-4D97-AF65-F5344CB8AC3E}">
        <p14:creationId xmlns:p14="http://schemas.microsoft.com/office/powerpoint/2010/main" val="336023658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n-GB" dirty="0" smtClean="0"/>
              <a:t>¡</a:t>
            </a:r>
            <a:r>
              <a:rPr lang="en-GB" dirty="0" err="1" smtClean="0"/>
              <a:t>Gracias</a:t>
            </a:r>
            <a:r>
              <a:rPr lang="en-GB" dirty="0" smtClean="0"/>
              <a:t>!</a:t>
            </a:r>
            <a:endParaRPr lang="en-GB" dirty="0"/>
          </a:p>
        </p:txBody>
      </p:sp>
    </p:spTree>
    <p:extLst>
      <p:ext uri="{BB962C8B-B14F-4D97-AF65-F5344CB8AC3E}">
        <p14:creationId xmlns:p14="http://schemas.microsoft.com/office/powerpoint/2010/main" val="3000286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smtClean="0"/>
              <a:t>Sistemas de archivos en Linux</a:t>
            </a:r>
            <a:endParaRPr lang="en-GB" dirty="0"/>
          </a:p>
        </p:txBody>
      </p:sp>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chemeClr val="accent2">
                    <a:lumMod val="75000"/>
                  </a:schemeClr>
                </a:solidFill>
              </a:rPr>
              <a:t>Comando</a:t>
            </a:r>
            <a:r>
              <a:rPr lang="es-ES" altLang="es-ES" sz="2400" smtClean="0">
                <a:solidFill>
                  <a:schemeClr val="accent2">
                    <a:lumMod val="75000"/>
                  </a:schemeClr>
                </a:solidFill>
              </a:rPr>
              <a:t>: </a:t>
            </a:r>
            <a:r>
              <a:rPr lang="es-ES" altLang="es-ES" sz="2400" b="1" smtClean="0">
                <a:solidFill>
                  <a:schemeClr val="accent2">
                    <a:lumMod val="75000"/>
                  </a:schemeClr>
                </a:solidFill>
              </a:rPr>
              <a:t>mkfs</a:t>
            </a:r>
            <a:endParaRPr lang="es-ES" altLang="es-ES" sz="2400" b="1" dirty="0" smtClean="0">
              <a:solidFill>
                <a:schemeClr val="accent2">
                  <a:lumMod val="75000"/>
                </a:schemeClr>
              </a:solidFill>
            </a:endParaRPr>
          </a:p>
          <a:p>
            <a:r>
              <a:rPr lang="es-ES" altLang="es-ES" sz="2400" b="1" smtClean="0">
                <a:solidFill>
                  <a:schemeClr val="accent2">
                    <a:lumMod val="75000"/>
                  </a:schemeClr>
                </a:solidFill>
              </a:rPr>
              <a:t>Propósito</a:t>
            </a:r>
            <a:r>
              <a:rPr lang="es-ES" altLang="es-ES" sz="2400" smtClean="0">
                <a:solidFill>
                  <a:schemeClr val="accent2">
                    <a:lumMod val="75000"/>
                  </a:schemeClr>
                </a:solidFill>
              </a:rPr>
              <a:t>: crea un sistema de archivos sobre un archivo (normalmente) de dispositivo</a:t>
            </a:r>
            <a:endParaRPr lang="es-ES" altLang="es-ES" sz="2400" dirty="0" smtClean="0">
              <a:solidFill>
                <a:schemeClr val="accent2">
                  <a:lumMod val="75000"/>
                </a:schemeClr>
              </a:solidFill>
            </a:endParaRPr>
          </a:p>
          <a:p>
            <a:r>
              <a:rPr lang="es-ES" altLang="es-ES" sz="2400" b="1" dirty="0" smtClean="0">
                <a:solidFill>
                  <a:schemeClr val="accent2">
                    <a:lumMod val="75000"/>
                  </a:schemeClr>
                </a:solidFill>
              </a:rPr>
              <a:t>Formato</a:t>
            </a:r>
            <a:r>
              <a:rPr lang="es-ES" altLang="es-ES" sz="2400" dirty="0" smtClean="0">
                <a:solidFill>
                  <a:schemeClr val="accent2">
                    <a:lumMod val="75000"/>
                  </a:schemeClr>
                </a:solidFill>
              </a:rPr>
              <a:t>: </a:t>
            </a:r>
          </a:p>
          <a:p>
            <a:pPr lvl="1" indent="0">
              <a:buNone/>
            </a:pPr>
            <a:r>
              <a:rPr lang="es-ES" altLang="es-ES" sz="2000">
                <a:solidFill>
                  <a:schemeClr val="accent2">
                    <a:lumMod val="75000"/>
                  </a:schemeClr>
                </a:solidFill>
              </a:rPr>
              <a:t>m</a:t>
            </a:r>
            <a:r>
              <a:rPr lang="es-ES" altLang="es-ES" sz="2000" smtClean="0">
                <a:solidFill>
                  <a:schemeClr val="accent2">
                    <a:lumMod val="75000"/>
                  </a:schemeClr>
                </a:solidFill>
              </a:rPr>
              <a:t>kfs [opciones] [-t tipo] archivo [tamaño]</a:t>
            </a:r>
          </a:p>
          <a:p>
            <a:pPr lvl="1"/>
            <a:r>
              <a:rPr lang="es-ES_tradnl" sz="2000" i="1" smtClean="0">
                <a:solidFill>
                  <a:srgbClr val="993300"/>
                </a:solidFill>
              </a:rPr>
              <a:t>archivo</a:t>
            </a:r>
            <a:r>
              <a:rPr lang="es-ES_tradnl" sz="2000" smtClean="0">
                <a:solidFill>
                  <a:srgbClr val="993300"/>
                </a:solidFill>
              </a:rPr>
              <a:t>: Archivo de dispositivo o regular sobre el que se crea el sistema de archivos</a:t>
            </a:r>
          </a:p>
          <a:p>
            <a:pPr lvl="1"/>
            <a:r>
              <a:rPr lang="es-ES_tradnl" sz="2000" i="1" smtClean="0">
                <a:solidFill>
                  <a:srgbClr val="993300"/>
                </a:solidFill>
              </a:rPr>
              <a:t>tamaño</a:t>
            </a:r>
            <a:r>
              <a:rPr lang="es-ES_tradnl" sz="2000" smtClean="0">
                <a:solidFill>
                  <a:srgbClr val="993300"/>
                </a:solidFill>
              </a:rPr>
              <a:t>: Número de bloques que se van a usar para el sistema de archivos (por defecto, se usan todos los disponibles).</a:t>
            </a:r>
            <a:endParaRPr lang="es-ES_tradnl" sz="2000" dirty="0" smtClean="0">
              <a:solidFill>
                <a:srgbClr val="993300"/>
              </a:solidFill>
            </a:endParaRPr>
          </a:p>
          <a:p>
            <a:pPr lvl="1"/>
            <a:r>
              <a:rPr lang="es-ES_tradnl" altLang="es-ES" sz="2000" dirty="0" smtClean="0">
                <a:solidFill>
                  <a:srgbClr val="993300"/>
                </a:solidFill>
              </a:rPr>
              <a:t>Opciones habituales:</a:t>
            </a:r>
          </a:p>
          <a:p>
            <a:pPr lvl="2"/>
            <a:r>
              <a:rPr lang="es-ES_tradnl" altLang="es-ES" sz="1600" i="1" smtClean="0">
                <a:solidFill>
                  <a:srgbClr val="993300"/>
                </a:solidFill>
              </a:rPr>
              <a:t>-t tipo</a:t>
            </a:r>
            <a:r>
              <a:rPr lang="es-ES_tradnl" altLang="es-ES" sz="1600" smtClean="0">
                <a:solidFill>
                  <a:srgbClr val="993300"/>
                </a:solidFill>
              </a:rPr>
              <a:t>: tipo de sistema de archivo que se crea: ext2, ext3, ext4, reiserFS, etc</a:t>
            </a:r>
            <a:endParaRPr lang="es-ES_tradnl" altLang="es-ES" sz="1600" dirty="0" smtClean="0">
              <a:solidFill>
                <a:srgbClr val="993300"/>
              </a:solidFill>
            </a:endParaRPr>
          </a:p>
          <a:p>
            <a:pPr lvl="2"/>
            <a:r>
              <a:rPr lang="es-ES_tradnl" altLang="es-ES" sz="1600" i="1" smtClean="0">
                <a:solidFill>
                  <a:srgbClr val="993300"/>
                </a:solidFill>
              </a:rPr>
              <a:t>- v</a:t>
            </a:r>
            <a:r>
              <a:rPr lang="es-ES_tradnl" altLang="es-ES" sz="1600" smtClean="0">
                <a:solidFill>
                  <a:srgbClr val="993300"/>
                </a:solidFill>
              </a:rPr>
              <a:t>: proporciona información de manera comunicativa durante la creación del sistema de archivos</a:t>
            </a:r>
          </a:p>
          <a:p>
            <a:pPr lvl="2"/>
            <a:r>
              <a:rPr lang="es-ES_tradnl" altLang="es-ES" sz="1600" smtClean="0">
                <a:solidFill>
                  <a:srgbClr val="993300"/>
                </a:solidFill>
              </a:rPr>
              <a:t>Se pueden proporcionar opciones específicas al sistema de archivos creado</a:t>
            </a:r>
            <a:endParaRPr lang="es-ES" altLang="es-ES" sz="1600" dirty="0" smtClean="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9</a:t>
            </a:fld>
            <a:endParaRPr lang="es-ES" dirty="0"/>
          </a:p>
        </p:txBody>
      </p:sp>
    </p:spTree>
    <p:extLst>
      <p:ext uri="{BB962C8B-B14F-4D97-AF65-F5344CB8AC3E}">
        <p14:creationId xmlns:p14="http://schemas.microsoft.com/office/powerpoint/2010/main" val="2479210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USE - English">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err="1" smtClean="0">
            <a:solidFill>
              <a:srgbClr val="993300"/>
            </a:solidFill>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USE - English</Template>
  <TotalTime>13405</TotalTime>
  <Words>9156</Words>
  <Application>Microsoft Office PowerPoint</Application>
  <PresentationFormat>Presentación en pantalla (4:3)</PresentationFormat>
  <Paragraphs>1279</Paragraphs>
  <Slides>84</Slides>
  <Notes>84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84</vt:i4>
      </vt:variant>
    </vt:vector>
  </HeadingPairs>
  <TitlesOfParts>
    <vt:vector size="89" baseType="lpstr">
      <vt:lpstr>Arial</vt:lpstr>
      <vt:lpstr>Calibri</vt:lpstr>
      <vt:lpstr>Consolas</vt:lpstr>
      <vt:lpstr>Wingdings</vt:lpstr>
      <vt:lpstr>USE - English</vt:lpstr>
      <vt:lpstr>Laboratorio 2:  Sistemas de Archivos</vt:lpstr>
      <vt:lpstr>Laboratorio 2:  Sistemas de Archivos</vt:lpstr>
      <vt:lpstr>Sistemas de archivos en Linux</vt:lpstr>
      <vt:lpstr>Sistemas de archivos en Linux</vt:lpstr>
      <vt:lpstr>Sistemas de archivos en Linux</vt:lpstr>
      <vt:lpstr>Sistemas de archivos en Linux</vt:lpstr>
      <vt:lpstr>Sistemas de archivos en Linux</vt:lpstr>
      <vt:lpstr>Sistemas de archivos en Linux</vt:lpstr>
      <vt:lpstr>Sistemas de archivos en Linux</vt:lpstr>
      <vt:lpstr>Sistemas de archivos en Linux</vt:lpstr>
      <vt:lpstr>Sistemas de archivos en Linux</vt:lpstr>
      <vt:lpstr>Sistemas de archivos en Linux</vt:lpstr>
      <vt:lpstr>Sistemas de archivos en Linux</vt:lpstr>
      <vt:lpstr>Sistemas de archivos en Linux</vt:lpstr>
      <vt:lpstr>Sistemas de archivos en Linux</vt:lpstr>
      <vt:lpstr>Sistemas de archivos en Linux</vt:lpstr>
      <vt:lpstr>Sistemas de archivos en Linux</vt:lpstr>
      <vt:lpstr>Sistemas de archivos en Linux</vt:lpstr>
      <vt:lpstr>Laboratorio 2:  Sistemas de Archivos</vt:lpstr>
      <vt:lpstr>Sistemas de archivos en capas</vt:lpstr>
      <vt:lpstr>Sistemas de archivos en capas</vt:lpstr>
      <vt:lpstr>Sistemas de archivos en capas</vt:lpstr>
      <vt:lpstr>Sistemas de archivos en capas</vt:lpstr>
      <vt:lpstr>Sistemas de archivos en Linux</vt:lpstr>
      <vt:lpstr>Sistemas de archivos en capas</vt:lpstr>
      <vt:lpstr>Laboratorio 2:  Sistemas de Archivos</vt:lpstr>
      <vt:lpstr>NFS</vt:lpstr>
      <vt:lpstr>NFS</vt:lpstr>
      <vt:lpstr>NFS</vt:lpstr>
      <vt:lpstr>NFS</vt:lpstr>
      <vt:lpstr>NFS</vt:lpstr>
      <vt:lpstr>NFS</vt:lpstr>
      <vt:lpstr>NFS</vt:lpstr>
      <vt:lpstr>NFS</vt:lpstr>
      <vt:lpstr>NFS</vt:lpstr>
      <vt:lpstr>Laboratorio 2:  Sistemas de Archivos</vt:lpstr>
      <vt:lpstr>Gestión de volúmenes Lógicos</vt:lpstr>
      <vt:lpstr>Gestión de volúmenes Lógicos</vt:lpstr>
      <vt:lpstr>LVM: visión general</vt:lpstr>
      <vt:lpstr>LVM: visión general</vt:lpstr>
      <vt:lpstr>LVM: visión general</vt:lpstr>
      <vt:lpstr>LVM: visión general</vt:lpstr>
      <vt:lpstr>LVM: visión general</vt:lpstr>
      <vt:lpstr>LVM: visión general</vt:lpstr>
      <vt:lpstr>LVM: visión general</vt:lpstr>
      <vt:lpstr>LVM: visión general</vt:lpstr>
      <vt:lpstr>LVM: visión general</vt:lpstr>
      <vt:lpstr>LVM: visión general</vt:lpstr>
      <vt:lpstr>LVM: visión general</vt:lpstr>
      <vt:lpstr>LVM: visión general</vt:lpstr>
      <vt:lpstr>LVM: visión general</vt:lpstr>
      <vt:lpstr>LVM: visión general</vt:lpstr>
      <vt:lpstr>LVM: visión general</vt:lpstr>
      <vt:lpstr>LVM: visión general</vt:lpstr>
      <vt:lpstr>LVM: visión general</vt:lpstr>
      <vt:lpstr>LVM: visión general</vt:lpstr>
      <vt:lpstr>Gestión de volúmenes Lógicos</vt:lpstr>
      <vt:lpstr>Elasticidad del sistema de archivos</vt:lpstr>
      <vt:lpstr>Elasticidad del sistema de archivos</vt:lpstr>
      <vt:lpstr>Elasticidad del sistema de archivos</vt:lpstr>
      <vt:lpstr>Elasticidad del sistema de archivos</vt:lpstr>
      <vt:lpstr>Elasticidad del sistema de archivos</vt:lpstr>
      <vt:lpstr>Gestión de volúmenes Lógicos</vt:lpstr>
      <vt:lpstr>Sustitución en caliente de unidades</vt:lpstr>
      <vt:lpstr>Sustitución en caliente de unidades</vt:lpstr>
      <vt:lpstr>Gestión de volúmenes Lógicos</vt:lpstr>
      <vt:lpstr>Uso de unidades cache</vt:lpstr>
      <vt:lpstr>Uso de unidades cache</vt:lpstr>
      <vt:lpstr>Uso de unidades cache</vt:lpstr>
      <vt:lpstr>Uso de unidades cache</vt:lpstr>
      <vt:lpstr>Gestión de volúmenes Lógicos</vt:lpstr>
      <vt:lpstr>Creación de instantáneas</vt:lpstr>
      <vt:lpstr>Creación de instantáneas</vt:lpstr>
      <vt:lpstr>Creación de instantáneas</vt:lpstr>
      <vt:lpstr>Gestión de volúmenes Lógicos</vt:lpstr>
      <vt:lpstr>RAID</vt:lpstr>
      <vt:lpstr>RAID</vt:lpstr>
      <vt:lpstr>RAID</vt:lpstr>
      <vt:lpstr>RAID</vt:lpstr>
      <vt:lpstr>RAID</vt:lpstr>
      <vt:lpstr>RAID</vt:lpstr>
      <vt:lpstr>RAID</vt:lpstr>
      <vt:lpstr>RAID</vt:lpstr>
      <vt:lpstr>¡Gracias!</vt:lpstr>
    </vt:vector>
  </TitlesOfParts>
  <Company>University of Seville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Tittle</dc:title>
  <dc:creator>José Antonio Pérez Castellanos</dc:creator>
  <cp:lastModifiedBy>jperez</cp:lastModifiedBy>
  <cp:revision>646</cp:revision>
  <cp:lastPrinted>2018-07-30T08:47:27Z</cp:lastPrinted>
  <dcterms:created xsi:type="dcterms:W3CDTF">2013-01-16T19:22:22Z</dcterms:created>
  <dcterms:modified xsi:type="dcterms:W3CDTF">2018-10-18T15:39:53Z</dcterms:modified>
</cp:coreProperties>
</file>