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4"/>
  </p:notesMasterIdLst>
  <p:handoutMasterIdLst>
    <p:handoutMasterId r:id="rId25"/>
  </p:handoutMasterIdLst>
  <p:sldIdLst>
    <p:sldId id="421" r:id="rId2"/>
    <p:sldId id="420" r:id="rId3"/>
    <p:sldId id="412" r:id="rId4"/>
    <p:sldId id="419" r:id="rId5"/>
    <p:sldId id="415" r:id="rId6"/>
    <p:sldId id="417" r:id="rId7"/>
    <p:sldId id="436" r:id="rId8"/>
    <p:sldId id="418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31" r:id="rId17"/>
    <p:sldId id="430" r:id="rId18"/>
    <p:sldId id="432" r:id="rId19"/>
    <p:sldId id="433" r:id="rId20"/>
    <p:sldId id="434" r:id="rId21"/>
    <p:sldId id="435" r:id="rId22"/>
    <p:sldId id="25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B212C"/>
    <a:srgbClr val="87212C"/>
    <a:srgbClr val="7D2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2" autoAdjust="0"/>
  </p:normalViewPr>
  <p:slideViewPr>
    <p:cSldViewPr>
      <p:cViewPr varScale="1">
        <p:scale>
          <a:sx n="92" d="100"/>
          <a:sy n="92" d="100"/>
        </p:scale>
        <p:origin x="5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96"/>
    </p:cViewPr>
  </p:sorterViewPr>
  <p:notesViewPr>
    <p:cSldViewPr showGuides="1"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DBDD6-24E4-48DA-811F-BE554B7FD013}" type="datetimeFigureOut">
              <a:rPr lang="en-GB" smtClean="0"/>
              <a:t>17/09/2018</a:t>
            </a:fld>
            <a:endParaRPr lang="en-GB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60321-4E56-4D2C-9F82-FDEE5E9050EE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21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39C83-C006-4ACA-B435-2854919B34D0}" type="datetimeFigureOut">
              <a:rPr lang="en-GB" smtClean="0"/>
              <a:pPr/>
              <a:t>17/09/2018</a:t>
            </a:fld>
            <a:endParaRPr lang="en-GB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A3BAB-630B-4E5F-8FE5-79B329F4CD46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0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3BAB-630B-4E5F-8FE5-79B329F4CD4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602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711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340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729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3BAB-630B-4E5F-8FE5-79B329F4CD46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579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053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9602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65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3BAB-630B-4E5F-8FE5-79B329F4CD4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400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090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0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3BAB-630B-4E5F-8FE5-79B329F4CD4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374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65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04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3BAB-630B-4E5F-8FE5-79B329F4CD46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374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38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3BAB-630B-4E5F-8FE5-79B329F4CD4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44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43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417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A3BAB-630B-4E5F-8FE5-79B329F4CD4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953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F03D-DAC2-431F-8D92-3390F6C8623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33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fondo_titu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12699"/>
            <a:ext cx="9188451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3347864" y="2130425"/>
            <a:ext cx="5400600" cy="1874639"/>
          </a:xfrm>
        </p:spPr>
        <p:txBody>
          <a:bodyPr lIns="36000" tIns="36000" rIns="36000" bIns="36000"/>
          <a:lstStyle>
            <a:lvl1pPr algn="ctr">
              <a:defRPr>
                <a:solidFill>
                  <a:srgbClr val="993300"/>
                </a:solidFill>
              </a:defRPr>
            </a:lvl1pPr>
          </a:lstStyle>
          <a:p>
            <a:r>
              <a:rPr lang="en-GB" noProof="0" dirty="0" smtClean="0">
                <a:effectLst/>
              </a:rPr>
              <a:t>«</a:t>
            </a:r>
            <a:r>
              <a:rPr lang="en-GB" noProof="0" dirty="0" smtClean="0"/>
              <a:t>Title</a:t>
            </a:r>
            <a:r>
              <a:rPr lang="en-GB" noProof="0" dirty="0" smtClean="0">
                <a:effectLst/>
              </a:rPr>
              <a:t>»</a:t>
            </a:r>
            <a:endParaRPr lang="en-GB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3347864" y="4365104"/>
            <a:ext cx="5400600" cy="1536576"/>
          </a:xfrm>
        </p:spPr>
        <p:txBody>
          <a:bodyPr lIns="36000" tIns="36000" rIns="36000" bIns="36000" anchor="ctr" anchorCtr="0"/>
          <a:lstStyle>
            <a:lvl1pPr marL="0" indent="0" algn="ctr">
              <a:buNone/>
              <a:defRPr>
                <a:solidFill>
                  <a:srgbClr val="99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>
                <a:effectLst/>
              </a:rPr>
              <a:t>«</a:t>
            </a:r>
            <a:r>
              <a:rPr lang="en-GB" noProof="0" dirty="0" smtClean="0"/>
              <a:t>Subtitle</a:t>
            </a:r>
            <a:r>
              <a:rPr lang="en-GB" noProof="0" dirty="0" smtClean="0">
                <a:effectLst/>
              </a:rPr>
              <a:t>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8865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(With cap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noProof="0" dirty="0" smtClean="0">
                <a:effectLst/>
              </a:rPr>
              <a:t>«Title»</a:t>
            </a:r>
            <a:endParaRPr lang="en-GB" noProof="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1268413"/>
            <a:ext cx="3959225" cy="4320827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  <p:sp>
        <p:nvSpPr>
          <p:cNvPr id="8" name="5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716016" y="1268760"/>
            <a:ext cx="3959225" cy="432048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5" hasCustomPrompt="1"/>
          </p:nvPr>
        </p:nvSpPr>
        <p:spPr>
          <a:xfrm>
            <a:off x="467545" y="5723860"/>
            <a:ext cx="3960440" cy="58546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GB" noProof="0" dirty="0" smtClean="0">
                <a:effectLst/>
              </a:rPr>
              <a:t>«</a:t>
            </a:r>
            <a:r>
              <a:rPr lang="en-GB" dirty="0" smtClean="0"/>
              <a:t>Caption</a:t>
            </a:r>
            <a:r>
              <a:rPr lang="en-GB" noProof="0" dirty="0" smtClean="0">
                <a:effectLst/>
              </a:rPr>
              <a:t>»</a:t>
            </a:r>
            <a:endParaRPr lang="en-GB" dirty="0"/>
          </a:p>
        </p:txBody>
      </p:sp>
      <p:sp>
        <p:nvSpPr>
          <p:cNvPr id="10" name="4 Marcador de contenido"/>
          <p:cNvSpPr>
            <a:spLocks noGrp="1"/>
          </p:cNvSpPr>
          <p:nvPr>
            <p:ph sz="quarter" idx="16" hasCustomPrompt="1"/>
          </p:nvPr>
        </p:nvSpPr>
        <p:spPr>
          <a:xfrm>
            <a:off x="4716016" y="5724630"/>
            <a:ext cx="3960440" cy="58546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GB" noProof="0" dirty="0" smtClean="0">
                <a:effectLst/>
              </a:rPr>
              <a:t>«</a:t>
            </a:r>
            <a:r>
              <a:rPr lang="en-GB" dirty="0" smtClean="0"/>
              <a:t>Caption</a:t>
            </a:r>
            <a:r>
              <a:rPr lang="en-GB" noProof="0" dirty="0" smtClean="0">
                <a:effectLst/>
              </a:rPr>
              <a:t>»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404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programme (With cap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noProof="0" dirty="0" smtClean="0">
                <a:effectLst/>
              </a:rPr>
              <a:t>«Title»</a:t>
            </a:r>
            <a:endParaRPr lang="en-GB" noProof="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1268413"/>
            <a:ext cx="3959225" cy="4320827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5" hasCustomPrompt="1"/>
          </p:nvPr>
        </p:nvSpPr>
        <p:spPr>
          <a:xfrm>
            <a:off x="467545" y="5723860"/>
            <a:ext cx="3960440" cy="58546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GB" noProof="0" dirty="0" smtClean="0">
                <a:effectLst/>
              </a:rPr>
              <a:t>«</a:t>
            </a:r>
            <a:r>
              <a:rPr lang="en-GB" dirty="0" smtClean="0"/>
              <a:t>Caption</a:t>
            </a:r>
            <a:r>
              <a:rPr lang="en-GB" noProof="0" dirty="0" smtClean="0">
                <a:effectLst/>
              </a:rPr>
              <a:t>»</a:t>
            </a:r>
            <a:endParaRPr lang="en-GB" dirty="0"/>
          </a:p>
        </p:txBody>
      </p:sp>
      <p:sp>
        <p:nvSpPr>
          <p:cNvPr id="10" name="4 Marcador de contenido"/>
          <p:cNvSpPr>
            <a:spLocks noGrp="1"/>
          </p:cNvSpPr>
          <p:nvPr>
            <p:ph sz="quarter" idx="16" hasCustomPrompt="1"/>
          </p:nvPr>
        </p:nvSpPr>
        <p:spPr>
          <a:xfrm>
            <a:off x="4716016" y="5724630"/>
            <a:ext cx="3960440" cy="58546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GB" noProof="0" dirty="0" smtClean="0">
                <a:effectLst/>
              </a:rPr>
              <a:t>«</a:t>
            </a:r>
            <a:r>
              <a:rPr lang="en-GB" dirty="0" smtClean="0"/>
              <a:t>Caption</a:t>
            </a:r>
            <a:r>
              <a:rPr lang="en-GB" noProof="0" dirty="0" smtClean="0">
                <a:effectLst/>
              </a:rPr>
              <a:t>»</a:t>
            </a:r>
            <a:endParaRPr lang="en-GB" dirty="0"/>
          </a:p>
        </p:txBody>
      </p:sp>
      <p:sp>
        <p:nvSpPr>
          <p:cNvPr id="9" name="5 Marcador de texto"/>
          <p:cNvSpPr>
            <a:spLocks noGrp="1"/>
          </p:cNvSpPr>
          <p:nvPr>
            <p:ph type="body" sz="quarter" idx="17"/>
          </p:nvPr>
        </p:nvSpPr>
        <p:spPr>
          <a:xfrm>
            <a:off x="4716016" y="1268413"/>
            <a:ext cx="3959672" cy="4320827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wrap="none" lIns="90000" tIns="90000" rIns="90000" bIns="900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latin typeface="Consolas" pitchFamily="49" charset="0"/>
                <a:cs typeface="Consolas" pitchFamily="49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1" smtClean="0"/>
              <a:t>Haga clic para modificar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1" smtClean="0"/>
              <a:t>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60351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image (With cap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noProof="0" dirty="0" smtClean="0">
                <a:effectLst/>
              </a:rPr>
              <a:t>«Title»</a:t>
            </a:r>
            <a:endParaRPr lang="en-GB" noProof="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5" hasCustomPrompt="1"/>
          </p:nvPr>
        </p:nvSpPr>
        <p:spPr>
          <a:xfrm>
            <a:off x="467544" y="3140968"/>
            <a:ext cx="3960440" cy="58546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GB" noProof="0" dirty="0" smtClean="0">
                <a:effectLst/>
              </a:rPr>
              <a:t>«</a:t>
            </a:r>
            <a:r>
              <a:rPr lang="en-GB" dirty="0" smtClean="0"/>
              <a:t>Caption</a:t>
            </a:r>
            <a:r>
              <a:rPr lang="en-GB" noProof="0" dirty="0" smtClean="0">
                <a:effectLst/>
              </a:rPr>
              <a:t>»</a:t>
            </a:r>
            <a:endParaRPr lang="en-GB" dirty="0"/>
          </a:p>
        </p:txBody>
      </p:sp>
      <p:sp>
        <p:nvSpPr>
          <p:cNvPr id="10" name="4 Marcador de contenido"/>
          <p:cNvSpPr>
            <a:spLocks noGrp="1"/>
          </p:cNvSpPr>
          <p:nvPr>
            <p:ph sz="quarter" idx="16" hasCustomPrompt="1"/>
          </p:nvPr>
        </p:nvSpPr>
        <p:spPr>
          <a:xfrm>
            <a:off x="4716016" y="3140968"/>
            <a:ext cx="3960440" cy="58546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GB" noProof="0" dirty="0" smtClean="0">
                <a:effectLst/>
              </a:rPr>
              <a:t>«</a:t>
            </a:r>
            <a:r>
              <a:rPr lang="en-GB" dirty="0" smtClean="0"/>
              <a:t>Caption</a:t>
            </a:r>
            <a:r>
              <a:rPr lang="en-GB" noProof="0" dirty="0" smtClean="0">
                <a:effectLst/>
              </a:rPr>
              <a:t>»</a:t>
            </a:r>
            <a:endParaRPr lang="en-GB" dirty="0"/>
          </a:p>
        </p:txBody>
      </p:sp>
      <p:sp>
        <p:nvSpPr>
          <p:cNvPr id="9" name="5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1268413"/>
            <a:ext cx="3959225" cy="1800547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  <p:sp>
        <p:nvSpPr>
          <p:cNvPr id="11" name="5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716016" y="1268760"/>
            <a:ext cx="3959225" cy="18002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  <p:sp>
        <p:nvSpPr>
          <p:cNvPr id="13" name="4 Marcador de contenido"/>
          <p:cNvSpPr>
            <a:spLocks noGrp="1"/>
          </p:cNvSpPr>
          <p:nvPr>
            <p:ph sz="quarter" idx="18" hasCustomPrompt="1"/>
          </p:nvPr>
        </p:nvSpPr>
        <p:spPr>
          <a:xfrm>
            <a:off x="2591780" y="5805264"/>
            <a:ext cx="3960440" cy="58546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GB" noProof="0" dirty="0" smtClean="0">
                <a:effectLst/>
              </a:rPr>
              <a:t>«</a:t>
            </a:r>
            <a:r>
              <a:rPr lang="en-GB" dirty="0" smtClean="0"/>
              <a:t>Caption</a:t>
            </a:r>
            <a:r>
              <a:rPr lang="en-GB" noProof="0" dirty="0" smtClean="0">
                <a:effectLst/>
              </a:rPr>
              <a:t>»</a:t>
            </a:r>
            <a:endParaRPr lang="en-GB" dirty="0"/>
          </a:p>
        </p:txBody>
      </p:sp>
      <p:sp>
        <p:nvSpPr>
          <p:cNvPr id="14" name="5 Marcador de posición de imagen"/>
          <p:cNvSpPr>
            <a:spLocks noGrp="1"/>
          </p:cNvSpPr>
          <p:nvPr>
            <p:ph type="pic" sz="quarter" idx="19" hasCustomPrompt="1"/>
          </p:nvPr>
        </p:nvSpPr>
        <p:spPr>
          <a:xfrm>
            <a:off x="2592387" y="3789040"/>
            <a:ext cx="3959225" cy="1944216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5870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>
                <a:effectLst/>
              </a:rPr>
              <a:t>«Title»</a:t>
            </a:r>
            <a:endParaRPr lang="en-GB" noProof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3"/>
          </p:nvPr>
        </p:nvSpPr>
        <p:spPr>
          <a:xfrm>
            <a:off x="468313" y="1268413"/>
            <a:ext cx="8207375" cy="504031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wrap="none" lIns="90000" tIns="90000" rIns="90000" bIns="900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latin typeface="Consolas" pitchFamily="49" charset="0"/>
                <a:cs typeface="Consolas" pitchFamily="49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1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29884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programme (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>
                <a:effectLst/>
              </a:rPr>
              <a:t>«Title»</a:t>
            </a:r>
            <a:endParaRPr lang="en-GB" noProof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3"/>
          </p:nvPr>
        </p:nvSpPr>
        <p:spPr>
          <a:xfrm>
            <a:off x="4716016" y="1268413"/>
            <a:ext cx="3959672" cy="504031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wrap="none" lIns="90000" tIns="90000" rIns="90000" bIns="900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latin typeface="Consolas" pitchFamily="49" charset="0"/>
                <a:cs typeface="Consolas" pitchFamily="49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1" smtClean="0"/>
              <a:t>Haga clic para modificar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1" smtClean="0"/>
              <a:t>el estilo de texto del patrón</a:t>
            </a:r>
          </a:p>
        </p:txBody>
      </p:sp>
      <p:sp>
        <p:nvSpPr>
          <p:cNvPr id="7" name="5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68313" y="1268413"/>
            <a:ext cx="3959225" cy="5040312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00844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m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>
                <a:effectLst/>
              </a:rPr>
              <a:t>«Title»</a:t>
            </a:r>
            <a:endParaRPr lang="en-GB" noProof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971550" y="4869160"/>
            <a:ext cx="7200900" cy="1439565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GB" noProof="0" smtClean="0">
                <a:effectLst/>
              </a:rPr>
              <a:t>«Text»</a:t>
            </a:r>
            <a:endParaRPr lang="en-GB" noProof="0"/>
          </a:p>
        </p:txBody>
      </p:sp>
      <p:sp>
        <p:nvSpPr>
          <p:cNvPr id="8" name="5 Marcador de texto"/>
          <p:cNvSpPr>
            <a:spLocks noGrp="1"/>
          </p:cNvSpPr>
          <p:nvPr>
            <p:ph type="body" sz="quarter" idx="15"/>
          </p:nvPr>
        </p:nvSpPr>
        <p:spPr>
          <a:xfrm>
            <a:off x="1691680" y="1268413"/>
            <a:ext cx="5760640" cy="3456731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993300"/>
            </a:solidFill>
          </a:ln>
        </p:spPr>
        <p:txBody>
          <a:bodyPr wrap="none" lIns="90000" tIns="90000" rIns="90000" bIns="9000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latin typeface="Consolas" pitchFamily="49" charset="0"/>
                <a:cs typeface="Consolas" pitchFamily="49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1" smtClean="0"/>
              <a:t>Haga clic para modificar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noProof="1" smtClean="0"/>
              <a:t>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0425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>
                <a:effectLst/>
              </a:rPr>
              <a:t>«Title»</a:t>
            </a:r>
            <a:endParaRPr lang="en-GB" noProof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0026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fondo_titu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12699"/>
            <a:ext cx="9188451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3347864" y="2130425"/>
            <a:ext cx="5400600" cy="578495"/>
          </a:xfrm>
        </p:spPr>
        <p:txBody>
          <a:bodyPr lIns="36000" tIns="36000" rIns="36000" bIns="36000"/>
          <a:lstStyle>
            <a:lvl1pPr algn="ctr">
              <a:defRPr b="1">
                <a:solidFill>
                  <a:srgbClr val="9B212C"/>
                </a:solidFill>
              </a:defRPr>
            </a:lvl1pPr>
          </a:lstStyle>
          <a:p>
            <a:r>
              <a:rPr lang="en-GB" noProof="0" dirty="0" smtClean="0">
                <a:effectLst/>
              </a:rPr>
              <a:t>«</a:t>
            </a:r>
            <a:r>
              <a:rPr lang="en-GB" noProof="0" dirty="0" smtClean="0"/>
              <a:t>Title</a:t>
            </a:r>
            <a:r>
              <a:rPr lang="en-GB" noProof="0" dirty="0" smtClean="0">
                <a:effectLst/>
              </a:rPr>
              <a:t>»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3347864" y="2924944"/>
            <a:ext cx="5400600" cy="2976736"/>
          </a:xfrm>
        </p:spPr>
        <p:txBody>
          <a:bodyPr lIns="36000" tIns="36000" rIns="36000" bIns="36000" anchor="ctr" anchorCtr="0"/>
          <a:lstStyle>
            <a:lvl1pPr marL="0" indent="0" algn="ctr">
              <a:buNone/>
              <a:defRPr>
                <a:solidFill>
                  <a:srgbClr val="9B21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>
                <a:effectLst/>
              </a:rPr>
              <a:t>«</a:t>
            </a:r>
            <a:r>
              <a:rPr lang="en-GB" noProof="0" dirty="0" smtClean="0"/>
              <a:t>Subtitle</a:t>
            </a:r>
            <a:r>
              <a:rPr lang="en-GB" noProof="0" dirty="0" smtClean="0">
                <a:effectLst/>
              </a:rPr>
              <a:t>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5443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fondo_titu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12699"/>
            <a:ext cx="9188451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3347864" y="2130425"/>
            <a:ext cx="5400600" cy="578495"/>
          </a:xfrm>
        </p:spPr>
        <p:txBody>
          <a:bodyPr lIns="36000" tIns="36000" rIns="36000" bIns="36000"/>
          <a:lstStyle>
            <a:lvl1pPr algn="ctr">
              <a:defRPr>
                <a:solidFill>
                  <a:srgbClr val="9B212C"/>
                </a:solidFill>
              </a:defRPr>
            </a:lvl1pPr>
          </a:lstStyle>
          <a:p>
            <a:r>
              <a:rPr lang="en-GB" noProof="0" smtClean="0">
                <a:effectLst/>
              </a:rPr>
              <a:t>«</a:t>
            </a:r>
            <a:r>
              <a:rPr lang="en-GB" noProof="0" smtClean="0"/>
              <a:t>Thanks</a:t>
            </a:r>
            <a:r>
              <a:rPr lang="en-GB" noProof="0" smtClean="0">
                <a:effectLst/>
              </a:rPr>
              <a:t>»</a:t>
            </a:r>
            <a:endParaRPr lang="en-GB" noProof="0"/>
          </a:p>
        </p:txBody>
      </p:sp>
      <p:sp>
        <p:nvSpPr>
          <p:cNvPr id="17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3347864" y="2924944"/>
            <a:ext cx="5400600" cy="2976736"/>
          </a:xfrm>
        </p:spPr>
        <p:txBody>
          <a:bodyPr lIns="36000" tIns="36000" rIns="36000" bIns="36000" anchor="ctr" anchorCtr="0"/>
          <a:lstStyle>
            <a:lvl1pPr marL="0" indent="0" algn="ctr">
              <a:buNone/>
              <a:defRPr>
                <a:solidFill>
                  <a:srgbClr val="9B21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>
                <a:effectLst/>
              </a:rPr>
              <a:t>«</a:t>
            </a:r>
            <a:r>
              <a:rPr lang="en-GB" noProof="0" dirty="0" smtClean="0"/>
              <a:t>Subtitle</a:t>
            </a:r>
            <a:r>
              <a:rPr lang="en-GB" noProof="0" dirty="0" smtClean="0">
                <a:effectLst/>
              </a:rPr>
              <a:t>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3171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>
                <a:effectLst/>
              </a:rPr>
              <a:t>«</a:t>
            </a:r>
            <a:r>
              <a:rPr lang="en-GB" noProof="0" smtClean="0"/>
              <a:t>Title</a:t>
            </a:r>
            <a:r>
              <a:rPr lang="en-GB" noProof="0" smtClean="0">
                <a:effectLst/>
              </a:rPr>
              <a:t>»</a:t>
            </a:r>
            <a:endParaRPr lang="en-GB" noProof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4" name="3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1238734" y="1790760"/>
            <a:ext cx="6634854" cy="4014504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0872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>
                <a:effectLst/>
              </a:rPr>
              <a:t>«Title»</a:t>
            </a:r>
            <a:endParaRPr lang="en-GB" noProof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4" name="3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1685114" y="1263134"/>
            <a:ext cx="5742094" cy="3474328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971550" y="4869160"/>
            <a:ext cx="7200900" cy="1439565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GB" noProof="0" smtClean="0">
                <a:effectLst/>
              </a:rPr>
              <a:t>«Text»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9892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enum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noProof="0" smtClean="0">
                <a:effectLst/>
              </a:rPr>
              <a:t>«Title»</a:t>
            </a:r>
            <a:endParaRPr lang="en-GB" noProof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716016" y="1268760"/>
            <a:ext cx="3960000" cy="5040560"/>
          </a:xfrm>
        </p:spPr>
        <p:txBody>
          <a:bodyPr anchor="ctr" anchorCtr="0"/>
          <a:lstStyle>
            <a:lvl1pPr>
              <a:defRPr sz="2800"/>
            </a:lvl1pPr>
            <a:lvl2pPr>
              <a:defRPr sz="2400" baseline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First level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1268413"/>
            <a:ext cx="3959225" cy="5040312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089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um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noProof="0" smtClean="0">
                <a:effectLst/>
              </a:rPr>
              <a:t>«Title»</a:t>
            </a:r>
            <a:endParaRPr lang="en-GB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268760"/>
            <a:ext cx="8229600" cy="5040560"/>
          </a:xfrm>
        </p:spPr>
        <p:txBody>
          <a:bodyPr anchor="ctr" anchorCtr="0"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smtClean="0"/>
              <a:t>First level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42610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283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ble enum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noProof="0" dirty="0" smtClean="0">
                <a:effectLst/>
              </a:rPr>
              <a:t>«Title»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457200" y="1268760"/>
            <a:ext cx="4038600" cy="5040560"/>
          </a:xfrm>
        </p:spPr>
        <p:txBody>
          <a:bodyPr anchor="ctr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First level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268760"/>
            <a:ext cx="4038600" cy="5040560"/>
          </a:xfrm>
        </p:spPr>
        <p:txBody>
          <a:bodyPr anchor="ctr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First level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90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noProof="0" dirty="0" smtClean="0">
                <a:effectLst/>
              </a:rPr>
              <a:t>«Title»</a:t>
            </a:r>
            <a:endParaRPr lang="en-GB" noProof="0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468313" y="1268413"/>
            <a:ext cx="3959225" cy="5040312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  <p:sp>
        <p:nvSpPr>
          <p:cNvPr id="8" name="5 Marcador de posición de imagen"/>
          <p:cNvSpPr>
            <a:spLocks noGrp="1"/>
          </p:cNvSpPr>
          <p:nvPr>
            <p:ph type="pic" sz="quarter" idx="14" hasCustomPrompt="1"/>
          </p:nvPr>
        </p:nvSpPr>
        <p:spPr>
          <a:xfrm>
            <a:off x="4716016" y="1268760"/>
            <a:ext cx="3959225" cy="5040312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GB" noProof="0" dirty="0" smtClean="0">
                <a:effectLst/>
              </a:rPr>
              <a:t>«Image»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116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 bwMode="blackGray"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>
                <a:effectLst/>
              </a:rPr>
              <a:t>«</a:t>
            </a:r>
            <a:r>
              <a:rPr lang="en-GB" noProof="0" dirty="0" smtClean="0"/>
              <a:t>Title</a:t>
            </a:r>
            <a:r>
              <a:rPr lang="en-GB" noProof="0" dirty="0" smtClean="0">
                <a:effectLst/>
              </a:rPr>
              <a:t>»</a:t>
            </a:r>
            <a:endParaRPr lang="en-GB" noProof="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 bwMode="blackGray">
          <a:xfrm>
            <a:off x="457200" y="1268760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B212C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467544" y="1087240"/>
            <a:ext cx="8208912" cy="0"/>
          </a:xfrm>
          <a:prstGeom prst="line">
            <a:avLst/>
          </a:prstGeom>
          <a:ln w="762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Portada-Castellano-5_30"/>
          <p:cNvPicPr>
            <a:picLocks noChangeAspect="1" noChangeArrowheads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008"/>
          <a:stretch/>
        </p:blipFill>
        <p:spPr bwMode="auto">
          <a:xfrm>
            <a:off x="3" y="6369051"/>
            <a:ext cx="3165891" cy="48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6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6" r:id="rId9"/>
    <p:sldLayoutId id="2147483678" r:id="rId10"/>
    <p:sldLayoutId id="2147483683" r:id="rId11"/>
    <p:sldLayoutId id="2147483679" r:id="rId12"/>
    <p:sldLayoutId id="2147483680" r:id="rId13"/>
    <p:sldLayoutId id="2147483681" r:id="rId14"/>
    <p:sldLayoutId id="2147483682" r:id="rId15"/>
    <p:sldLayoutId id="2147483675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9933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rgbClr val="9933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99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9933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rgbClr val="9933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99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1984.lsi.us.es/wiki-ssoo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googl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neira@us.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ajvarela@us.es" TargetMode="External"/><Relationship Id="rId5" Type="http://schemas.openxmlformats.org/officeDocument/2006/relationships/hyperlink" Target="mailto:lsoria@us.es" TargetMode="External"/><Relationship Id="rId4" Type="http://schemas.openxmlformats.org/officeDocument/2006/relationships/hyperlink" Target="mailto:joanpeca@us.e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6183401" cy="1874639"/>
          </a:xfrm>
        </p:spPr>
        <p:txBody>
          <a:bodyPr>
            <a:normAutofit fontScale="90000"/>
          </a:bodyPr>
          <a:lstStyle/>
          <a:p>
            <a:r>
              <a:rPr lang="en-GB" smtClean="0"/>
              <a:t>Sistemas Operativos</a:t>
            </a:r>
            <a:br>
              <a:rPr lang="en-GB" smtClean="0"/>
            </a:br>
            <a:r>
              <a:rPr lang="en-GB" smtClean="0"/>
              <a:t>Presentación de la Asignatura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47864" y="2276872"/>
            <a:ext cx="5823361" cy="2928870"/>
          </a:xfrm>
        </p:spPr>
        <p:txBody>
          <a:bodyPr wrap="square" anchor="t" anchorCtr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mtClean="0"/>
              <a:t>Profesores del grupo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Contenido de la asignatura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/>
              <a:t>Organización de las clases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Recursos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95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Organización de las clases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5536" y="1268760"/>
            <a:ext cx="864096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Planificación genérica (tentativa) para grupos con 28 clases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(primera clase de la semana en </a:t>
            </a: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laboratorio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45914"/>
              </p:ext>
            </p:extLst>
          </p:nvPr>
        </p:nvGraphicFramePr>
        <p:xfrm>
          <a:off x="1763688" y="2205681"/>
          <a:ext cx="6034405" cy="4435480"/>
        </p:xfrm>
        <a:graphic>
          <a:graphicData uri="http://schemas.openxmlformats.org/drawingml/2006/table">
            <a:tbl>
              <a:tblPr firstRow="1" firstCol="1" bandRow="1"/>
              <a:tblGrid>
                <a:gridCol w="987425"/>
                <a:gridCol w="2523490"/>
                <a:gridCol w="25234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Clase en aula de Prácticas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Clase en aula de Teoría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Sólo presentación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T1.3.4- Memoria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L1.4- Redirección y tuberías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T1.3.9- Terminología de Redes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final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Laboratorio 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</a:t>
                      </a:r>
                      <a:r>
                        <a:rPr lang="es-ES" sz="11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L2.3 NFS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T2.5 RAID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L2.4.5 Creación Instantáneas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</a:t>
                      </a:r>
                      <a:r>
                        <a:rPr lang="es-ES" sz="11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L3.4 Gestión del Almacenamiento virtual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</a:t>
                      </a:r>
                      <a:r>
                        <a:rPr lang="es-ES" sz="11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diapositiva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L67</a:t>
                      </a: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(conectar USB a máquina virtual)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</a:t>
                      </a:r>
                      <a:r>
                        <a:rPr lang="es-ES" sz="11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T4</a:t>
                      </a:r>
                      <a:r>
                        <a:rPr lang="es-ES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L4A.3 Visión General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L4A.6 Creación manual de Imágenes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L4B.1 Instalación de Kubernetes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EXAMEN EVALUACIÓN ALTERNATIVA TEORÍA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final de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L4B.3 Despliegues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L4B.6 Escalado y actualizaciones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L4B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51086" y="22048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9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Organización de las clases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5536" y="1268760"/>
            <a:ext cx="864096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Planificación genérica (tentativa) para grupos con 28 clases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(primera clase de la semana en </a:t>
            </a: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aula de teoría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51086" y="22048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401469"/>
              </p:ext>
            </p:extLst>
          </p:nvPr>
        </p:nvGraphicFramePr>
        <p:xfrm>
          <a:off x="323528" y="2204644"/>
          <a:ext cx="6121400" cy="4125601"/>
        </p:xfrm>
        <a:graphic>
          <a:graphicData uri="http://schemas.openxmlformats.org/drawingml/2006/table">
            <a:tbl>
              <a:tblPr firstRow="1" firstCol="1" bandRow="1"/>
              <a:tblGrid>
                <a:gridCol w="987425"/>
                <a:gridCol w="2523490"/>
                <a:gridCol w="26104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Clase en aula de Teoría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Clase en aula de Prácticas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Sólo presentación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T1.3.4- Memoria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T1.3.9- Terminología de Redes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L1.4- Redirección y tuberías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Tema 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final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T.2.5 RAID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L2.3 NFS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Tema 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L2.4.5 Creación Instantáneas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Tema 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L3.4 Gestión del Almacenamiento virtual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Tema 4</a:t>
                      </a: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diapositiva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L67</a:t>
                      </a: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(conectar USB a máquina virtual)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L4A.3 Visión General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L4A.6 Creación manual de Imágenes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EXAMEN EVALUACIÓN ALTERNATIVA TEORÍA (1h)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Después, 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L4A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L4B.3 Despliegues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L4B.6 Escalado y actualizaciones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Hasta </a:t>
                      </a:r>
                      <a:r>
                        <a:rPr lang="es-ES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 L4B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Semana 14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PRACTICA2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Llamada con línea 1 (borde y barra de énfasis) 5"/>
          <p:cNvSpPr/>
          <p:nvPr/>
        </p:nvSpPr>
        <p:spPr>
          <a:xfrm>
            <a:off x="7452406" y="2144337"/>
            <a:ext cx="1440160" cy="1716711"/>
          </a:xfrm>
          <a:prstGeom prst="accentBorderCallout1">
            <a:avLst>
              <a:gd name="adj1" fmla="val 18750"/>
              <a:gd name="adj2" fmla="val -8333"/>
              <a:gd name="adj3" fmla="val 22622"/>
              <a:gd name="adj4" fmla="val -6934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>
                <a:solidFill>
                  <a:schemeClr val="tx1"/>
                </a:solidFill>
              </a:rPr>
              <a:t>¡</a:t>
            </a:r>
            <a:r>
              <a:rPr lang="es-ES" smtClean="0">
                <a:solidFill>
                  <a:schemeClr val="tx1"/>
                </a:solidFill>
              </a:rPr>
              <a:t>Hay que dar primera clase de teoría en horario de laboratorio!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447764" y="3989815"/>
            <a:ext cx="4536504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smtClean="0">
                <a:solidFill>
                  <a:srgbClr val="993300"/>
                </a:solidFill>
              </a:rPr>
              <a:t>¡Teoría debe ir por delante de laboratorio!</a:t>
            </a:r>
            <a:endParaRPr lang="es-ES" sz="2400" smtClean="0">
              <a:solidFill>
                <a:srgbClr val="993300"/>
              </a:solidFill>
            </a:endParaRPr>
          </a:p>
          <a:p>
            <a:pPr algn="ctr"/>
            <a:r>
              <a:rPr lang="es-ES" sz="2400" smtClean="0">
                <a:solidFill>
                  <a:srgbClr val="993300"/>
                </a:solidFill>
              </a:rPr>
              <a:t>(Si en un grupo se pierde una clase de teoría, la siguiente clase de laboratorio se dedicará a teoría)</a:t>
            </a:r>
            <a:endParaRPr lang="es-ES" sz="2400" dirty="0" err="1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8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Organización de las clases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5536" y="1268760"/>
            <a:ext cx="864096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Clases de laboratorio en aula de teoría: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Profesor explicará la materia con el proyector, al igual que en laboratorio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Los alumnos que traigan portátil pueden seguirlo en su portátil, si lo desean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Clase de prácticas en aula de teoría: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Consulta de dudas, explicación de soluciones a problemas comunes...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Los alumnos que traigan portátil pueden trabajar con su portátil, si lo desean</a:t>
            </a:r>
            <a:endParaRPr lang="es-ES" altLang="es-E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51086" y="22048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8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6183401" cy="1874639"/>
          </a:xfrm>
        </p:spPr>
        <p:txBody>
          <a:bodyPr>
            <a:normAutofit fontScale="90000"/>
          </a:bodyPr>
          <a:lstStyle/>
          <a:p>
            <a:r>
              <a:rPr lang="en-GB" smtClean="0"/>
              <a:t>Sistemas Operativos</a:t>
            </a:r>
            <a:br>
              <a:rPr lang="en-GB" smtClean="0"/>
            </a:br>
            <a:r>
              <a:rPr lang="en-GB" smtClean="0"/>
              <a:t>Presentación de la Asignatura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47864" y="2276872"/>
            <a:ext cx="5823361" cy="2928870"/>
          </a:xfrm>
        </p:spPr>
        <p:txBody>
          <a:bodyPr wrap="square" anchor="t" anchorCtr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Profesores del grupo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Contenido de la asignatura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>
                <a:solidFill>
                  <a:schemeClr val="tx1"/>
                </a:solidFill>
              </a:rPr>
              <a:t>Organización de las clases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Recursos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22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Recursos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5536" y="1268760"/>
            <a:ext cx="864096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En plataforma de enseñanza virtual: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Diapositivas PPT tanto de teoría como de laboratorio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Se publicará enunciado de prácticas y cualquier material auxiliar que pueda ser necesario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Foro</a:t>
            </a:r>
          </a:p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Wiki mantenido por profesor de la asignatura:</a:t>
            </a:r>
          </a:p>
          <a:p>
            <a:r>
              <a:rPr lang="es-ES" sz="2400" u="sng">
                <a:hlinkClick r:id="rId3"/>
              </a:rPr>
              <a:t>https://1984.lsi.us.es/wiki-ssoo/</a:t>
            </a:r>
            <a:endParaRPr lang="es-ES" sz="2400"/>
          </a:p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Recursos hardware y software necesarios: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Ordenadores de los laboratorios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Ubuntu Linux 18.04 LTS como SO anfitrión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Se usarán más versiones de Ubuntu, todas gratuitas</a:t>
            </a:r>
            <a:endParaRPr lang="es-ES" altLang="es-E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51086" y="22048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6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Recursos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675" y="1196752"/>
            <a:ext cx="864096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Material necesario por parte del alumno: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Pendrive/unidad externa de 32GB o más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Función: guardar el trabajo de una clase para otra</a:t>
            </a:r>
          </a:p>
          <a:p>
            <a:pPr marL="0" indent="0">
              <a:buNone/>
            </a:pPr>
            <a:endParaRPr lang="es-ES" altLang="es-ES" sz="2400" b="1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Preguntas frecuentes: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¿Es necesario portátil o al menos PC?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No, pero sí que un portátil puede hacer la vida más cómoda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¿Qué hardware necesitaría?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Para el tema 2, vendría bien:</a:t>
            </a:r>
          </a:p>
          <a:p>
            <a:pPr lvl="2"/>
            <a:r>
              <a:rPr lang="es-ES" altLang="es-ES" sz="1600" smtClean="0">
                <a:solidFill>
                  <a:schemeClr val="accent2">
                    <a:lumMod val="75000"/>
                  </a:schemeClr>
                </a:solidFill>
              </a:rPr>
              <a:t>Intel I5 / AMD Ryzen 3 o superior</a:t>
            </a:r>
          </a:p>
          <a:p>
            <a:pPr lvl="2"/>
            <a:r>
              <a:rPr lang="es-ES" altLang="es-ES" sz="1600" smtClean="0">
                <a:solidFill>
                  <a:schemeClr val="accent2">
                    <a:lumMod val="75000"/>
                  </a:schemeClr>
                </a:solidFill>
              </a:rPr>
              <a:t>8GB RAM</a:t>
            </a:r>
          </a:p>
          <a:p>
            <a:pPr lvl="2"/>
            <a:r>
              <a:rPr lang="es-ES" altLang="es-ES" sz="1600" smtClean="0">
                <a:solidFill>
                  <a:schemeClr val="accent2">
                    <a:lumMod val="75000"/>
                  </a:schemeClr>
                </a:solidFill>
              </a:rPr>
              <a:t>Al menos 64GB HD/SSD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Menores prestaciones también funcionarían... Aunque más lento</a:t>
            </a:r>
          </a:p>
          <a:p>
            <a:pPr lvl="1"/>
            <a:endParaRPr lang="es-ES" altLang="es-ES" sz="200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51086" y="22048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859" y="1501785"/>
            <a:ext cx="989850" cy="207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3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Recursos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16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675" y="1196752"/>
            <a:ext cx="864096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Preguntas frecuentes (cont.):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¿Y qué Sistema Operativo?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Distribución GNU/Linux 64Bits. Los equipos de nuestros laboratorios tendrán Ubuntu Desktop 18.04 LTS, pero mediante virtualización usaremos también otros sistemas.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Yo tengo Windows. ¿Podría usar una máquina virtual Ubuntu dentro de Windows con VirtualBox? 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Para las clases de laboratorio de temas 1, 2 y 4, sí. Para el 3 no. 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Para la segunda práctica, quizás. Para la primera, no.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Pues mi PC es lo menos que se despacha... 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¿Has considerado usar una máquina virtual en red por ejemplo en Google Cloud Platform? 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  <a:hlinkClick r:id="rId3"/>
              </a:rPr>
              <a:t>https://cloud.google.com</a:t>
            </a:r>
            <a:endParaRPr lang="es-ES" altLang="es-ES" sz="2000" smtClean="0">
              <a:solidFill>
                <a:schemeClr val="accent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1"/>
            <a:endParaRPr lang="es-ES" altLang="es-ES" sz="200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s-ES" altLang="es-ES" sz="200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051086" y="22048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6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6183401" cy="1874639"/>
          </a:xfrm>
        </p:spPr>
        <p:txBody>
          <a:bodyPr>
            <a:normAutofit fontScale="90000"/>
          </a:bodyPr>
          <a:lstStyle/>
          <a:p>
            <a:r>
              <a:rPr lang="en-GB" smtClean="0"/>
              <a:t>Sistemas Operativos</a:t>
            </a:r>
            <a:br>
              <a:rPr lang="en-GB" smtClean="0"/>
            </a:br>
            <a:r>
              <a:rPr lang="en-GB" smtClean="0"/>
              <a:t>Presentación de la Asignatura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47864" y="2276872"/>
            <a:ext cx="5823361" cy="2928870"/>
          </a:xfrm>
        </p:spPr>
        <p:txBody>
          <a:bodyPr wrap="square" anchor="t" anchorCtr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Profesores del grupo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Contenido de la asignatura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>
                <a:solidFill>
                  <a:schemeClr val="tx1"/>
                </a:solidFill>
              </a:rPr>
              <a:t>Organización de las clases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Recursos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Evaluación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7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Evaluación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18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675" y="1196752"/>
            <a:ext cx="82581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Evaluación de la asignatura: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343760" y="198884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" smtClean="0"/>
              <a:t>+</a:t>
            </a:r>
            <a:endParaRPr lang="es-E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57463" y="2237913"/>
            <a:ext cx="2164768" cy="71970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800" smtClean="0">
                <a:solidFill>
                  <a:schemeClr val="tx1"/>
                </a:solidFill>
              </a:rPr>
              <a:t>Teoría</a:t>
            </a:r>
            <a:endParaRPr lang="es-ES" altLang="es-ES" sz="240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086444" y="2001087"/>
            <a:ext cx="2026113" cy="1264339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C000"/>
            </a:extrusionClr>
            <a:contourClr>
              <a:srgbClr val="FFC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800" smtClean="0">
                <a:solidFill>
                  <a:schemeClr val="tx1"/>
                </a:solidFill>
              </a:rPr>
              <a:t>Prácticas</a:t>
            </a:r>
            <a:endParaRPr lang="es-ES" altLang="es-ES" sz="2000">
              <a:solidFill>
                <a:schemeClr val="tx1"/>
              </a:solidFill>
            </a:endParaRPr>
          </a:p>
        </p:txBody>
      </p:sp>
      <p:sp>
        <p:nvSpPr>
          <p:cNvPr id="7" name="Flecha curvada hacia la derecha 6"/>
          <p:cNvSpPr/>
          <p:nvPr/>
        </p:nvSpPr>
        <p:spPr>
          <a:xfrm>
            <a:off x="107329" y="2559261"/>
            <a:ext cx="792088" cy="13298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90161" y="3422981"/>
            <a:ext cx="3279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rgbClr val="993300"/>
                </a:solidFill>
              </a:rPr>
              <a:t>Puntúa </a:t>
            </a:r>
            <a:r>
              <a:rPr lang="es-ES" sz="2800" b="1" smtClean="0">
                <a:solidFill>
                  <a:srgbClr val="993300"/>
                </a:solidFill>
              </a:rPr>
              <a:t>apto</a:t>
            </a:r>
            <a:r>
              <a:rPr lang="es-ES" sz="2800" smtClean="0">
                <a:solidFill>
                  <a:srgbClr val="993300"/>
                </a:solidFill>
              </a:rPr>
              <a:t>/</a:t>
            </a:r>
            <a:r>
              <a:rPr lang="es-ES" sz="2800" b="1" smtClean="0">
                <a:solidFill>
                  <a:srgbClr val="993300"/>
                </a:solidFill>
              </a:rPr>
              <a:t>no apto</a:t>
            </a:r>
            <a:endParaRPr lang="es-ES" sz="2800" b="1" dirty="0" err="1" smtClean="0">
              <a:solidFill>
                <a:srgbClr val="993300"/>
              </a:solidFill>
            </a:endParaRPr>
          </a:p>
        </p:txBody>
      </p:sp>
      <p:sp>
        <p:nvSpPr>
          <p:cNvPr id="14" name="Flecha curvada hacia la izquierda 13"/>
          <p:cNvSpPr/>
          <p:nvPr/>
        </p:nvSpPr>
        <p:spPr>
          <a:xfrm>
            <a:off x="8030083" y="2409775"/>
            <a:ext cx="696416" cy="13522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575359" y="3895960"/>
            <a:ext cx="2640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rgbClr val="993300"/>
                </a:solidFill>
              </a:rPr>
              <a:t>Puntúa de 0 a 10</a:t>
            </a:r>
            <a:endParaRPr lang="es-ES" sz="2800" dirty="0" err="1" smtClean="0">
              <a:solidFill>
                <a:srgbClr val="9933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79512" y="4753192"/>
            <a:ext cx="878497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smtClean="0">
                <a:solidFill>
                  <a:srgbClr val="993300"/>
                </a:solidFill>
              </a:rPr>
              <a:t>NOTA= (practicas == apto &amp;&amp; teoría &gt;= 5) ? teoría + trabajo: no apto</a:t>
            </a:r>
            <a:endParaRPr lang="es-ES" sz="2400" dirty="0" err="1" smtClean="0">
              <a:solidFill>
                <a:srgbClr val="993300"/>
              </a:solidFill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418331" y="5445224"/>
            <a:ext cx="82581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Una vez aprobada una parte, se guarda para todas las convocatorias del curso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638672" y="2220999"/>
            <a:ext cx="1231687" cy="719705"/>
          </a:xfrm>
          <a:prstGeom prst="rect">
            <a:avLst/>
          </a:prstGeom>
          <a:solidFill>
            <a:schemeClr val="accent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contourW="12700" prstMaterial="legacyMatte">
            <a:bevelT w="13500" h="13500" prst="angle"/>
            <a:bevelB w="13500" h="13500" prst="angle"/>
            <a:extrusionClr>
              <a:schemeClr val="accent3"/>
            </a:extrusionClr>
            <a:contourClr>
              <a:schemeClr val="accent3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600" smtClean="0">
                <a:solidFill>
                  <a:schemeClr val="tx1"/>
                </a:solidFill>
              </a:rPr>
              <a:t>Trabajo </a:t>
            </a:r>
            <a:br>
              <a:rPr lang="es-ES" altLang="es-ES" sz="1600" smtClean="0">
                <a:solidFill>
                  <a:schemeClr val="tx1"/>
                </a:solidFill>
              </a:rPr>
            </a:br>
            <a:r>
              <a:rPr lang="es-ES" altLang="es-ES" sz="1600" smtClean="0">
                <a:solidFill>
                  <a:schemeClr val="tx1"/>
                </a:solidFill>
              </a:rPr>
              <a:t>Voluntario</a:t>
            </a:r>
            <a:endParaRPr lang="es-ES" altLang="es-ES" sz="1400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572487" y="3326340"/>
            <a:ext cx="2457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rgbClr val="993300"/>
                </a:solidFill>
              </a:rPr>
              <a:t>Puntúa de 0 a 2</a:t>
            </a:r>
            <a:endParaRPr lang="es-ES" sz="2800" b="1" dirty="0" err="1" smtClean="0">
              <a:solidFill>
                <a:srgbClr val="993300"/>
              </a:solidFill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4620217" y="3030411"/>
            <a:ext cx="421286" cy="967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31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7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Evaluación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19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675" y="1196752"/>
            <a:ext cx="82581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Evaluación de teoría:</a:t>
            </a:r>
          </a:p>
          <a:p>
            <a:r>
              <a:rPr lang="es-ES" altLang="es-ES" sz="2400" u="sng" smtClean="0">
                <a:solidFill>
                  <a:schemeClr val="accent2">
                    <a:lumMod val="75000"/>
                  </a:schemeClr>
                </a:solidFill>
              </a:rPr>
              <a:t>Evaluación alternativa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: examen escrito programado en horario de clase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Contenido: toda la materia de teoría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Duración: 30-40 minutos</a:t>
            </a:r>
          </a:p>
          <a:p>
            <a:r>
              <a:rPr lang="es-ES" altLang="es-ES" sz="2400" u="sng" smtClean="0">
                <a:solidFill>
                  <a:schemeClr val="accent2">
                    <a:lumMod val="75000"/>
                  </a:schemeClr>
                </a:solidFill>
              </a:rPr>
              <a:t>Evaluaciones oficiales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s-ES" altLang="es-ES" sz="240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examen escrito en fecha convocatoria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Idénticas consideraciones a examen evaluación oficial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36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6183401" cy="1874639"/>
          </a:xfrm>
        </p:spPr>
        <p:txBody>
          <a:bodyPr>
            <a:normAutofit fontScale="90000"/>
          </a:bodyPr>
          <a:lstStyle/>
          <a:p>
            <a:r>
              <a:rPr lang="en-GB" smtClean="0"/>
              <a:t>Sistemas Operativos</a:t>
            </a:r>
            <a:br>
              <a:rPr lang="en-GB" smtClean="0"/>
            </a:br>
            <a:r>
              <a:rPr lang="en-GB" smtClean="0"/>
              <a:t>Presentación de la Asignatura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47864" y="2276872"/>
            <a:ext cx="5823361" cy="2928870"/>
          </a:xfrm>
        </p:spPr>
        <p:txBody>
          <a:bodyPr wrap="square" anchor="t" anchorCtr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Profesores del grupo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Contenido de la asignatura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/>
              <a:t>Organización de las clases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Recursos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39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Evaluación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20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675" y="1196752"/>
            <a:ext cx="82581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Evaluación de prácticas:</a:t>
            </a:r>
          </a:p>
          <a:p>
            <a:r>
              <a:rPr lang="es-ES" altLang="es-ES" sz="2400" u="sng" smtClean="0">
                <a:solidFill>
                  <a:schemeClr val="accent2">
                    <a:lumMod val="75000"/>
                  </a:schemeClr>
                </a:solidFill>
              </a:rPr>
              <a:t>Evaluación alternativa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: seguimiendo individualizado en clase por parte del profesor de la realización de cada apartado de la práctica</a:t>
            </a:r>
            <a:endParaRPr lang="es-ES" altLang="es-ES" sz="200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altLang="es-ES" sz="2400" u="sng" smtClean="0">
                <a:solidFill>
                  <a:schemeClr val="accent2">
                    <a:lumMod val="75000"/>
                  </a:schemeClr>
                </a:solidFill>
              </a:rPr>
              <a:t>Evaluaciones oficiales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s-ES" altLang="es-ES" sz="240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entrega de memoria de realización de la práctica y defensa presencial el día del examen de voncoatoria oficial</a:t>
            </a:r>
          </a:p>
          <a:p>
            <a:pPr lvl="1"/>
            <a:r>
              <a:rPr lang="es-ES" altLang="es-ES" sz="1600" smtClean="0">
                <a:solidFill>
                  <a:schemeClr val="accent2">
                    <a:lumMod val="75000"/>
                  </a:schemeClr>
                </a:solidFill>
              </a:rPr>
              <a:t>Defensa: realización de alguna modificación o variación de algún apartado de la práctica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Evaluación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21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00683" y="135368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8675" y="1196752"/>
            <a:ext cx="82581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Trabajo voluntario: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Temática y contenido: a acordar con el profesor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Cualquier tema teórico o práctico relacionado con la asignatura</a:t>
            </a:r>
          </a:p>
          <a:p>
            <a:pPr lvl="2"/>
            <a:r>
              <a:rPr lang="es-ES" altLang="es-ES" sz="1600" smtClean="0">
                <a:solidFill>
                  <a:schemeClr val="accent2">
                    <a:lumMod val="75000"/>
                  </a:schemeClr>
                </a:solidFill>
              </a:rPr>
              <a:t>No visto en clase</a:t>
            </a:r>
          </a:p>
          <a:p>
            <a:pPr lvl="2"/>
            <a:r>
              <a:rPr lang="es-ES" altLang="es-ES" sz="1600" smtClean="0">
                <a:solidFill>
                  <a:schemeClr val="accent2">
                    <a:lumMod val="75000"/>
                  </a:schemeClr>
                </a:solidFill>
              </a:rPr>
              <a:t>Visto en clase superficialmente (trabajo consiste en ampliación)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Fecha límite de entrega: examen de convocatoria oficial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Si la nota resultante es mayor que 10: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Candidato a MH (una MH por cada 20 alumnos en acta)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Nota en acta no puede ser mayor que 10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Nótese que el trabajo sólo permite </a:t>
            </a: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mejorar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nota (no sirve para convertir suspenso en aprobado)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2044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179512" y="5703639"/>
            <a:ext cx="8784975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smtClean="0">
                <a:solidFill>
                  <a:srgbClr val="993300"/>
                </a:solidFill>
              </a:rPr>
              <a:t>NOTA= (practicas == apto &amp;&amp; teoría &gt;= 5) ? teoría + trabajo: no apto</a:t>
            </a:r>
            <a:endParaRPr lang="es-ES" sz="2400" dirty="0" err="1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7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¡</a:t>
            </a:r>
            <a:r>
              <a:rPr lang="en-GB" dirty="0" err="1" smtClean="0"/>
              <a:t>Gracias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7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Profesores del Grupo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74272"/>
              </p:ext>
            </p:extLst>
          </p:nvPr>
        </p:nvGraphicFramePr>
        <p:xfrm>
          <a:off x="827585" y="1397000"/>
          <a:ext cx="6792415" cy="291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/>
                <a:gridCol w="1368152"/>
                <a:gridCol w="1152128"/>
                <a:gridCol w="1008112"/>
                <a:gridCol w="1103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Apellido</a:t>
                      </a:r>
                      <a:r>
                        <a:rPr lang="es-ES" baseline="0" smtClean="0"/>
                        <a:t>s  y Nombre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E-mail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Despacho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T</a:t>
                      </a:r>
                      <a:r>
                        <a:rPr lang="es-ES" baseline="0" smtClean="0"/>
                        <a:t>eléfono</a:t>
                      </a:r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Grupos en que particpa</a:t>
                      </a:r>
                      <a:endParaRPr lang="es-E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smtClean="0"/>
                        <a:t>Neira Ayuso,</a:t>
                      </a:r>
                      <a:r>
                        <a:rPr lang="es-ES" sz="1400" baseline="0" smtClean="0"/>
                        <a:t> Pablo</a:t>
                      </a:r>
                      <a:endParaRPr lang="es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>
                          <a:hlinkClick r:id="rId3"/>
                        </a:rPr>
                        <a:t>pneira@us.es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I0.66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954556235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aseline="0" smtClean="0"/>
                        <a:t>1 y 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smtClean="0"/>
                        <a:t>Pérez</a:t>
                      </a:r>
                      <a:r>
                        <a:rPr lang="es-ES" sz="1400" baseline="0" smtClean="0"/>
                        <a:t> Castellanos, José Antonio</a:t>
                      </a:r>
                      <a:endParaRPr lang="es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>
                          <a:hlinkClick r:id="rId4"/>
                        </a:rPr>
                        <a:t>joanpeca@us.es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F1.62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954552770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1, 2 y 3</a:t>
                      </a:r>
                      <a:endParaRPr lang="es-E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smtClean="0"/>
                        <a:t>Soria Morillo, Luis Miguel</a:t>
                      </a:r>
                      <a:endParaRPr lang="es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>
                          <a:hlinkClick r:id="rId5"/>
                        </a:rPr>
                        <a:t>lsoria@us.es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F0.41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954556881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3</a:t>
                      </a:r>
                      <a:endParaRPr lang="es-E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smtClean="0"/>
                        <a:t>Varela</a:t>
                      </a:r>
                      <a:r>
                        <a:rPr lang="es-ES" sz="1400" baseline="0" smtClean="0"/>
                        <a:t> Vaca, Ángel</a:t>
                      </a:r>
                      <a:endParaRPr lang="es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>
                          <a:hlinkClick r:id="rId6"/>
                        </a:rPr>
                        <a:t>ajvarela@us.es</a:t>
                      </a:r>
                      <a:endParaRPr lang="es-E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I0.69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4</a:t>
                      </a:r>
                      <a:endParaRPr lang="es-E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smtClean="0"/>
                        <a:t>????</a:t>
                      </a:r>
                      <a:endParaRPr lang="es-E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????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????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???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2</a:t>
                      </a:r>
                      <a:endParaRPr lang="es-ES" sz="140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4509120"/>
            <a:ext cx="7921625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Las clases de laboratorio se dan con desdoble:</a:t>
            </a:r>
            <a:endParaRPr lang="es-ES" alt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 eaLnBrk="1" hangingPunct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Al menos dos profesores por grupo</a:t>
            </a:r>
            <a:endParaRPr lang="es-ES" altLang="es-ES" sz="16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 eaLnBrk="1" hangingPunct="1"/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 algn="just"/>
            <a:endParaRPr lang="es-ES" altLang="es-E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6183401" cy="1874639"/>
          </a:xfrm>
        </p:spPr>
        <p:txBody>
          <a:bodyPr>
            <a:normAutofit fontScale="90000"/>
          </a:bodyPr>
          <a:lstStyle/>
          <a:p>
            <a:r>
              <a:rPr lang="en-GB" smtClean="0"/>
              <a:t>Sistemas Operativos</a:t>
            </a:r>
            <a:br>
              <a:rPr lang="en-GB" smtClean="0"/>
            </a:br>
            <a:r>
              <a:rPr lang="en-GB" smtClean="0"/>
              <a:t>Presentación de la Asignatura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47864" y="2276872"/>
            <a:ext cx="5823361" cy="2928870"/>
          </a:xfrm>
        </p:spPr>
        <p:txBody>
          <a:bodyPr wrap="square" anchor="t" anchorCtr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Profesores del grupo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Contenido de la asignatura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/>
              <a:t>Organización de las clases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Recursos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10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6444208" y="2852936"/>
            <a:ext cx="2520280" cy="1425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Contenido de la asignatura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21804" y="1484784"/>
            <a:ext cx="8471286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>
                <a:solidFill>
                  <a:schemeClr val="accent2">
                    <a:lumMod val="75000"/>
                  </a:schemeClr>
                </a:solidFill>
              </a:rPr>
              <a:t>Perfil de </a:t>
            </a:r>
            <a:r>
              <a:rPr lang="es-ES" altLang="es-ES" sz="2400" b="1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s-ES" altLang="es-ES" sz="2400" b="1" i="1" smtClean="0">
                <a:solidFill>
                  <a:schemeClr val="accent2">
                    <a:lumMod val="75000"/>
                  </a:schemeClr>
                </a:solidFill>
              </a:rPr>
              <a:t>dev-ops</a:t>
            </a: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”:</a:t>
            </a:r>
          </a:p>
          <a:p>
            <a:pPr eaLnBrk="1" hangingPunct="1"/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Profesional de la ingeniería del software con capacidad de abarcar todas las fases: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Desarrollo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Integración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Pruebas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Despliegue</a:t>
            </a:r>
          </a:p>
          <a:p>
            <a:pPr lvl="1"/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Administracion de la infraestructura</a:t>
            </a:r>
          </a:p>
          <a:p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En definitiva: </a:t>
            </a: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desarrollador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con conocimientos de </a:t>
            </a: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administración de sistemas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que lo hacen autosuficiente en esta materia</a:t>
            </a:r>
            <a:endParaRPr lang="es-ES" altLang="es-ES" sz="2400" dirty="0">
              <a:solidFill>
                <a:schemeClr val="accent2">
                  <a:lumMod val="75000"/>
                </a:schemeClr>
              </a:solidFill>
            </a:endParaRPr>
          </a:p>
          <a:p>
            <a:pPr lvl="1" algn="just" eaLnBrk="1" hangingPunct="1"/>
            <a:endParaRPr lang="es-ES" altLang="es-E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 algn="just"/>
            <a:endParaRPr lang="es-ES" altLang="es-E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887692" y="2996952"/>
            <a:ext cx="2455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dev-ops</a:t>
            </a:r>
            <a:endParaRPr lang="es-ES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541934" y="2415976"/>
            <a:ext cx="235115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5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ops</a:t>
            </a:r>
            <a:endParaRPr lang="es-ES" sz="115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0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5" grpId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Contenido de la asignatura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Objetivo de la asignatura:</a:t>
            </a:r>
          </a:p>
          <a:p>
            <a:pPr eaLnBrk="1" hangingPunct="1"/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Proporcionar los conocimientos en administración de sistemas necesarios para el despliegue y administración de un sistema de información tan complejo como sea necesario</a:t>
            </a:r>
            <a:endParaRPr lang="es-ES" altLang="es-ES" sz="200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Contenido</a:t>
            </a:r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Tema 1</a:t>
            </a:r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: Funtamentos / Administración Sistemas Linux</a:t>
            </a:r>
          </a:p>
          <a:p>
            <a:pPr algn="just"/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Tema 2</a:t>
            </a:r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: Sistemas de Archivos</a:t>
            </a:r>
          </a:p>
          <a:p>
            <a:pPr algn="just"/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Tema 3</a:t>
            </a:r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: Virtualización </a:t>
            </a:r>
          </a:p>
          <a:p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Tema 4</a:t>
            </a:r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: Despliegue de Aplicaciones / Contenedores y orquestación de contenedores</a:t>
            </a:r>
            <a:endParaRPr lang="es-ES" altLang="es-ES" sz="240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8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Contenido de la asignatura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95536" y="1212405"/>
            <a:ext cx="6542337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Cada tema consta de teoría y laboratorio</a:t>
            </a:r>
          </a:p>
          <a:p>
            <a:pPr eaLnBrk="1" hangingPunct="1"/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Distribución de teoría frente a laboratorio por tema (diapositivas PPT):</a:t>
            </a:r>
            <a:endParaRPr lang="es-ES" altLang="es-ES" sz="200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971600" y="5930116"/>
            <a:ext cx="7128792" cy="71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403648" y="5910952"/>
            <a:ext cx="1228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rgbClr val="993300"/>
                </a:solidFill>
              </a:rPr>
              <a:t>Tema 1</a:t>
            </a:r>
            <a:endParaRPr lang="es-ES" sz="2800" dirty="0" err="1" smtClean="0">
              <a:solidFill>
                <a:srgbClr val="9933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106433" y="5930116"/>
            <a:ext cx="1228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rgbClr val="993300"/>
                </a:solidFill>
              </a:rPr>
              <a:t>Tema 2</a:t>
            </a:r>
            <a:endParaRPr lang="es-ES" sz="2800" dirty="0" err="1" smtClean="0">
              <a:solidFill>
                <a:srgbClr val="9933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09218" y="5930116"/>
            <a:ext cx="1228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rgbClr val="993300"/>
                </a:solidFill>
              </a:rPr>
              <a:t>Tema 3</a:t>
            </a:r>
            <a:endParaRPr lang="es-ES" sz="2800" dirty="0" err="1" smtClean="0">
              <a:solidFill>
                <a:srgbClr val="9933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12002" y="5930116"/>
            <a:ext cx="1228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smtClean="0">
                <a:solidFill>
                  <a:srgbClr val="993300"/>
                </a:solidFill>
              </a:rPr>
              <a:t>Tema 4</a:t>
            </a:r>
            <a:endParaRPr lang="es-ES" sz="2800" dirty="0" err="1" smtClean="0">
              <a:solidFill>
                <a:srgbClr val="993300"/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129724" y="3645280"/>
            <a:ext cx="612000" cy="2304000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C000"/>
            </a:extrusionClr>
            <a:contourClr>
              <a:srgbClr val="FFC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000">
              <a:solidFill>
                <a:schemeClr val="tx1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117868" y="4314880"/>
            <a:ext cx="612000" cy="1634400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C000"/>
            </a:extrusionClr>
            <a:contourClr>
              <a:srgbClr val="FFC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000">
              <a:solidFill>
                <a:schemeClr val="tx1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741724" y="4217680"/>
            <a:ext cx="612000" cy="1731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>
              <a:solidFill>
                <a:schemeClr val="tx1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729868" y="4001680"/>
            <a:ext cx="612000" cy="1947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>
              <a:solidFill>
                <a:schemeClr val="tx1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800012" y="5189680"/>
            <a:ext cx="612000" cy="759600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C000"/>
            </a:extrusionClr>
            <a:contourClr>
              <a:srgbClr val="FFC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000">
              <a:solidFill>
                <a:schemeClr val="tx1"/>
              </a:solidFill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397875" y="4145680"/>
            <a:ext cx="612000" cy="1803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>
              <a:solidFill>
                <a:schemeClr val="tx1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489935" y="5906080"/>
            <a:ext cx="612000" cy="43200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C000"/>
            </a:extrusionClr>
            <a:contourClr>
              <a:srgbClr val="FFC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000">
              <a:solidFill>
                <a:schemeClr val="tx1"/>
              </a:solidFill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7101935" y="1521280"/>
            <a:ext cx="612000" cy="4428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>
              <a:solidFill>
                <a:schemeClr val="tx1"/>
              </a:solidFill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79512" y="2498373"/>
            <a:ext cx="294403" cy="286508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C000"/>
            </a:extrusionClr>
            <a:contourClr>
              <a:srgbClr val="FFC000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000">
              <a:solidFill>
                <a:schemeClr val="tx1"/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79512" y="2878437"/>
            <a:ext cx="294403" cy="30722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lIns="90000" tIns="46800" rIns="90000" bIns="46800" anchor="ctr">
            <a:flatTx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v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>
              <a:solidFill>
                <a:schemeClr val="tx1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73915" y="2406598"/>
            <a:ext cx="75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Teoría</a:t>
            </a:r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62441" y="2780928"/>
            <a:ext cx="127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Laboratorio</a:t>
            </a:r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312716" y="3256333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97</a:t>
            </a:r>
          </a:p>
          <a:p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851023" y="379170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73</a:t>
            </a:r>
          </a:p>
          <a:p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3248000" y="38938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69</a:t>
            </a:r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860000" y="36203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82</a:t>
            </a:r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4939731" y="48083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32</a:t>
            </a:r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5521448" y="37797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76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647178" y="548743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19</a:t>
            </a:r>
            <a:endParaRPr lang="es-ES" dirty="0" err="1" smtClean="0">
              <a:solidFill>
                <a:srgbClr val="993300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7236296" y="115556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>
                <a:solidFill>
                  <a:srgbClr val="993300"/>
                </a:solidFill>
              </a:rPr>
              <a:t>187</a:t>
            </a:r>
            <a:endParaRPr lang="es-ES" dirty="0" err="1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 animBg="1"/>
      <p:bldP spid="15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116632"/>
            <a:ext cx="6183401" cy="1874639"/>
          </a:xfrm>
        </p:spPr>
        <p:txBody>
          <a:bodyPr>
            <a:normAutofit fontScale="90000"/>
          </a:bodyPr>
          <a:lstStyle/>
          <a:p>
            <a:r>
              <a:rPr lang="en-GB" smtClean="0"/>
              <a:t>Sistemas Operativos</a:t>
            </a:r>
            <a:br>
              <a:rPr lang="en-GB" smtClean="0"/>
            </a:br>
            <a:r>
              <a:rPr lang="en-GB" smtClean="0"/>
              <a:t>Presentación de la Asignatura</a:t>
            </a:r>
            <a:endParaRPr lang="en-GB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347864" y="2276872"/>
            <a:ext cx="5823361" cy="2928870"/>
          </a:xfrm>
        </p:spPr>
        <p:txBody>
          <a:bodyPr wrap="square" anchor="t" anchorCtr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Profesores del grupo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 smtClean="0">
                <a:solidFill>
                  <a:schemeClr val="tx1"/>
                </a:solidFill>
              </a:rPr>
              <a:t>Contenido de la asignatura</a:t>
            </a:r>
            <a:endParaRPr lang="es-E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s-ES">
                <a:solidFill>
                  <a:schemeClr val="tx1"/>
                </a:solidFill>
              </a:rPr>
              <a:t>Organización de las clases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Recursos</a:t>
            </a:r>
            <a:endParaRPr lang="es-E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s-ES" smtClean="0"/>
              <a:t>Evaluación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88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Organización de las clases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5927" y="1340768"/>
            <a:ext cx="8280873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0" indent="-444500">
              <a:spcBef>
                <a:spcPct val="20000"/>
              </a:spcBef>
              <a:buFont typeface="Wingdings" panose="05000000000000000000" pitchFamily="2" charset="2"/>
              <a:buChar char="v"/>
              <a:tabLst>
                <a:tab pos="444500" algn="l"/>
                <a:tab pos="627063" algn="l"/>
                <a:tab pos="4127500" algn="l"/>
              </a:tabLst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27063" indent="273050">
              <a:spcBef>
                <a:spcPct val="20000"/>
              </a:spcBef>
              <a:buFont typeface="Wingdings" panose="05000000000000000000" pitchFamily="2" charset="2"/>
              <a:buChar char="Ø"/>
              <a:tabLst>
                <a:tab pos="444500" algn="l"/>
                <a:tab pos="627063" algn="l"/>
                <a:tab pos="4127500" algn="l"/>
              </a:tabLst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44500" algn="l"/>
                <a:tab pos="627063" algn="l"/>
                <a:tab pos="4127500" algn="l"/>
              </a:tabLst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4500" algn="l"/>
                <a:tab pos="627063" algn="l"/>
                <a:tab pos="4127500" algn="l"/>
              </a:tabLst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División REAL de la materia de la asignatura...</a:t>
            </a:r>
            <a:endParaRPr lang="es-ES" altLang="es-ES" sz="240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horas de teoría</a:t>
            </a:r>
          </a:p>
          <a:p>
            <a:pPr eaLnBrk="1" hangingPunct="1"/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28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horas de laboratorio</a:t>
            </a:r>
            <a:endParaRPr lang="es-ES" altLang="es-ES" sz="240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r>
              <a:rPr lang="es-ES" altLang="es-ES" sz="2400" smtClean="0">
                <a:solidFill>
                  <a:schemeClr val="accent2">
                    <a:lumMod val="75000"/>
                  </a:schemeClr>
                </a:solidFill>
              </a:rPr>
              <a:t> horas de práctica </a:t>
            </a:r>
            <a:endParaRPr lang="es-ES" altLang="es-ES" sz="200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ES" altLang="es-ES" sz="2400" b="1" smtClean="0">
                <a:solidFill>
                  <a:schemeClr val="accent2">
                    <a:lumMod val="75000"/>
                  </a:schemeClr>
                </a:solidFill>
              </a:rPr>
              <a:t>...Lo que la escuela nos proporciona</a:t>
            </a:r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 horas de laboratorio (x2, se imparten con desdoble)</a:t>
            </a:r>
          </a:p>
          <a:p>
            <a:pPr algn="just"/>
            <a:r>
              <a:rPr lang="es-ES" altLang="es-ES" sz="2000" b="1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es-ES" altLang="es-ES" sz="2000" smtClean="0">
                <a:solidFill>
                  <a:schemeClr val="accent2">
                    <a:lumMod val="75000"/>
                  </a:schemeClr>
                </a:solidFill>
              </a:rPr>
              <a:t> horas de aula de teoría (x1)</a:t>
            </a:r>
            <a:endParaRPr lang="es-ES" alt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700" y="5503619"/>
            <a:ext cx="2025380" cy="125992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07060" y="5540204"/>
            <a:ext cx="2025380" cy="12599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518" y="4200844"/>
            <a:ext cx="2286105" cy="171457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564518" y="2753319"/>
            <a:ext cx="4384000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smtClean="0">
                <a:solidFill>
                  <a:srgbClr val="993300"/>
                </a:solidFill>
              </a:rPr>
              <a:t>¡Tendremos que dar laboratorios y prácticas en aula de teoría! </a:t>
            </a:r>
            <a:r>
              <a:rPr lang="es-ES" sz="4000" smtClean="0">
                <a:solidFill>
                  <a:srgbClr val="993300"/>
                </a:solidFill>
                <a:sym typeface="Wingdings" panose="05000000000000000000" pitchFamily="2" charset="2"/>
              </a:rPr>
              <a:t></a:t>
            </a:r>
            <a:endParaRPr lang="es-ES" sz="4000" dirty="0" err="1" smtClean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USE - English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rgbClr val="9933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- English</Template>
  <TotalTime>17571</TotalTime>
  <Words>1391</Words>
  <Application>Microsoft Office PowerPoint</Application>
  <PresentationFormat>Presentación en pantalla (4:3)</PresentationFormat>
  <Paragraphs>332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Times New Roman</vt:lpstr>
      <vt:lpstr>Wingdings</vt:lpstr>
      <vt:lpstr>USE - English</vt:lpstr>
      <vt:lpstr>Sistemas Operativos Presentación de la Asignatura</vt:lpstr>
      <vt:lpstr>Sistemas Operativos Presentación de la Asignatura</vt:lpstr>
      <vt:lpstr>Profesores del Grupo</vt:lpstr>
      <vt:lpstr>Sistemas Operativos Presentación de la Asignatura</vt:lpstr>
      <vt:lpstr>Contenido de la asignatura</vt:lpstr>
      <vt:lpstr>Contenido de la asignatura</vt:lpstr>
      <vt:lpstr>Contenido de la asignatura</vt:lpstr>
      <vt:lpstr>Sistemas Operativos Presentación de la Asignatura</vt:lpstr>
      <vt:lpstr>Organización de las clases</vt:lpstr>
      <vt:lpstr>Organización de las clases</vt:lpstr>
      <vt:lpstr>Organización de las clases</vt:lpstr>
      <vt:lpstr>Organización de las clases</vt:lpstr>
      <vt:lpstr>Sistemas Operativos Presentación de la Asignatura</vt:lpstr>
      <vt:lpstr>Recursos</vt:lpstr>
      <vt:lpstr>Recursos</vt:lpstr>
      <vt:lpstr>Recursos</vt:lpstr>
      <vt:lpstr>Sistemas Operativos Presentación de la Asignatura</vt:lpstr>
      <vt:lpstr>Evaluación</vt:lpstr>
      <vt:lpstr>Evaluación</vt:lpstr>
      <vt:lpstr>Evaluación</vt:lpstr>
      <vt:lpstr>Evaluación</vt:lpstr>
      <vt:lpstr>¡Gracias!</vt:lpstr>
    </vt:vector>
  </TitlesOfParts>
  <Company>University of Seville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Tittle</dc:title>
  <dc:creator>José Antonio Pérez Castellanos</dc:creator>
  <cp:lastModifiedBy>jperez</cp:lastModifiedBy>
  <cp:revision>408</cp:revision>
  <dcterms:created xsi:type="dcterms:W3CDTF">2013-01-16T19:22:22Z</dcterms:created>
  <dcterms:modified xsi:type="dcterms:W3CDTF">2018-09-18T08:14:22Z</dcterms:modified>
</cp:coreProperties>
</file>